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7.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0"/>
  </p:notesMasterIdLst>
  <p:handoutMasterIdLst>
    <p:handoutMasterId r:id="rId21"/>
  </p:handoutMasterIdLst>
  <p:sldIdLst>
    <p:sldId id="1446" r:id="rId2"/>
    <p:sldId id="1452" r:id="rId3"/>
    <p:sldId id="1453" r:id="rId4"/>
    <p:sldId id="1429" r:id="rId5"/>
    <p:sldId id="1430" r:id="rId6"/>
    <p:sldId id="1431" r:id="rId7"/>
    <p:sldId id="1451" r:id="rId8"/>
    <p:sldId id="1432" r:id="rId9"/>
    <p:sldId id="1442" r:id="rId10"/>
    <p:sldId id="1435" r:id="rId11"/>
    <p:sldId id="1420" r:id="rId12"/>
    <p:sldId id="1437" r:id="rId13"/>
    <p:sldId id="1439" r:id="rId14"/>
    <p:sldId id="1445" r:id="rId15"/>
    <p:sldId id="1443" r:id="rId16"/>
    <p:sldId id="1440" r:id="rId17"/>
    <p:sldId id="1444" r:id="rId18"/>
    <p:sldId id="1450" r:id="rId19"/>
  </p:sldIdLst>
  <p:sldSz cx="9144000" cy="6858000" type="screen4x3"/>
  <p:notesSz cx="9167813" cy="6950075"/>
  <p:defaultTextStyle>
    <a:defPPr>
      <a:defRPr lang="en-GB"/>
    </a:defPPr>
    <a:lvl1pPr algn="ctr" rtl="0" eaLnBrk="0" fontAlgn="base" hangingPunct="0">
      <a:spcBef>
        <a:spcPct val="0"/>
      </a:spcBef>
      <a:spcAft>
        <a:spcPct val="0"/>
      </a:spcAft>
      <a:defRPr sz="2400" kern="1200">
        <a:solidFill>
          <a:schemeClr val="bg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bg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bg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bg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bg1"/>
        </a:solidFill>
        <a:latin typeface="Times New Roman" pitchFamily="18" charset="0"/>
        <a:ea typeface="+mn-ea"/>
        <a:cs typeface="+mn-cs"/>
      </a:defRPr>
    </a:lvl5pPr>
    <a:lvl6pPr marL="2286000" algn="l" defTabSz="914400" rtl="0" eaLnBrk="1" latinLnBrk="0" hangingPunct="1">
      <a:defRPr sz="2400" kern="1200">
        <a:solidFill>
          <a:schemeClr val="bg1"/>
        </a:solidFill>
        <a:latin typeface="Times New Roman" pitchFamily="18" charset="0"/>
        <a:ea typeface="+mn-ea"/>
        <a:cs typeface="+mn-cs"/>
      </a:defRPr>
    </a:lvl6pPr>
    <a:lvl7pPr marL="2743200" algn="l" defTabSz="914400" rtl="0" eaLnBrk="1" latinLnBrk="0" hangingPunct="1">
      <a:defRPr sz="2400" kern="1200">
        <a:solidFill>
          <a:schemeClr val="bg1"/>
        </a:solidFill>
        <a:latin typeface="Times New Roman" pitchFamily="18" charset="0"/>
        <a:ea typeface="+mn-ea"/>
        <a:cs typeface="+mn-cs"/>
      </a:defRPr>
    </a:lvl7pPr>
    <a:lvl8pPr marL="3200400" algn="l" defTabSz="914400" rtl="0" eaLnBrk="1" latinLnBrk="0" hangingPunct="1">
      <a:defRPr sz="2400" kern="1200">
        <a:solidFill>
          <a:schemeClr val="bg1"/>
        </a:solidFill>
        <a:latin typeface="Times New Roman" pitchFamily="18" charset="0"/>
        <a:ea typeface="+mn-ea"/>
        <a:cs typeface="+mn-cs"/>
      </a:defRPr>
    </a:lvl8pPr>
    <a:lvl9pPr marL="3657600" algn="l" defTabSz="914400" rtl="0" eaLnBrk="1" latinLnBrk="0" hangingPunct="1">
      <a:defRPr sz="2400" kern="1200">
        <a:solidFill>
          <a:schemeClr val="bg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00"/>
    <a:srgbClr val="FFFF99"/>
    <a:srgbClr val="990000"/>
    <a:srgbClr val="FF0000"/>
    <a:srgbClr val="FF6600"/>
    <a:srgbClr val="33CCFF"/>
    <a:srgbClr val="FFFF6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3" autoAdjust="0"/>
    <p:restoredTop sz="94660"/>
  </p:normalViewPr>
  <p:slideViewPr>
    <p:cSldViewPr>
      <p:cViewPr varScale="1">
        <p:scale>
          <a:sx n="79" d="100"/>
          <a:sy n="79" d="100"/>
        </p:scale>
        <p:origin x="1589"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smtClean="0">
                <a:solidFill>
                  <a:schemeClr val="tx1"/>
                </a:solidFill>
              </a:defRPr>
            </a:lvl1pPr>
          </a:lstStyle>
          <a:p>
            <a:pPr>
              <a:defRPr/>
            </a:pPr>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smtClean="0">
                <a:solidFill>
                  <a:schemeClr val="tx1"/>
                </a:solidFill>
              </a:defRPr>
            </a:lvl1pPr>
          </a:lstStyle>
          <a:p>
            <a:pPr>
              <a:defRPr/>
            </a:pPr>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smtClean="0">
                <a:solidFill>
                  <a:schemeClr val="tx1"/>
                </a:solidFill>
              </a:defRPr>
            </a:lvl1pPr>
          </a:lstStyle>
          <a:p>
            <a:pPr>
              <a:defRPr/>
            </a:pPr>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81C612B4-35CE-4C71-8B9F-FA2A2965C88B}" type="slidenum">
              <a:rPr lang="en-GB"/>
              <a:pPr>
                <a:defRPr/>
              </a:pPr>
              <a:t>‹#›</a:t>
            </a:fld>
            <a:endParaRPr lang="en-GB"/>
          </a:p>
        </p:txBody>
      </p:sp>
    </p:spTree>
    <p:extLst>
      <p:ext uri="{BB962C8B-B14F-4D97-AF65-F5344CB8AC3E}">
        <p14:creationId xmlns:p14="http://schemas.microsoft.com/office/powerpoint/2010/main" val="1371070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smtClean="0">
                <a:solidFill>
                  <a:schemeClr val="tx1"/>
                </a:solidFill>
              </a:defRPr>
            </a:lvl1pPr>
          </a:lstStyle>
          <a:p>
            <a:pPr>
              <a:defRPr/>
            </a:pPr>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smtClean="0">
                <a:solidFill>
                  <a:schemeClr val="tx1"/>
                </a:solidFill>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2830513" y="533400"/>
            <a:ext cx="3484562" cy="2613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smtClean="0">
                <a:solidFill>
                  <a:schemeClr val="tx1"/>
                </a:solidFill>
              </a:defRPr>
            </a:lvl1pPr>
          </a:lstStyle>
          <a:p>
            <a:pPr>
              <a:defRPr/>
            </a:pPr>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FF9657E4-6670-4BED-B1DB-AF398F375D89}" type="slidenum">
              <a:rPr lang="en-GB"/>
              <a:pPr>
                <a:defRPr/>
              </a:pPr>
              <a:t>‹#›</a:t>
            </a:fld>
            <a:endParaRPr lang="en-GB"/>
          </a:p>
        </p:txBody>
      </p:sp>
    </p:spTree>
    <p:extLst>
      <p:ext uri="{BB962C8B-B14F-4D97-AF65-F5344CB8AC3E}">
        <p14:creationId xmlns:p14="http://schemas.microsoft.com/office/powerpoint/2010/main" val="33492060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400">
                <a:solidFill>
                  <a:schemeClr val="bg1"/>
                </a:solidFill>
                <a:latin typeface="Times New Roman" pitchFamily="18" charset="0"/>
              </a:defRPr>
            </a:lvl1pPr>
            <a:lvl2pPr marL="742950" indent="-285750">
              <a:defRPr sz="2400">
                <a:solidFill>
                  <a:schemeClr val="bg1"/>
                </a:solidFill>
                <a:latin typeface="Times New Roman" pitchFamily="18" charset="0"/>
              </a:defRPr>
            </a:lvl2pPr>
            <a:lvl3pPr marL="1143000" indent="-228600">
              <a:defRPr sz="2400">
                <a:solidFill>
                  <a:schemeClr val="bg1"/>
                </a:solidFill>
                <a:latin typeface="Times New Roman" pitchFamily="18" charset="0"/>
              </a:defRPr>
            </a:lvl3pPr>
            <a:lvl4pPr marL="1600200" indent="-228600">
              <a:defRPr sz="2400">
                <a:solidFill>
                  <a:schemeClr val="bg1"/>
                </a:solidFill>
                <a:latin typeface="Times New Roman" pitchFamily="18" charset="0"/>
              </a:defRPr>
            </a:lvl4pPr>
            <a:lvl5pPr marL="2057400" indent="-228600">
              <a:defRPr sz="2400">
                <a:solidFill>
                  <a:schemeClr val="bg1"/>
                </a:solidFill>
                <a:latin typeface="Times New Roman" pitchFamily="18" charset="0"/>
              </a:defRPr>
            </a:lvl5pPr>
            <a:lvl6pPr marL="2514600" indent="-228600" algn="ctr" eaLnBrk="0" fontAlgn="base" hangingPunct="0">
              <a:spcBef>
                <a:spcPct val="0"/>
              </a:spcBef>
              <a:spcAft>
                <a:spcPct val="0"/>
              </a:spcAft>
              <a:defRPr sz="2400">
                <a:solidFill>
                  <a:schemeClr val="bg1"/>
                </a:solidFill>
                <a:latin typeface="Times New Roman" pitchFamily="18" charset="0"/>
              </a:defRPr>
            </a:lvl6pPr>
            <a:lvl7pPr marL="2971800" indent="-228600" algn="ctr" eaLnBrk="0" fontAlgn="base" hangingPunct="0">
              <a:spcBef>
                <a:spcPct val="0"/>
              </a:spcBef>
              <a:spcAft>
                <a:spcPct val="0"/>
              </a:spcAft>
              <a:defRPr sz="2400">
                <a:solidFill>
                  <a:schemeClr val="bg1"/>
                </a:solidFill>
                <a:latin typeface="Times New Roman" pitchFamily="18" charset="0"/>
              </a:defRPr>
            </a:lvl7pPr>
            <a:lvl8pPr marL="3429000" indent="-228600" algn="ctr" eaLnBrk="0" fontAlgn="base" hangingPunct="0">
              <a:spcBef>
                <a:spcPct val="0"/>
              </a:spcBef>
              <a:spcAft>
                <a:spcPct val="0"/>
              </a:spcAft>
              <a:defRPr sz="2400">
                <a:solidFill>
                  <a:schemeClr val="bg1"/>
                </a:solidFill>
                <a:latin typeface="Times New Roman" pitchFamily="18" charset="0"/>
              </a:defRPr>
            </a:lvl8pPr>
            <a:lvl9pPr marL="3886200" indent="-228600" algn="ctr" eaLnBrk="0" fontAlgn="base" hangingPunct="0">
              <a:spcBef>
                <a:spcPct val="0"/>
              </a:spcBef>
              <a:spcAft>
                <a:spcPct val="0"/>
              </a:spcAft>
              <a:defRPr sz="2400">
                <a:solidFill>
                  <a:schemeClr val="bg1"/>
                </a:solidFill>
                <a:latin typeface="Times New Roman" pitchFamily="18" charset="0"/>
              </a:defRPr>
            </a:lvl9pPr>
          </a:lstStyle>
          <a:p>
            <a:fld id="{69DC325F-3523-4E43-AF73-DBAAC12363AF}" type="slidenum">
              <a:rPr lang="en-GB" sz="1200">
                <a:solidFill>
                  <a:schemeClr val="tx1"/>
                </a:solidFill>
              </a:rPr>
              <a:pPr/>
              <a:t>1</a:t>
            </a:fld>
            <a:endParaRPr lang="en-GB" sz="1200">
              <a:solidFill>
                <a:schemeClr val="tx1"/>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1512127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12</a:t>
            </a:fld>
            <a:endParaRPr lang="en-GB"/>
          </a:p>
        </p:txBody>
      </p:sp>
    </p:spTree>
    <p:extLst>
      <p:ext uri="{BB962C8B-B14F-4D97-AF65-F5344CB8AC3E}">
        <p14:creationId xmlns:p14="http://schemas.microsoft.com/office/powerpoint/2010/main" val="4211806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B130D9F4-0A11-47A7-AC82-660838A28F74}" type="slidenum">
              <a:rPr lang="en-GB" smtClean="0"/>
              <a:pPr/>
              <a:t>13</a:t>
            </a:fld>
            <a:endParaRPr lang="en-GB"/>
          </a:p>
        </p:txBody>
      </p:sp>
    </p:spTree>
    <p:extLst>
      <p:ext uri="{BB962C8B-B14F-4D97-AF65-F5344CB8AC3E}">
        <p14:creationId xmlns:p14="http://schemas.microsoft.com/office/powerpoint/2010/main" val="3011406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14</a:t>
            </a:fld>
            <a:endParaRPr lang="en-GB"/>
          </a:p>
        </p:txBody>
      </p:sp>
    </p:spTree>
    <p:extLst>
      <p:ext uri="{BB962C8B-B14F-4D97-AF65-F5344CB8AC3E}">
        <p14:creationId xmlns:p14="http://schemas.microsoft.com/office/powerpoint/2010/main" val="19589751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15</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16</a:t>
            </a:fld>
            <a:endParaRPr lang="en-GB"/>
          </a:p>
        </p:txBody>
      </p:sp>
    </p:spTree>
    <p:extLst>
      <p:ext uri="{BB962C8B-B14F-4D97-AF65-F5344CB8AC3E}">
        <p14:creationId xmlns:p14="http://schemas.microsoft.com/office/powerpoint/2010/main" val="2632797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17</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18</a:t>
            </a:fld>
            <a:endParaRPr lang="en-GB"/>
          </a:p>
        </p:txBody>
      </p:sp>
    </p:spTree>
    <p:extLst>
      <p:ext uri="{BB962C8B-B14F-4D97-AF65-F5344CB8AC3E}">
        <p14:creationId xmlns:p14="http://schemas.microsoft.com/office/powerpoint/2010/main" val="1981946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4</a:t>
            </a:fld>
            <a:endParaRPr lang="en-GB"/>
          </a:p>
        </p:txBody>
      </p:sp>
    </p:spTree>
    <p:extLst>
      <p:ext uri="{BB962C8B-B14F-4D97-AF65-F5344CB8AC3E}">
        <p14:creationId xmlns:p14="http://schemas.microsoft.com/office/powerpoint/2010/main" val="2709892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5</a:t>
            </a:fld>
            <a:endParaRPr lang="en-GB"/>
          </a:p>
        </p:txBody>
      </p:sp>
    </p:spTree>
    <p:extLst>
      <p:ext uri="{BB962C8B-B14F-4D97-AF65-F5344CB8AC3E}">
        <p14:creationId xmlns:p14="http://schemas.microsoft.com/office/powerpoint/2010/main" val="124752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6</a:t>
            </a:fld>
            <a:endParaRPr lang="en-GB"/>
          </a:p>
        </p:txBody>
      </p:sp>
    </p:spTree>
    <p:extLst>
      <p:ext uri="{BB962C8B-B14F-4D97-AF65-F5344CB8AC3E}">
        <p14:creationId xmlns:p14="http://schemas.microsoft.com/office/powerpoint/2010/main" val="2962126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CDEE036-4BE6-4634-91F4-6DD53C224ABF}" type="slidenum">
              <a:rPr lang="en-GB" smtClean="0"/>
              <a:pPr/>
              <a:t>7</a:t>
            </a:fld>
            <a:endParaRPr lang="en-GB"/>
          </a:p>
        </p:txBody>
      </p:sp>
    </p:spTree>
    <p:extLst>
      <p:ext uri="{BB962C8B-B14F-4D97-AF65-F5344CB8AC3E}">
        <p14:creationId xmlns:p14="http://schemas.microsoft.com/office/powerpoint/2010/main" val="3016518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8</a:t>
            </a:fld>
            <a:endParaRPr lang="en-GB"/>
          </a:p>
        </p:txBody>
      </p:sp>
    </p:spTree>
    <p:extLst>
      <p:ext uri="{BB962C8B-B14F-4D97-AF65-F5344CB8AC3E}">
        <p14:creationId xmlns:p14="http://schemas.microsoft.com/office/powerpoint/2010/main" val="2962126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9</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10</a:t>
            </a:fld>
            <a:endParaRPr lang="en-GB"/>
          </a:p>
        </p:txBody>
      </p:sp>
    </p:spTree>
    <p:extLst>
      <p:ext uri="{BB962C8B-B14F-4D97-AF65-F5344CB8AC3E}">
        <p14:creationId xmlns:p14="http://schemas.microsoft.com/office/powerpoint/2010/main" val="899037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CA"/>
          </a:p>
        </p:txBody>
      </p:sp>
      <p:sp>
        <p:nvSpPr>
          <p:cNvPr id="28676" name="Slide Number Placeholder 3"/>
          <p:cNvSpPr>
            <a:spLocks noGrp="1"/>
          </p:cNvSpPr>
          <p:nvPr>
            <p:ph type="sldNum" sz="quarter" idx="5"/>
          </p:nvPr>
        </p:nvSpPr>
        <p:spPr>
          <a:noFill/>
        </p:spPr>
        <p:txBody>
          <a:bodyPr/>
          <a:lstStyle>
            <a:lvl1pPr>
              <a:defRPr sz="2400">
                <a:solidFill>
                  <a:schemeClr val="bg1"/>
                </a:solidFill>
                <a:latin typeface="Times New Roman" pitchFamily="18" charset="0"/>
              </a:defRPr>
            </a:lvl1pPr>
            <a:lvl2pPr marL="742950" indent="-285750">
              <a:defRPr sz="2400">
                <a:solidFill>
                  <a:schemeClr val="bg1"/>
                </a:solidFill>
                <a:latin typeface="Times New Roman" pitchFamily="18" charset="0"/>
              </a:defRPr>
            </a:lvl2pPr>
            <a:lvl3pPr marL="1143000" indent="-228600">
              <a:defRPr sz="2400">
                <a:solidFill>
                  <a:schemeClr val="bg1"/>
                </a:solidFill>
                <a:latin typeface="Times New Roman" pitchFamily="18" charset="0"/>
              </a:defRPr>
            </a:lvl3pPr>
            <a:lvl4pPr marL="1600200" indent="-228600">
              <a:defRPr sz="2400">
                <a:solidFill>
                  <a:schemeClr val="bg1"/>
                </a:solidFill>
                <a:latin typeface="Times New Roman" pitchFamily="18" charset="0"/>
              </a:defRPr>
            </a:lvl4pPr>
            <a:lvl5pPr marL="2057400" indent="-228600">
              <a:defRPr sz="2400">
                <a:solidFill>
                  <a:schemeClr val="bg1"/>
                </a:solidFill>
                <a:latin typeface="Times New Roman" pitchFamily="18" charset="0"/>
              </a:defRPr>
            </a:lvl5pPr>
            <a:lvl6pPr marL="2514600" indent="-228600" algn="ctr" eaLnBrk="0" fontAlgn="base" hangingPunct="0">
              <a:spcBef>
                <a:spcPct val="0"/>
              </a:spcBef>
              <a:spcAft>
                <a:spcPct val="0"/>
              </a:spcAft>
              <a:defRPr sz="2400">
                <a:solidFill>
                  <a:schemeClr val="bg1"/>
                </a:solidFill>
                <a:latin typeface="Times New Roman" pitchFamily="18" charset="0"/>
              </a:defRPr>
            </a:lvl6pPr>
            <a:lvl7pPr marL="2971800" indent="-228600" algn="ctr" eaLnBrk="0" fontAlgn="base" hangingPunct="0">
              <a:spcBef>
                <a:spcPct val="0"/>
              </a:spcBef>
              <a:spcAft>
                <a:spcPct val="0"/>
              </a:spcAft>
              <a:defRPr sz="2400">
                <a:solidFill>
                  <a:schemeClr val="bg1"/>
                </a:solidFill>
                <a:latin typeface="Times New Roman" pitchFamily="18" charset="0"/>
              </a:defRPr>
            </a:lvl7pPr>
            <a:lvl8pPr marL="3429000" indent="-228600" algn="ctr" eaLnBrk="0" fontAlgn="base" hangingPunct="0">
              <a:spcBef>
                <a:spcPct val="0"/>
              </a:spcBef>
              <a:spcAft>
                <a:spcPct val="0"/>
              </a:spcAft>
              <a:defRPr sz="2400">
                <a:solidFill>
                  <a:schemeClr val="bg1"/>
                </a:solidFill>
                <a:latin typeface="Times New Roman" pitchFamily="18" charset="0"/>
              </a:defRPr>
            </a:lvl8pPr>
            <a:lvl9pPr marL="3886200" indent="-228600" algn="ctr" eaLnBrk="0" fontAlgn="base" hangingPunct="0">
              <a:spcBef>
                <a:spcPct val="0"/>
              </a:spcBef>
              <a:spcAft>
                <a:spcPct val="0"/>
              </a:spcAft>
              <a:defRPr sz="2400">
                <a:solidFill>
                  <a:schemeClr val="bg1"/>
                </a:solidFill>
                <a:latin typeface="Times New Roman" pitchFamily="18" charset="0"/>
              </a:defRPr>
            </a:lvl9pPr>
          </a:lstStyle>
          <a:p>
            <a:fld id="{DAF14E58-F2B5-422D-8B97-5716B59D65FE}" type="slidenum">
              <a:rPr lang="en-GB" sz="1200">
                <a:solidFill>
                  <a:schemeClr val="tx1"/>
                </a:solidFill>
              </a:rPr>
              <a:pPr/>
              <a:t>11</a:t>
            </a:fld>
            <a:endParaRPr lang="en-GB" sz="1200">
              <a:solidFill>
                <a:schemeClr val="tx1"/>
              </a:solidFill>
            </a:endParaRPr>
          </a:p>
        </p:txBody>
      </p:sp>
    </p:spTree>
    <p:extLst>
      <p:ext uri="{BB962C8B-B14F-4D97-AF65-F5344CB8AC3E}">
        <p14:creationId xmlns:p14="http://schemas.microsoft.com/office/powerpoint/2010/main" val="2444871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110283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565285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67148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153290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78069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60473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69398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44966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3850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74844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03746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174123642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3.jpe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7.jpeg"/><Relationship Id="rId2" Type="http://schemas.openxmlformats.org/officeDocument/2006/relationships/slideLayout" Target="../slideLayouts/slideLayout6.xml"/><Relationship Id="rId1" Type="http://schemas.openxmlformats.org/officeDocument/2006/relationships/tags" Target="../tags/tag6.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981200"/>
            <a:ext cx="7772400" cy="1447800"/>
          </a:xfrm>
        </p:spPr>
        <p:txBody>
          <a:bodyPr/>
          <a:lstStyle/>
          <a:p>
            <a:r>
              <a:rPr lang="en-GB" dirty="0"/>
              <a:t>Catechism </a:t>
            </a:r>
            <a:br>
              <a:rPr lang="en-GB" dirty="0"/>
            </a:br>
            <a:r>
              <a:rPr lang="en-GB" dirty="0"/>
              <a:t>The Substance of Faith</a:t>
            </a:r>
          </a:p>
        </p:txBody>
      </p:sp>
      <p:sp>
        <p:nvSpPr>
          <p:cNvPr id="2051" name="Rectangle 3"/>
          <p:cNvSpPr>
            <a:spLocks noGrp="1" noChangeArrowheads="1"/>
          </p:cNvSpPr>
          <p:nvPr>
            <p:ph type="subTitle" idx="1"/>
          </p:nvPr>
        </p:nvSpPr>
        <p:spPr>
          <a:xfrm>
            <a:off x="467544" y="3789040"/>
            <a:ext cx="8305800" cy="1752600"/>
          </a:xfrm>
        </p:spPr>
        <p:txBody>
          <a:bodyPr/>
          <a:lstStyle/>
          <a:p>
            <a:r>
              <a:rPr lang="en-GB" dirty="0"/>
              <a:t>Lesson 28 – LD 21b-22</a:t>
            </a:r>
          </a:p>
          <a:p>
            <a:r>
              <a:rPr lang="en-GB" dirty="0"/>
              <a:t>Your Future is Safe</a:t>
            </a:r>
          </a:p>
        </p:txBody>
      </p:sp>
    </p:spTree>
    <p:extLst>
      <p:ext uri="{BB962C8B-B14F-4D97-AF65-F5344CB8AC3E}">
        <p14:creationId xmlns:p14="http://schemas.microsoft.com/office/powerpoint/2010/main" val="559121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God of the Living</a:t>
            </a:r>
          </a:p>
        </p:txBody>
      </p:sp>
      <p:sp>
        <p:nvSpPr>
          <p:cNvPr id="3" name="Content Placeholder 2"/>
          <p:cNvSpPr>
            <a:spLocks noGrp="1"/>
          </p:cNvSpPr>
          <p:nvPr>
            <p:ph idx="1"/>
          </p:nvPr>
        </p:nvSpPr>
        <p:spPr/>
        <p:txBody>
          <a:bodyPr/>
          <a:lstStyle/>
          <a:p>
            <a:pPr marL="0" indent="0">
              <a:buNone/>
            </a:pPr>
            <a:r>
              <a:rPr lang="en-CA" i="1" dirty="0"/>
              <a:t>Levirate marriage</a:t>
            </a:r>
          </a:p>
          <a:p>
            <a:pPr marL="0" indent="0">
              <a:buNone/>
            </a:pPr>
            <a:r>
              <a:rPr lang="en-CA" dirty="0"/>
              <a:t>With a view to the coming Messiah, it was important to Jews that their name not die out.</a:t>
            </a:r>
          </a:p>
          <a:p>
            <a:pPr marL="0" indent="0">
              <a:buNone/>
            </a:pPr>
            <a:r>
              <a:rPr lang="en-CA" dirty="0"/>
              <a:t>Hence, if a man died married but childless, a relative would marry his wife and their first child would be heir to the deceased man.</a:t>
            </a:r>
          </a:p>
          <a:p>
            <a:pPr marL="0" indent="0">
              <a:buNone/>
            </a:pPr>
            <a:endParaRPr lang="en-CA" dirty="0"/>
          </a:p>
          <a:p>
            <a:pPr marL="0" indent="0">
              <a:buNone/>
            </a:pPr>
            <a:r>
              <a:rPr lang="en-CA" dirty="0"/>
              <a:t>In Jesus’ days there were basically two religious factions among the Jews. Sadducees, who did not believe in the resurrection, and Pharisees who did.</a:t>
            </a:r>
          </a:p>
        </p:txBody>
      </p:sp>
    </p:spTree>
    <p:extLst>
      <p:ext uri="{BB962C8B-B14F-4D97-AF65-F5344CB8AC3E}">
        <p14:creationId xmlns:p14="http://schemas.microsoft.com/office/powerpoint/2010/main" val="669672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1295400"/>
          </a:xfrm>
        </p:spPr>
        <p:txBody>
          <a:bodyPr/>
          <a:lstStyle/>
          <a:p>
            <a:pPr algn="l"/>
            <a:r>
              <a:rPr lang="en-GB" dirty="0"/>
              <a:t>Bible Study: Matthew 22:23-33</a:t>
            </a:r>
          </a:p>
        </p:txBody>
      </p:sp>
      <p:pic>
        <p:nvPicPr>
          <p:cNvPr id="10243" name="Picture 3" descr="G:\Backup - juni 2009\Mijn afbeeldingen\Liturgy\Liturgie\bijbellez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dwellingintheword.files.wordpress.com/2010/02/20-7-men-1-wif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1124744"/>
            <a:ext cx="4514850" cy="5629276"/>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049100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Bible Study: A resurrection?</a:t>
            </a:r>
            <a:endParaRPr lang="en-CA" dirty="0"/>
          </a:p>
        </p:txBody>
      </p:sp>
      <p:sp>
        <p:nvSpPr>
          <p:cNvPr id="3" name="Content Placeholder 2"/>
          <p:cNvSpPr>
            <a:spLocks noGrp="1"/>
          </p:cNvSpPr>
          <p:nvPr>
            <p:ph idx="1"/>
          </p:nvPr>
        </p:nvSpPr>
        <p:spPr/>
        <p:txBody>
          <a:bodyPr/>
          <a:lstStyle/>
          <a:p>
            <a:pPr marL="0" indent="0">
              <a:buNone/>
            </a:pPr>
            <a:r>
              <a:rPr lang="en-CA" dirty="0"/>
              <a:t>1. Present tense (I </a:t>
            </a:r>
            <a:r>
              <a:rPr lang="en-CA" i="1" dirty="0"/>
              <a:t>am</a:t>
            </a:r>
            <a:r>
              <a:rPr lang="en-CA" dirty="0"/>
              <a:t> not I </a:t>
            </a:r>
            <a:r>
              <a:rPr lang="en-CA" i="1" dirty="0"/>
              <a:t>was</a:t>
            </a:r>
            <a:r>
              <a:rPr lang="en-CA" dirty="0"/>
              <a:t>)</a:t>
            </a:r>
          </a:p>
          <a:p>
            <a:pPr marL="0" indent="0">
              <a:buNone/>
            </a:pPr>
            <a:r>
              <a:rPr lang="en-CA" dirty="0"/>
              <a:t>2. That they still exist.</a:t>
            </a:r>
          </a:p>
          <a:p>
            <a:pPr marL="0" indent="0">
              <a:buNone/>
            </a:pPr>
            <a:r>
              <a:rPr lang="en-CA" dirty="0"/>
              <a:t>3. From the fall into sin.</a:t>
            </a:r>
          </a:p>
          <a:p>
            <a:pPr marL="0" indent="0">
              <a:buNone/>
            </a:pPr>
            <a:r>
              <a:rPr lang="en-CA" dirty="0"/>
              <a:t>4. The power of God</a:t>
            </a:r>
          </a:p>
          <a:p>
            <a:pPr marL="0" indent="0">
              <a:buNone/>
            </a:pPr>
            <a:r>
              <a:rPr lang="en-CA" dirty="0"/>
              <a:t>5. Thinking that after the resurrection </a:t>
            </a:r>
            <a:br>
              <a:rPr lang="en-CA" dirty="0"/>
            </a:br>
            <a:r>
              <a:rPr lang="en-CA" dirty="0"/>
              <a:t>everything will be exactly the same as it </a:t>
            </a:r>
            <a:br>
              <a:rPr lang="en-CA" dirty="0"/>
            </a:br>
            <a:r>
              <a:rPr lang="en-CA" dirty="0"/>
              <a:t>is now.</a:t>
            </a:r>
          </a:p>
        </p:txBody>
      </p:sp>
      <p:pic>
        <p:nvPicPr>
          <p:cNvPr id="4" name="Picture 3" descr="G:\Backup - juni 2009\Mijn afbeeldingen\Liturgy\Liturgie\bijbellez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dwellingintheword.files.wordpress.com/2010/02/20-7-men-1-wif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0275" y="2924944"/>
            <a:ext cx="3083163" cy="384419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12116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2514600" y="1092101"/>
            <a:ext cx="0" cy="5433243"/>
          </a:xfrm>
          <a:prstGeom prst="line">
            <a:avLst/>
          </a:prstGeom>
          <a:solidFill>
            <a:schemeClr val="tx1"/>
          </a:solidFill>
          <a:ln w="38100" cap="flat" cmpd="sng" algn="ctr">
            <a:solidFill>
              <a:srgbClr val="FFC000"/>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7093459" y="1156084"/>
            <a:ext cx="0" cy="5433243"/>
          </a:xfrm>
          <a:prstGeom prst="line">
            <a:avLst/>
          </a:prstGeom>
          <a:solidFill>
            <a:schemeClr val="tx1"/>
          </a:solidFill>
          <a:ln w="38100" cap="flat" cmpd="sng" algn="ctr">
            <a:solidFill>
              <a:srgbClr val="FFC000"/>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5618" name="Rectangle 2"/>
          <p:cNvSpPr>
            <a:spLocks noGrp="1" noChangeArrowheads="1"/>
          </p:cNvSpPr>
          <p:nvPr>
            <p:ph type="title"/>
          </p:nvPr>
        </p:nvSpPr>
        <p:spPr/>
        <p:txBody>
          <a:bodyPr/>
          <a:lstStyle/>
          <a:p>
            <a:r>
              <a:rPr lang="en-GB"/>
              <a:t>Life has three stages</a:t>
            </a:r>
          </a:p>
        </p:txBody>
      </p:sp>
      <p:pic>
        <p:nvPicPr>
          <p:cNvPr id="495626"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048000"/>
            <a:ext cx="1628775" cy="164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5624"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4845983"/>
            <a:ext cx="2057400"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5625"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38600" y="1752600"/>
            <a:ext cx="1828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5628" name="Oval 12"/>
          <p:cNvSpPr>
            <a:spLocks noChangeArrowheads="1"/>
          </p:cNvSpPr>
          <p:nvPr/>
        </p:nvSpPr>
        <p:spPr bwMode="auto">
          <a:xfrm>
            <a:off x="1752600" y="2330429"/>
            <a:ext cx="15240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soul</a:t>
            </a:r>
          </a:p>
        </p:txBody>
      </p:sp>
      <p:sp>
        <p:nvSpPr>
          <p:cNvPr id="495630" name="Oval 14"/>
          <p:cNvSpPr>
            <a:spLocks noChangeArrowheads="1"/>
          </p:cNvSpPr>
          <p:nvPr/>
        </p:nvSpPr>
        <p:spPr bwMode="auto">
          <a:xfrm>
            <a:off x="1524000" y="4844306"/>
            <a:ext cx="19812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body</a:t>
            </a:r>
          </a:p>
        </p:txBody>
      </p:sp>
      <p:sp>
        <p:nvSpPr>
          <p:cNvPr id="495633" name="Line 17"/>
          <p:cNvSpPr>
            <a:spLocks noChangeShapeType="1"/>
          </p:cNvSpPr>
          <p:nvPr/>
        </p:nvSpPr>
        <p:spPr bwMode="auto">
          <a:xfrm>
            <a:off x="1524000" y="3872706"/>
            <a:ext cx="2438400" cy="1689894"/>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95634" name="Line 18"/>
          <p:cNvSpPr>
            <a:spLocks noChangeShapeType="1"/>
          </p:cNvSpPr>
          <p:nvPr/>
        </p:nvSpPr>
        <p:spPr bwMode="auto">
          <a:xfrm flipV="1">
            <a:off x="1524000" y="2362200"/>
            <a:ext cx="2514600" cy="137160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pic>
        <p:nvPicPr>
          <p:cNvPr id="495627"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43800" y="3352800"/>
            <a:ext cx="16002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5631" name="Oval 15"/>
          <p:cNvSpPr>
            <a:spLocks noChangeArrowheads="1"/>
          </p:cNvSpPr>
          <p:nvPr/>
        </p:nvSpPr>
        <p:spPr bwMode="auto">
          <a:xfrm>
            <a:off x="6312770" y="2372476"/>
            <a:ext cx="15240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soul</a:t>
            </a:r>
          </a:p>
        </p:txBody>
      </p:sp>
      <p:sp>
        <p:nvSpPr>
          <p:cNvPr id="495632" name="Oval 16"/>
          <p:cNvSpPr>
            <a:spLocks noChangeArrowheads="1"/>
          </p:cNvSpPr>
          <p:nvPr/>
        </p:nvSpPr>
        <p:spPr bwMode="auto">
          <a:xfrm>
            <a:off x="6102859" y="4928956"/>
            <a:ext cx="19812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body</a:t>
            </a:r>
          </a:p>
        </p:txBody>
      </p:sp>
      <p:sp>
        <p:nvSpPr>
          <p:cNvPr id="495635" name="Line 19"/>
          <p:cNvSpPr>
            <a:spLocks noChangeShapeType="1"/>
          </p:cNvSpPr>
          <p:nvPr/>
        </p:nvSpPr>
        <p:spPr bwMode="auto">
          <a:xfrm>
            <a:off x="5867400" y="2514600"/>
            <a:ext cx="1676400" cy="151130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95636" name="Line 20"/>
          <p:cNvSpPr>
            <a:spLocks noChangeShapeType="1"/>
          </p:cNvSpPr>
          <p:nvPr/>
        </p:nvSpPr>
        <p:spPr bwMode="auto">
          <a:xfrm flipV="1">
            <a:off x="5940152" y="4038598"/>
            <a:ext cx="1603648" cy="1609725"/>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2" name="Rounded Rectangle 1"/>
          <p:cNvSpPr/>
          <p:nvPr/>
        </p:nvSpPr>
        <p:spPr bwMode="auto">
          <a:xfrm>
            <a:off x="198172" y="836712"/>
            <a:ext cx="1180296"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Present</a:t>
            </a:r>
          </a:p>
        </p:txBody>
      </p:sp>
      <p:sp>
        <p:nvSpPr>
          <p:cNvPr id="18" name="Rounded Rectangle 17"/>
          <p:cNvSpPr/>
          <p:nvPr/>
        </p:nvSpPr>
        <p:spPr bwMode="auto">
          <a:xfrm>
            <a:off x="4068345" y="851039"/>
            <a:ext cx="1845515"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Intermediate</a:t>
            </a:r>
          </a:p>
        </p:txBody>
      </p:sp>
      <p:sp>
        <p:nvSpPr>
          <p:cNvPr id="19" name="Rounded Rectangle 18"/>
          <p:cNvSpPr/>
          <p:nvPr/>
        </p:nvSpPr>
        <p:spPr bwMode="auto">
          <a:xfrm>
            <a:off x="7933294" y="851039"/>
            <a:ext cx="821213"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Final</a:t>
            </a:r>
          </a:p>
        </p:txBody>
      </p:sp>
      <p:sp>
        <p:nvSpPr>
          <p:cNvPr id="23" name="Rounded Rectangle 22"/>
          <p:cNvSpPr/>
          <p:nvPr/>
        </p:nvSpPr>
        <p:spPr bwMode="auto">
          <a:xfrm>
            <a:off x="1982052" y="6237312"/>
            <a:ext cx="982094"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Death</a:t>
            </a:r>
          </a:p>
        </p:txBody>
      </p:sp>
      <p:sp>
        <p:nvSpPr>
          <p:cNvPr id="24" name="Rounded Rectangle 23"/>
          <p:cNvSpPr/>
          <p:nvPr/>
        </p:nvSpPr>
        <p:spPr bwMode="auto">
          <a:xfrm>
            <a:off x="6170902" y="6269955"/>
            <a:ext cx="1807737"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Resurrection</a:t>
            </a:r>
          </a:p>
        </p:txBody>
      </p:sp>
    </p:spTree>
    <p:custDataLst>
      <p:tags r:id="rId1"/>
    </p:custDataLst>
    <p:extLst>
      <p:ext uri="{BB962C8B-B14F-4D97-AF65-F5344CB8AC3E}">
        <p14:creationId xmlns:p14="http://schemas.microsoft.com/office/powerpoint/2010/main" val="3734890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5628"/>
                                        </p:tgtEl>
                                        <p:attrNameLst>
                                          <p:attrName>style.visibility</p:attrName>
                                        </p:attrNameLst>
                                      </p:cBhvr>
                                      <p:to>
                                        <p:strVal val="visible"/>
                                      </p:to>
                                    </p:set>
                                  </p:childTnLst>
                                </p:cTn>
                              </p:par>
                            </p:childTnLst>
                          </p:cTn>
                        </p:par>
                        <p:par>
                          <p:cTn id="7" fill="hold">
                            <p:stCondLst>
                              <p:cond delay="0"/>
                            </p:stCondLst>
                            <p:childTnLst>
                              <p:par>
                                <p:cTn id="8" presetID="22" presetClass="entr" presetSubtype="4" fill="hold" grpId="0" nodeType="afterEffect">
                                  <p:stCondLst>
                                    <p:cond delay="0"/>
                                  </p:stCondLst>
                                  <p:childTnLst>
                                    <p:set>
                                      <p:cBhvr>
                                        <p:cTn id="9" dur="1" fill="hold">
                                          <p:stCondLst>
                                            <p:cond delay="0"/>
                                          </p:stCondLst>
                                        </p:cTn>
                                        <p:tgtEl>
                                          <p:spTgt spid="495634"/>
                                        </p:tgtEl>
                                        <p:attrNameLst>
                                          <p:attrName>style.visibility</p:attrName>
                                        </p:attrNameLst>
                                      </p:cBhvr>
                                      <p:to>
                                        <p:strVal val="visible"/>
                                      </p:to>
                                    </p:set>
                                    <p:animEffect transition="in" filter="wipe(down)">
                                      <p:cBhvr>
                                        <p:cTn id="10" dur="1000"/>
                                        <p:tgtEl>
                                          <p:spTgt spid="495634"/>
                                        </p:tgtEl>
                                      </p:cBhvr>
                                    </p:animEffect>
                                  </p:childTnLst>
                                </p:cTn>
                              </p:par>
                            </p:childTnLst>
                          </p:cTn>
                        </p:par>
                        <p:par>
                          <p:cTn id="11" fill="hold">
                            <p:stCondLst>
                              <p:cond delay="1000"/>
                            </p:stCondLst>
                            <p:childTnLst>
                              <p:par>
                                <p:cTn id="12" presetID="1" presetClass="entr" presetSubtype="0" fill="hold" nodeType="afterEffect">
                                  <p:stCondLst>
                                    <p:cond delay="0"/>
                                  </p:stCondLst>
                                  <p:childTnLst>
                                    <p:set>
                                      <p:cBhvr>
                                        <p:cTn id="13" dur="1" fill="hold">
                                          <p:stCondLst>
                                            <p:cond delay="0"/>
                                          </p:stCondLst>
                                        </p:cTn>
                                        <p:tgtEl>
                                          <p:spTgt spid="49562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95630"/>
                                        </p:tgtEl>
                                        <p:attrNameLst>
                                          <p:attrName>style.visibility</p:attrName>
                                        </p:attrNameLst>
                                      </p:cBhvr>
                                      <p:to>
                                        <p:strVal val="visible"/>
                                      </p:to>
                                    </p:set>
                                  </p:childTnLst>
                                </p:cTn>
                              </p:par>
                            </p:childTnLst>
                          </p:cTn>
                        </p:par>
                        <p:par>
                          <p:cTn id="18" fill="hold">
                            <p:stCondLst>
                              <p:cond delay="0"/>
                            </p:stCondLst>
                            <p:childTnLst>
                              <p:par>
                                <p:cTn id="19" presetID="22" presetClass="entr" presetSubtype="1" fill="hold" grpId="0" nodeType="afterEffect">
                                  <p:stCondLst>
                                    <p:cond delay="0"/>
                                  </p:stCondLst>
                                  <p:childTnLst>
                                    <p:set>
                                      <p:cBhvr>
                                        <p:cTn id="20" dur="1" fill="hold">
                                          <p:stCondLst>
                                            <p:cond delay="0"/>
                                          </p:stCondLst>
                                        </p:cTn>
                                        <p:tgtEl>
                                          <p:spTgt spid="495633"/>
                                        </p:tgtEl>
                                        <p:attrNameLst>
                                          <p:attrName>style.visibility</p:attrName>
                                        </p:attrNameLst>
                                      </p:cBhvr>
                                      <p:to>
                                        <p:strVal val="visible"/>
                                      </p:to>
                                    </p:set>
                                    <p:animEffect transition="in" filter="wipe(up)">
                                      <p:cBhvr>
                                        <p:cTn id="21" dur="1000"/>
                                        <p:tgtEl>
                                          <p:spTgt spid="495633"/>
                                        </p:tgtEl>
                                      </p:cBhvr>
                                    </p:animEffect>
                                  </p:childTnLst>
                                </p:cTn>
                              </p:par>
                            </p:childTnLst>
                          </p:cTn>
                        </p:par>
                        <p:par>
                          <p:cTn id="22" fill="hold">
                            <p:stCondLst>
                              <p:cond delay="1000"/>
                            </p:stCondLst>
                            <p:childTnLst>
                              <p:par>
                                <p:cTn id="23" presetID="1" presetClass="entr" presetSubtype="0" fill="hold" nodeType="afterEffect">
                                  <p:stCondLst>
                                    <p:cond delay="0"/>
                                  </p:stCondLst>
                                  <p:childTnLst>
                                    <p:set>
                                      <p:cBhvr>
                                        <p:cTn id="24" dur="1" fill="hold">
                                          <p:stCondLst>
                                            <p:cond delay="0"/>
                                          </p:stCondLst>
                                        </p:cTn>
                                        <p:tgtEl>
                                          <p:spTgt spid="4956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56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5632"/>
                                        </p:tgtEl>
                                        <p:attrNameLst>
                                          <p:attrName>style.visibility</p:attrName>
                                        </p:attrNameLst>
                                      </p:cBhvr>
                                      <p:to>
                                        <p:strVal val="visible"/>
                                      </p:to>
                                    </p:set>
                                  </p:childTnLst>
                                </p:cTn>
                              </p:par>
                            </p:childTnLst>
                          </p:cTn>
                        </p:par>
                        <p:par>
                          <p:cTn id="31" fill="hold">
                            <p:stCondLst>
                              <p:cond delay="0"/>
                            </p:stCondLst>
                            <p:childTnLst>
                              <p:par>
                                <p:cTn id="32" presetID="22" presetClass="entr" presetSubtype="1" fill="hold" grpId="0" nodeType="afterEffect">
                                  <p:stCondLst>
                                    <p:cond delay="0"/>
                                  </p:stCondLst>
                                  <p:childTnLst>
                                    <p:set>
                                      <p:cBhvr>
                                        <p:cTn id="33" dur="1" fill="hold">
                                          <p:stCondLst>
                                            <p:cond delay="0"/>
                                          </p:stCondLst>
                                        </p:cTn>
                                        <p:tgtEl>
                                          <p:spTgt spid="495635"/>
                                        </p:tgtEl>
                                        <p:attrNameLst>
                                          <p:attrName>style.visibility</p:attrName>
                                        </p:attrNameLst>
                                      </p:cBhvr>
                                      <p:to>
                                        <p:strVal val="visible"/>
                                      </p:to>
                                    </p:set>
                                    <p:animEffect transition="in" filter="wipe(up)">
                                      <p:cBhvr>
                                        <p:cTn id="34" dur="1000"/>
                                        <p:tgtEl>
                                          <p:spTgt spid="49563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495636"/>
                                        </p:tgtEl>
                                        <p:attrNameLst>
                                          <p:attrName>style.visibility</p:attrName>
                                        </p:attrNameLst>
                                      </p:cBhvr>
                                      <p:to>
                                        <p:strVal val="visible"/>
                                      </p:to>
                                    </p:set>
                                    <p:animEffect transition="in" filter="wipe(down)">
                                      <p:cBhvr>
                                        <p:cTn id="37" dur="1000"/>
                                        <p:tgtEl>
                                          <p:spTgt spid="495636"/>
                                        </p:tgtEl>
                                      </p:cBhvr>
                                    </p:animEffect>
                                  </p:childTnLst>
                                </p:cTn>
                              </p:par>
                            </p:childTnLst>
                          </p:cTn>
                        </p:par>
                        <p:par>
                          <p:cTn id="38" fill="hold">
                            <p:stCondLst>
                              <p:cond delay="1000"/>
                            </p:stCondLst>
                            <p:childTnLst>
                              <p:par>
                                <p:cTn id="39" presetID="1" presetClass="entr" presetSubtype="0" fill="hold" nodeType="afterEffect">
                                  <p:stCondLst>
                                    <p:cond delay="250"/>
                                  </p:stCondLst>
                                  <p:childTnLst>
                                    <p:set>
                                      <p:cBhvr>
                                        <p:cTn id="40" dur="1" fill="hold">
                                          <p:stCondLst>
                                            <p:cond delay="0"/>
                                          </p:stCondLst>
                                        </p:cTn>
                                        <p:tgtEl>
                                          <p:spTgt spid="4956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28" grpId="0" animBg="1"/>
      <p:bldP spid="495630" grpId="0" animBg="1"/>
      <p:bldP spid="495633" grpId="0" animBg="1"/>
      <p:bldP spid="495634" grpId="0" animBg="1"/>
      <p:bldP spid="495631" grpId="0" animBg="1"/>
      <p:bldP spid="495632" grpId="0" animBg="1"/>
      <p:bldP spid="495635" grpId="0" animBg="1"/>
      <p:bldP spid="4956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Life has three stages</a:t>
            </a:r>
          </a:p>
        </p:txBody>
      </p:sp>
      <p:sp>
        <p:nvSpPr>
          <p:cNvPr id="3" name="Content Placeholder 2"/>
          <p:cNvSpPr>
            <a:spLocks noGrp="1"/>
          </p:cNvSpPr>
          <p:nvPr>
            <p:ph idx="1"/>
          </p:nvPr>
        </p:nvSpPr>
        <p:spPr/>
        <p:txBody>
          <a:bodyPr/>
          <a:lstStyle/>
          <a:p>
            <a:pPr marL="0" indent="0">
              <a:buNone/>
            </a:pPr>
            <a:endParaRPr lang="en-CA" dirty="0">
              <a:solidFill>
                <a:srgbClr val="00FF00"/>
              </a:solidFill>
            </a:endParaRPr>
          </a:p>
          <a:p>
            <a:pPr marL="0" indent="0">
              <a:buNone/>
            </a:pPr>
            <a:r>
              <a:rPr lang="en-CA" dirty="0">
                <a:solidFill>
                  <a:srgbClr val="00FF00"/>
                </a:solidFill>
              </a:rPr>
              <a:t>Present: </a:t>
            </a:r>
            <a:r>
              <a:rPr lang="en-CA" dirty="0"/>
              <a:t>Soul and body are </a:t>
            </a:r>
            <a:r>
              <a:rPr lang="en-CA" dirty="0">
                <a:solidFill>
                  <a:srgbClr val="00FF00"/>
                </a:solidFill>
              </a:rPr>
              <a:t>together, sin is present.</a:t>
            </a:r>
          </a:p>
          <a:p>
            <a:pPr marL="0" indent="0">
              <a:buNone/>
            </a:pPr>
            <a:endParaRPr lang="en-CA" dirty="0">
              <a:solidFill>
                <a:srgbClr val="00FF00"/>
              </a:solidFill>
            </a:endParaRPr>
          </a:p>
          <a:p>
            <a:pPr marL="0" indent="0">
              <a:buNone/>
            </a:pPr>
            <a:r>
              <a:rPr lang="en-CA" dirty="0">
                <a:solidFill>
                  <a:srgbClr val="00FF00"/>
                </a:solidFill>
              </a:rPr>
              <a:t>Intermediate: </a:t>
            </a:r>
            <a:r>
              <a:rPr lang="en-CA" dirty="0"/>
              <a:t>Soul and body are </a:t>
            </a:r>
            <a:r>
              <a:rPr lang="en-CA" dirty="0">
                <a:solidFill>
                  <a:srgbClr val="00FF00"/>
                </a:solidFill>
              </a:rPr>
              <a:t>separate, no sin.</a:t>
            </a:r>
          </a:p>
          <a:p>
            <a:pPr marL="0" indent="0">
              <a:buNone/>
            </a:pPr>
            <a:endParaRPr lang="en-CA" dirty="0">
              <a:solidFill>
                <a:srgbClr val="00FF00"/>
              </a:solidFill>
            </a:endParaRPr>
          </a:p>
          <a:p>
            <a:pPr marL="0" indent="0">
              <a:buNone/>
            </a:pPr>
            <a:r>
              <a:rPr lang="en-CA" dirty="0">
                <a:solidFill>
                  <a:srgbClr val="00FF00"/>
                </a:solidFill>
              </a:rPr>
              <a:t>Final: </a:t>
            </a:r>
            <a:r>
              <a:rPr lang="en-CA" dirty="0"/>
              <a:t>Soul and body are </a:t>
            </a:r>
            <a:r>
              <a:rPr lang="en-CA" dirty="0">
                <a:solidFill>
                  <a:srgbClr val="00FF00"/>
                </a:solidFill>
              </a:rPr>
              <a:t>together, no sin.</a:t>
            </a:r>
          </a:p>
          <a:p>
            <a:pPr marL="0" indent="0">
              <a:buNone/>
            </a:pPr>
            <a:endParaRPr lang="en-CA" dirty="0">
              <a:solidFill>
                <a:srgbClr val="00FF00"/>
              </a:solidFill>
            </a:endParaRPr>
          </a:p>
          <a:p>
            <a:pPr marL="0" indent="0">
              <a:buNone/>
            </a:pPr>
            <a:r>
              <a:rPr lang="en-CA" dirty="0"/>
              <a:t>Which stage would you most prefer to be in?</a:t>
            </a:r>
          </a:p>
          <a:p>
            <a:pPr marL="0" indent="0">
              <a:buNone/>
            </a:pPr>
            <a:r>
              <a:rPr lang="en-CA" dirty="0"/>
              <a:t>Which stage would you least prefer to be in?</a:t>
            </a:r>
          </a:p>
          <a:p>
            <a:pPr marL="0" indent="0">
              <a:buNone/>
            </a:pPr>
            <a:endParaRPr lang="en-CA" dirty="0">
              <a:solidFill>
                <a:srgbClr val="00FF00"/>
              </a:solidFill>
            </a:endParaRPr>
          </a:p>
        </p:txBody>
      </p:sp>
      <p:sp>
        <p:nvSpPr>
          <p:cNvPr id="4" name="Text Box 4">
            <a:extLst>
              <a:ext uri="{FF2B5EF4-FFF2-40B4-BE49-F238E27FC236}">
                <a16:creationId xmlns:a16="http://schemas.microsoft.com/office/drawing/2014/main" id="{9ABA8D3D-0877-487A-8700-75CE146DB45B}"/>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165428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57. Q. What comfort does the resurrection of the body offer you?</a:t>
            </a:r>
          </a:p>
          <a:p>
            <a:pPr marL="0" indent="0">
              <a:buNone/>
            </a:pPr>
            <a:endParaRPr lang="en-CA" i="1" dirty="0">
              <a:solidFill>
                <a:srgbClr val="FFFF00"/>
              </a:solidFill>
            </a:endParaRPr>
          </a:p>
          <a:p>
            <a:pPr marL="0" indent="0">
              <a:buNone/>
            </a:pPr>
            <a:r>
              <a:rPr lang="en-CA" i="1" dirty="0">
                <a:solidFill>
                  <a:srgbClr val="FFFF00"/>
                </a:solidFill>
              </a:rPr>
              <a:t>A.	Not only shall my soul after this life immediately</a:t>
            </a:r>
            <a:br>
              <a:rPr lang="en-CA" i="1" dirty="0">
                <a:solidFill>
                  <a:srgbClr val="FFFF00"/>
                </a:solidFill>
              </a:rPr>
            </a:br>
            <a:r>
              <a:rPr lang="en-CA" i="1" dirty="0">
                <a:solidFill>
                  <a:srgbClr val="FFFF00"/>
                </a:solidFill>
              </a:rPr>
              <a:t> 		be taken up to Christ, my Head,</a:t>
            </a:r>
          </a:p>
          <a:p>
            <a:pPr marL="0" indent="0">
              <a:buNone/>
            </a:pPr>
            <a:r>
              <a:rPr lang="en-CA" i="1" dirty="0">
                <a:solidFill>
                  <a:srgbClr val="FFFF00"/>
                </a:solidFill>
              </a:rPr>
              <a:t>	but also this my flesh, raised by the power of Christ, </a:t>
            </a:r>
          </a:p>
          <a:p>
            <a:pPr marL="0" indent="0">
              <a:buNone/>
            </a:pPr>
            <a:r>
              <a:rPr lang="en-CA" i="1" dirty="0">
                <a:solidFill>
                  <a:srgbClr val="FFFF00"/>
                </a:solidFill>
              </a:rPr>
              <a:t>		shall be reunited with my soul </a:t>
            </a:r>
          </a:p>
          <a:p>
            <a:pPr marL="0" indent="0">
              <a:buNone/>
            </a:pPr>
            <a:r>
              <a:rPr lang="en-CA" i="1" dirty="0">
                <a:solidFill>
                  <a:srgbClr val="FFFF00"/>
                </a:solidFill>
              </a:rPr>
              <a:t>		and made like Christ’s glorious body.</a:t>
            </a:r>
          </a:p>
        </p:txBody>
      </p:sp>
    </p:spTree>
    <p:extLst>
      <p:ext uri="{BB962C8B-B14F-4D97-AF65-F5344CB8AC3E}">
        <p14:creationId xmlns:p14="http://schemas.microsoft.com/office/powerpoint/2010/main" val="4281750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Death and Resurrection</a:t>
            </a:r>
          </a:p>
        </p:txBody>
      </p:sp>
      <p:sp>
        <p:nvSpPr>
          <p:cNvPr id="3" name="Content Placeholder 2"/>
          <p:cNvSpPr>
            <a:spLocks noGrp="1"/>
          </p:cNvSpPr>
          <p:nvPr>
            <p:ph idx="1"/>
          </p:nvPr>
        </p:nvSpPr>
        <p:spPr/>
        <p:txBody>
          <a:bodyPr/>
          <a:lstStyle/>
          <a:p>
            <a:pPr marL="0" indent="0">
              <a:buNone/>
            </a:pPr>
            <a:r>
              <a:rPr lang="en-CA" dirty="0"/>
              <a:t>Upon dying, </a:t>
            </a:r>
            <a:r>
              <a:rPr lang="en-CA" dirty="0">
                <a:solidFill>
                  <a:srgbClr val="00FF00"/>
                </a:solidFill>
              </a:rPr>
              <a:t>a person’s body is buried to return to dust, while a believer’s soul goes to be with Christ.</a:t>
            </a:r>
          </a:p>
          <a:p>
            <a:pPr marL="0" indent="0">
              <a:buNone/>
            </a:pPr>
            <a:endParaRPr lang="en-CA" dirty="0">
              <a:solidFill>
                <a:srgbClr val="00FF00"/>
              </a:solidFill>
            </a:endParaRPr>
          </a:p>
          <a:p>
            <a:pPr marL="400050" lvl="1" indent="0">
              <a:buNone/>
            </a:pPr>
            <a:r>
              <a:rPr lang="en-CA" dirty="0"/>
              <a:t>Your soul = everything that makes you the individual person you are: your desires, memories, thoughts, character etc.</a:t>
            </a:r>
          </a:p>
          <a:p>
            <a:pPr marL="400050" lvl="1" indent="0">
              <a:buNone/>
            </a:pPr>
            <a:endParaRPr lang="en-CA" dirty="0">
              <a:solidFill>
                <a:srgbClr val="00FF00"/>
              </a:solidFill>
            </a:endParaRPr>
          </a:p>
          <a:p>
            <a:pPr marL="0" indent="0">
              <a:buNone/>
            </a:pPr>
            <a:r>
              <a:rPr lang="en-CA" dirty="0"/>
              <a:t>Life in heaven </a:t>
            </a:r>
            <a:r>
              <a:rPr lang="en-CA" dirty="0">
                <a:solidFill>
                  <a:srgbClr val="00FF00"/>
                </a:solidFill>
              </a:rPr>
              <a:t>is good – there’s no sin! – but it’s not perfect – you have no body.</a:t>
            </a:r>
          </a:p>
          <a:p>
            <a:pPr marL="0" indent="0">
              <a:buNone/>
            </a:pPr>
            <a:endParaRPr lang="en-CA" dirty="0">
              <a:solidFill>
                <a:srgbClr val="00FF00"/>
              </a:solidFill>
            </a:endParaRPr>
          </a:p>
          <a:p>
            <a:pPr marL="0" indent="0">
              <a:buNone/>
            </a:pPr>
            <a:r>
              <a:rPr lang="en-CA" dirty="0"/>
              <a:t>Hence also people in heaven </a:t>
            </a:r>
            <a:r>
              <a:rPr lang="en-CA" dirty="0">
                <a:solidFill>
                  <a:srgbClr val="00FF00"/>
                </a:solidFill>
              </a:rPr>
              <a:t>look forward to the last day, the day of the resurrection, when the body is reunited with the soul.</a:t>
            </a:r>
          </a:p>
        </p:txBody>
      </p:sp>
      <p:sp>
        <p:nvSpPr>
          <p:cNvPr id="4" name="Text Box 4">
            <a:extLst>
              <a:ext uri="{FF2B5EF4-FFF2-40B4-BE49-F238E27FC236}">
                <a16:creationId xmlns:a16="http://schemas.microsoft.com/office/drawing/2014/main" id="{15693B56-7EE5-4915-8961-4DA386CB9FCD}"/>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138482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58. Q. What comfort do you receive from the article about the life everlasting?</a:t>
            </a:r>
          </a:p>
          <a:p>
            <a:pPr marL="0" indent="0">
              <a:buNone/>
            </a:pPr>
            <a:endParaRPr lang="en-CA" i="1" dirty="0">
              <a:solidFill>
                <a:srgbClr val="FFFF00"/>
              </a:solidFill>
            </a:endParaRPr>
          </a:p>
          <a:p>
            <a:pPr marL="0" indent="0">
              <a:buNone/>
            </a:pPr>
            <a:r>
              <a:rPr lang="en-CA" i="1" dirty="0">
                <a:solidFill>
                  <a:srgbClr val="FFFF00"/>
                </a:solidFill>
              </a:rPr>
              <a:t>A. Since I now already feel in my heart </a:t>
            </a:r>
          </a:p>
          <a:p>
            <a:pPr marL="0" indent="0">
              <a:buNone/>
            </a:pPr>
            <a:r>
              <a:rPr lang="en-CA" i="1" dirty="0">
                <a:solidFill>
                  <a:srgbClr val="FFFF00"/>
                </a:solidFill>
              </a:rPr>
              <a:t>	the beginning of eternal joy,</a:t>
            </a:r>
          </a:p>
          <a:p>
            <a:pPr marL="0" indent="0">
              <a:buNone/>
            </a:pPr>
            <a:r>
              <a:rPr lang="en-CA" i="1" dirty="0">
                <a:solidFill>
                  <a:srgbClr val="FFFF00"/>
                </a:solidFill>
              </a:rPr>
              <a:t>   I shall after this life possess perfect blessedness,</a:t>
            </a:r>
          </a:p>
          <a:p>
            <a:pPr marL="0" indent="0">
              <a:buNone/>
            </a:pPr>
            <a:r>
              <a:rPr lang="en-CA" i="1" dirty="0">
                <a:solidFill>
                  <a:srgbClr val="FFFF00"/>
                </a:solidFill>
              </a:rPr>
              <a:t>	such as no eye has seen, </a:t>
            </a:r>
          </a:p>
          <a:p>
            <a:pPr marL="0" indent="0">
              <a:buNone/>
            </a:pPr>
            <a:r>
              <a:rPr lang="en-CA" i="1" dirty="0">
                <a:solidFill>
                  <a:srgbClr val="FFFF00"/>
                </a:solidFill>
              </a:rPr>
              <a:t>	nor ear heard, </a:t>
            </a:r>
          </a:p>
          <a:p>
            <a:pPr marL="0" indent="0">
              <a:buNone/>
            </a:pPr>
            <a:r>
              <a:rPr lang="en-CA" i="1" dirty="0">
                <a:solidFill>
                  <a:srgbClr val="FFFF00"/>
                </a:solidFill>
              </a:rPr>
              <a:t>	nor the   heart of man conceived – </a:t>
            </a:r>
          </a:p>
          <a:p>
            <a:pPr marL="0" indent="0">
              <a:buNone/>
            </a:pPr>
            <a:r>
              <a:rPr lang="en-CA" i="1" dirty="0">
                <a:solidFill>
                  <a:srgbClr val="FFFF00"/>
                </a:solidFill>
              </a:rPr>
              <a:t>   a blessedness in which to praise God forever.</a:t>
            </a:r>
          </a:p>
        </p:txBody>
      </p:sp>
    </p:spTree>
    <p:extLst>
      <p:ext uri="{BB962C8B-B14F-4D97-AF65-F5344CB8AC3E}">
        <p14:creationId xmlns:p14="http://schemas.microsoft.com/office/powerpoint/2010/main" val="2582787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 New Creation</a:t>
            </a:r>
          </a:p>
        </p:txBody>
      </p:sp>
      <p:sp>
        <p:nvSpPr>
          <p:cNvPr id="3" name="Content Placeholder 2"/>
          <p:cNvSpPr>
            <a:spLocks noGrp="1"/>
          </p:cNvSpPr>
          <p:nvPr>
            <p:ph idx="1"/>
          </p:nvPr>
        </p:nvSpPr>
        <p:spPr/>
        <p:txBody>
          <a:bodyPr/>
          <a:lstStyle/>
          <a:p>
            <a:pPr marL="0" indent="0">
              <a:buNone/>
            </a:pPr>
            <a:r>
              <a:rPr lang="en-CA" dirty="0"/>
              <a:t>When Christ returns,</a:t>
            </a:r>
            <a:r>
              <a:rPr lang="en-CA" dirty="0">
                <a:solidFill>
                  <a:srgbClr val="00FF00"/>
                </a:solidFill>
              </a:rPr>
              <a:t> those who belong to him and have believed in him will join him in a new creation.</a:t>
            </a:r>
          </a:p>
          <a:p>
            <a:pPr marL="0" indent="0">
              <a:buNone/>
            </a:pPr>
            <a:endParaRPr lang="en-CA" dirty="0">
              <a:solidFill>
                <a:srgbClr val="00FF00"/>
              </a:solidFill>
            </a:endParaRPr>
          </a:p>
          <a:p>
            <a:pPr marL="0" indent="0">
              <a:buNone/>
            </a:pPr>
            <a:r>
              <a:rPr lang="en-CA" dirty="0"/>
              <a:t>This will be </a:t>
            </a:r>
            <a:r>
              <a:rPr lang="en-CA" dirty="0">
                <a:solidFill>
                  <a:srgbClr val="00FF00"/>
                </a:solidFill>
              </a:rPr>
              <a:t>a real creation: for we will have bodies.</a:t>
            </a:r>
          </a:p>
          <a:p>
            <a:pPr marL="0" indent="0">
              <a:buNone/>
            </a:pPr>
            <a:r>
              <a:rPr lang="en-CA" dirty="0"/>
              <a:t>It will be </a:t>
            </a:r>
            <a:r>
              <a:rPr lang="en-CA" dirty="0">
                <a:solidFill>
                  <a:srgbClr val="00FF00"/>
                </a:solidFill>
              </a:rPr>
              <a:t>different, for it will be creation as it should be in all its glory.</a:t>
            </a:r>
          </a:p>
          <a:p>
            <a:pPr marL="0" indent="0">
              <a:buNone/>
            </a:pPr>
            <a:endParaRPr lang="en-CA" dirty="0">
              <a:solidFill>
                <a:srgbClr val="00FF00"/>
              </a:solidFill>
            </a:endParaRPr>
          </a:p>
          <a:p>
            <a:pPr marL="0" indent="0">
              <a:buNone/>
            </a:pPr>
            <a:r>
              <a:rPr lang="en-CA" dirty="0"/>
              <a:t>It will be </a:t>
            </a:r>
            <a:r>
              <a:rPr lang="en-CA" dirty="0">
                <a:solidFill>
                  <a:srgbClr val="00FF00"/>
                </a:solidFill>
              </a:rPr>
              <a:t>a fulfilling and happy life without end in THIS renewed creation.</a:t>
            </a:r>
          </a:p>
          <a:p>
            <a:pPr marL="0" indent="0">
              <a:buNone/>
            </a:pPr>
            <a:r>
              <a:rPr lang="en-CA" dirty="0"/>
              <a:t>We will be </a:t>
            </a:r>
            <a:r>
              <a:rPr lang="en-CA" dirty="0">
                <a:solidFill>
                  <a:srgbClr val="00FF00"/>
                </a:solidFill>
              </a:rPr>
              <a:t>loving and loyal, to the glory of God!</a:t>
            </a:r>
          </a:p>
          <a:p>
            <a:pPr marL="0" indent="0">
              <a:buNone/>
            </a:pPr>
            <a:endParaRPr lang="en-CA" dirty="0">
              <a:solidFill>
                <a:srgbClr val="00FF00"/>
              </a:solidFill>
            </a:endParaRPr>
          </a:p>
          <a:p>
            <a:pPr marL="0" indent="0">
              <a:buNone/>
            </a:pPr>
            <a:endParaRPr lang="en-CA" dirty="0">
              <a:solidFill>
                <a:srgbClr val="00FF00"/>
              </a:solidFill>
            </a:endParaRPr>
          </a:p>
        </p:txBody>
      </p:sp>
      <p:sp>
        <p:nvSpPr>
          <p:cNvPr id="4" name="Text Box 4">
            <a:extLst>
              <a:ext uri="{FF2B5EF4-FFF2-40B4-BE49-F238E27FC236}">
                <a16:creationId xmlns:a16="http://schemas.microsoft.com/office/drawing/2014/main" id="{94F3BFAE-6102-49B6-8D9D-CC6B942A5EE3}"/>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custDataLst>
      <p:tags r:id="rId1"/>
    </p:custDataLst>
    <p:extLst>
      <p:ext uri="{BB962C8B-B14F-4D97-AF65-F5344CB8AC3E}">
        <p14:creationId xmlns:p14="http://schemas.microsoft.com/office/powerpoint/2010/main" val="174420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53430-6F46-4686-A927-5F11C02FDA42}"/>
              </a:ext>
            </a:extLst>
          </p:cNvPr>
          <p:cNvSpPr>
            <a:spLocks noGrp="1"/>
          </p:cNvSpPr>
          <p:nvPr>
            <p:ph type="title"/>
          </p:nvPr>
        </p:nvSpPr>
        <p:spPr/>
        <p:txBody>
          <a:bodyPr/>
          <a:lstStyle/>
          <a:p>
            <a:r>
              <a:rPr lang="en-CA" dirty="0"/>
              <a:t>Hymn 68:</a:t>
            </a:r>
            <a:r>
              <a:rPr lang="en-CA" u="sng" dirty="0"/>
              <a:t>5</a:t>
            </a:r>
            <a:r>
              <a:rPr lang="en-CA" dirty="0"/>
              <a:t>,8</a:t>
            </a:r>
          </a:p>
        </p:txBody>
      </p:sp>
      <p:sp>
        <p:nvSpPr>
          <p:cNvPr id="3" name="Content Placeholder 2">
            <a:extLst>
              <a:ext uri="{FF2B5EF4-FFF2-40B4-BE49-F238E27FC236}">
                <a16:creationId xmlns:a16="http://schemas.microsoft.com/office/drawing/2014/main" id="{F5B576D2-8EC3-4BB7-B830-F1411421D4A6}"/>
              </a:ext>
            </a:extLst>
          </p:cNvPr>
          <p:cNvSpPr>
            <a:spLocks noGrp="1"/>
          </p:cNvSpPr>
          <p:nvPr>
            <p:ph idx="1"/>
          </p:nvPr>
        </p:nvSpPr>
        <p:spPr>
          <a:xfrm>
            <a:off x="1763688" y="1219200"/>
            <a:ext cx="7380312" cy="5638800"/>
          </a:xfrm>
        </p:spPr>
        <p:txBody>
          <a:bodyPr/>
          <a:lstStyle/>
          <a:p>
            <a:pPr marL="0" indent="0">
              <a:buNone/>
            </a:pPr>
            <a:r>
              <a:rPr lang="en-US" dirty="0"/>
              <a:t>God his own shall glorify</a:t>
            </a:r>
          </a:p>
          <a:p>
            <a:pPr marL="0" indent="0">
              <a:buNone/>
            </a:pPr>
            <a:r>
              <a:rPr lang="en-US" dirty="0"/>
              <a:t>in a wondrous transformation.</a:t>
            </a:r>
          </a:p>
          <a:p>
            <a:pPr marL="0" indent="0">
              <a:buNone/>
            </a:pPr>
            <a:r>
              <a:rPr lang="en-US" dirty="0"/>
              <a:t>Though not all of us may die,</a:t>
            </a:r>
          </a:p>
          <a:p>
            <a:pPr marL="0" indent="0">
              <a:buNone/>
            </a:pPr>
            <a:r>
              <a:rPr lang="en-US" dirty="0"/>
              <a:t>all shall gain their full salvation</a:t>
            </a:r>
          </a:p>
          <a:p>
            <a:pPr marL="0" indent="0">
              <a:buNone/>
            </a:pPr>
            <a:r>
              <a:rPr lang="en-US" dirty="0"/>
              <a:t>in the twinkling of an eye</a:t>
            </a:r>
          </a:p>
          <a:p>
            <a:pPr marL="0" indent="0">
              <a:buNone/>
            </a:pPr>
            <a:r>
              <a:rPr lang="en-US" dirty="0"/>
              <a:t>when the Lord comes from on high.</a:t>
            </a:r>
          </a:p>
          <a:p>
            <a:endParaRPr lang="en-CA" dirty="0"/>
          </a:p>
        </p:txBody>
      </p:sp>
    </p:spTree>
    <p:extLst>
      <p:ext uri="{BB962C8B-B14F-4D97-AF65-F5344CB8AC3E}">
        <p14:creationId xmlns:p14="http://schemas.microsoft.com/office/powerpoint/2010/main" val="1702645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53430-6F46-4686-A927-5F11C02FDA42}"/>
              </a:ext>
            </a:extLst>
          </p:cNvPr>
          <p:cNvSpPr>
            <a:spLocks noGrp="1"/>
          </p:cNvSpPr>
          <p:nvPr>
            <p:ph type="title"/>
          </p:nvPr>
        </p:nvSpPr>
        <p:spPr/>
        <p:txBody>
          <a:bodyPr/>
          <a:lstStyle/>
          <a:p>
            <a:r>
              <a:rPr lang="en-CA" dirty="0"/>
              <a:t>Hymn 68:5,</a:t>
            </a:r>
            <a:r>
              <a:rPr lang="en-CA" u="sng" dirty="0"/>
              <a:t>8</a:t>
            </a:r>
          </a:p>
        </p:txBody>
      </p:sp>
      <p:sp>
        <p:nvSpPr>
          <p:cNvPr id="3" name="Content Placeholder 2">
            <a:extLst>
              <a:ext uri="{FF2B5EF4-FFF2-40B4-BE49-F238E27FC236}">
                <a16:creationId xmlns:a16="http://schemas.microsoft.com/office/drawing/2014/main" id="{F5B576D2-8EC3-4BB7-B830-F1411421D4A6}"/>
              </a:ext>
            </a:extLst>
          </p:cNvPr>
          <p:cNvSpPr>
            <a:spLocks noGrp="1"/>
          </p:cNvSpPr>
          <p:nvPr>
            <p:ph idx="1"/>
          </p:nvPr>
        </p:nvSpPr>
        <p:spPr>
          <a:xfrm>
            <a:off x="1763688" y="1219200"/>
            <a:ext cx="7380312" cy="5638800"/>
          </a:xfrm>
        </p:spPr>
        <p:txBody>
          <a:bodyPr/>
          <a:lstStyle/>
          <a:p>
            <a:pPr marL="0" indent="0">
              <a:buNone/>
            </a:pPr>
            <a:r>
              <a:rPr lang="en-US" dirty="0"/>
              <a:t>To our God be thanks and praise:</a:t>
            </a:r>
          </a:p>
          <a:p>
            <a:pPr marL="0" indent="0">
              <a:buNone/>
            </a:pPr>
            <a:r>
              <a:rPr lang="en-US" dirty="0"/>
              <a:t>he through Christ made us victorious.</a:t>
            </a:r>
          </a:p>
          <a:p>
            <a:pPr marL="0" indent="0">
              <a:buNone/>
            </a:pPr>
            <a:r>
              <a:rPr lang="en-US" dirty="0"/>
              <a:t>Be then steadfast all your days;</a:t>
            </a:r>
          </a:p>
          <a:p>
            <a:pPr marL="0" indent="0">
              <a:buNone/>
            </a:pPr>
            <a:r>
              <a:rPr lang="en-US" dirty="0"/>
              <a:t>see how death’s defeat assures us</a:t>
            </a:r>
          </a:p>
          <a:p>
            <a:pPr marL="0" indent="0">
              <a:buNone/>
            </a:pPr>
            <a:r>
              <a:rPr lang="en-US" dirty="0"/>
              <a:t>that in him who comes again</a:t>
            </a:r>
          </a:p>
          <a:p>
            <a:pPr marL="0" indent="0">
              <a:buNone/>
            </a:pPr>
            <a:r>
              <a:rPr lang="en-US" dirty="0"/>
              <a:t>all your toil is not in vain.</a:t>
            </a:r>
          </a:p>
          <a:p>
            <a:endParaRPr lang="en-CA" dirty="0"/>
          </a:p>
        </p:txBody>
      </p:sp>
    </p:spTree>
    <p:extLst>
      <p:ext uri="{BB962C8B-B14F-4D97-AF65-F5344CB8AC3E}">
        <p14:creationId xmlns:p14="http://schemas.microsoft.com/office/powerpoint/2010/main" val="14822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Survey</a:t>
            </a:r>
          </a:p>
        </p:txBody>
      </p:sp>
      <p:sp>
        <p:nvSpPr>
          <p:cNvPr id="3" name="Content Placeholder 2"/>
          <p:cNvSpPr>
            <a:spLocks noGrp="1"/>
          </p:cNvSpPr>
          <p:nvPr>
            <p:ph idx="1"/>
          </p:nvPr>
        </p:nvSpPr>
        <p:spPr/>
        <p:txBody>
          <a:bodyPr/>
          <a:lstStyle/>
          <a:p>
            <a:pPr marL="0" indent="0">
              <a:buNone/>
            </a:pPr>
            <a:r>
              <a:rPr lang="en-CA" dirty="0"/>
              <a:t>What is important in life?</a:t>
            </a:r>
          </a:p>
          <a:p>
            <a:pPr marL="0" indent="0">
              <a:buNone/>
            </a:pPr>
            <a:endParaRPr lang="en-CA" dirty="0"/>
          </a:p>
          <a:p>
            <a:pPr marL="0" indent="0">
              <a:buNone/>
            </a:pPr>
            <a:r>
              <a:rPr lang="en-CA" dirty="0"/>
              <a:t>Fill in the survey on your sheet, what you think is number 1, number 2, and number 3.</a:t>
            </a:r>
          </a:p>
          <a:p>
            <a:pPr marL="0" indent="0">
              <a:buNone/>
            </a:pPr>
            <a:r>
              <a:rPr lang="en-CA" dirty="0"/>
              <a:t>Mark what you think most people living in Langley would choose, with an ‘o’. </a:t>
            </a:r>
          </a:p>
          <a:p>
            <a:pPr marL="0" indent="0">
              <a:buNone/>
            </a:pPr>
            <a:r>
              <a:rPr lang="en-CA" dirty="0"/>
              <a:t>Mark what you yourself think with an ‘x’.</a:t>
            </a:r>
          </a:p>
          <a:p>
            <a:pPr marL="0" indent="0">
              <a:buNone/>
            </a:pPr>
            <a:endParaRPr lang="en-CA" dirty="0"/>
          </a:p>
          <a:p>
            <a:pPr marL="0" indent="0">
              <a:buNone/>
            </a:pPr>
            <a:r>
              <a:rPr lang="en-CA" dirty="0"/>
              <a:t>When you’re done, your survey should have 3 o’s and 3 x’s on it. </a:t>
            </a:r>
          </a:p>
          <a:p>
            <a:pPr marL="0" indent="0">
              <a:buNone/>
            </a:pPr>
            <a:endParaRPr lang="en-CA" dirty="0"/>
          </a:p>
        </p:txBody>
      </p:sp>
    </p:spTree>
    <p:custDataLst>
      <p:tags r:id="rId1"/>
    </p:custDataLst>
    <p:extLst>
      <p:ext uri="{BB962C8B-B14F-4D97-AF65-F5344CB8AC3E}">
        <p14:creationId xmlns:p14="http://schemas.microsoft.com/office/powerpoint/2010/main" val="276930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lstStyle/>
          <a:p>
            <a:pPr algn="l"/>
            <a:r>
              <a:rPr lang="en-CA" dirty="0"/>
              <a:t>Survey						1	2	3</a:t>
            </a:r>
          </a:p>
        </p:txBody>
      </p:sp>
      <p:sp>
        <p:nvSpPr>
          <p:cNvPr id="3" name="Content Placeholder 2"/>
          <p:cNvSpPr>
            <a:spLocks noGrp="1"/>
          </p:cNvSpPr>
          <p:nvPr>
            <p:ph idx="1"/>
          </p:nvPr>
        </p:nvSpPr>
        <p:spPr>
          <a:ln>
            <a:noFill/>
          </a:ln>
        </p:spPr>
        <p:txBody>
          <a:bodyPr/>
          <a:lstStyle/>
          <a:p>
            <a:pPr marL="0" indent="0">
              <a:buNone/>
            </a:pPr>
            <a:r>
              <a:rPr lang="en-CA" sz="2000" dirty="0"/>
              <a:t>Make lots of money, have lots of stuff</a:t>
            </a:r>
          </a:p>
          <a:p>
            <a:pPr marL="0" indent="0">
              <a:buNone/>
            </a:pPr>
            <a:r>
              <a:rPr lang="en-CA" sz="2000" dirty="0"/>
              <a:t>Have lots of friends</a:t>
            </a:r>
          </a:p>
          <a:p>
            <a:pPr marL="0" indent="0">
              <a:buNone/>
            </a:pPr>
            <a:r>
              <a:rPr lang="en-CA" sz="2000" dirty="0"/>
              <a:t>A girlfriend/boyfriend </a:t>
            </a:r>
          </a:p>
          <a:p>
            <a:pPr marL="0" indent="0">
              <a:buNone/>
            </a:pPr>
            <a:r>
              <a:rPr lang="en-CA" sz="2000" dirty="0"/>
              <a:t>Marry and have a family</a:t>
            </a:r>
          </a:p>
          <a:p>
            <a:pPr marL="0" indent="0">
              <a:buNone/>
            </a:pPr>
            <a:r>
              <a:rPr lang="en-CA" sz="2000" dirty="0"/>
              <a:t>Have real adventures</a:t>
            </a:r>
          </a:p>
          <a:p>
            <a:pPr marL="0" indent="0">
              <a:buNone/>
            </a:pPr>
            <a:r>
              <a:rPr lang="en-CA" sz="2000" dirty="0"/>
              <a:t>Be healthy</a:t>
            </a:r>
          </a:p>
          <a:p>
            <a:pPr marL="0" indent="0">
              <a:buNone/>
            </a:pPr>
            <a:r>
              <a:rPr lang="en-CA" sz="2000" dirty="0"/>
              <a:t>Peace on earth</a:t>
            </a:r>
          </a:p>
          <a:p>
            <a:pPr marL="0" indent="0">
              <a:buNone/>
            </a:pPr>
            <a:r>
              <a:rPr lang="en-CA" sz="2000" dirty="0"/>
              <a:t>Have a strong faith</a:t>
            </a:r>
          </a:p>
          <a:p>
            <a:pPr marL="0" indent="0">
              <a:buNone/>
            </a:pPr>
            <a:r>
              <a:rPr lang="en-CA" sz="2000" dirty="0"/>
              <a:t>All people treated fairly</a:t>
            </a:r>
          </a:p>
          <a:p>
            <a:pPr marL="0" indent="0">
              <a:buNone/>
            </a:pPr>
            <a:r>
              <a:rPr lang="en-CA" sz="2000" dirty="0"/>
              <a:t>Study and have a career</a:t>
            </a:r>
          </a:p>
          <a:p>
            <a:pPr marL="0" indent="0">
              <a:buNone/>
            </a:pPr>
            <a:r>
              <a:rPr lang="en-CA" sz="2000" dirty="0"/>
              <a:t>Be honest</a:t>
            </a:r>
          </a:p>
          <a:p>
            <a:pPr marL="0" indent="0">
              <a:buNone/>
            </a:pPr>
            <a:r>
              <a:rPr lang="en-CA" sz="2000" dirty="0"/>
              <a:t>Lots of time for recreation, holidays</a:t>
            </a:r>
          </a:p>
          <a:p>
            <a:pPr marL="0" indent="0">
              <a:buNone/>
            </a:pPr>
            <a:r>
              <a:rPr lang="en-CA" sz="2000" dirty="0"/>
              <a:t>Have lots of fun in life (live for the weekend)</a:t>
            </a:r>
          </a:p>
          <a:p>
            <a:pPr marL="0" indent="0">
              <a:buNone/>
            </a:pPr>
            <a:r>
              <a:rPr lang="en-CA" sz="2000" dirty="0"/>
              <a:t>Do something really special</a:t>
            </a:r>
          </a:p>
          <a:p>
            <a:pPr marL="0" indent="0">
              <a:buNone/>
            </a:pPr>
            <a:r>
              <a:rPr lang="en-CA" sz="2000" dirty="0"/>
              <a:t>Become famous</a:t>
            </a:r>
          </a:p>
        </p:txBody>
      </p:sp>
      <p:cxnSp>
        <p:nvCxnSpPr>
          <p:cNvPr id="16" name="Straight Connector 15"/>
          <p:cNvCxnSpPr/>
          <p:nvPr/>
        </p:nvCxnSpPr>
        <p:spPr bwMode="auto">
          <a:xfrm>
            <a:off x="6012160" y="116632"/>
            <a:ext cx="0" cy="6552728"/>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p:cNvCxnSpPr/>
          <p:nvPr/>
        </p:nvCxnSpPr>
        <p:spPr bwMode="auto">
          <a:xfrm>
            <a:off x="7092280" y="116632"/>
            <a:ext cx="0" cy="6552728"/>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8100392" y="116632"/>
            <a:ext cx="0" cy="6552728"/>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flipH="1">
            <a:off x="9036494" y="116632"/>
            <a:ext cx="2" cy="6552728"/>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flipH="1">
            <a:off x="41910" y="116632"/>
            <a:ext cx="8168" cy="6552728"/>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a:off x="50077" y="116632"/>
            <a:ext cx="8986419"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p:nvPr/>
        </p:nvCxnSpPr>
        <p:spPr bwMode="auto">
          <a:xfrm>
            <a:off x="67093" y="6381328"/>
            <a:ext cx="8976784"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Connector 56"/>
          <p:cNvCxnSpPr/>
          <p:nvPr/>
        </p:nvCxnSpPr>
        <p:spPr bwMode="auto">
          <a:xfrm>
            <a:off x="56673" y="1196752"/>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0" name="Straight Connector 69"/>
          <p:cNvCxnSpPr/>
          <p:nvPr/>
        </p:nvCxnSpPr>
        <p:spPr bwMode="auto">
          <a:xfrm>
            <a:off x="56673" y="162880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Connector 70"/>
          <p:cNvCxnSpPr/>
          <p:nvPr/>
        </p:nvCxnSpPr>
        <p:spPr bwMode="auto">
          <a:xfrm>
            <a:off x="74475" y="198884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2" name="Straight Connector 71"/>
          <p:cNvCxnSpPr/>
          <p:nvPr/>
        </p:nvCxnSpPr>
        <p:spPr bwMode="auto">
          <a:xfrm>
            <a:off x="74475" y="234888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3" name="Straight Connector 72"/>
          <p:cNvCxnSpPr/>
          <p:nvPr/>
        </p:nvCxnSpPr>
        <p:spPr bwMode="auto">
          <a:xfrm>
            <a:off x="74475" y="270892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Straight Connector 73"/>
          <p:cNvCxnSpPr/>
          <p:nvPr/>
        </p:nvCxnSpPr>
        <p:spPr bwMode="auto">
          <a:xfrm>
            <a:off x="74473" y="306896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5" name="Straight Connector 74"/>
          <p:cNvCxnSpPr/>
          <p:nvPr/>
        </p:nvCxnSpPr>
        <p:spPr bwMode="auto">
          <a:xfrm>
            <a:off x="74475" y="342900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6" name="Straight Connector 75"/>
          <p:cNvCxnSpPr/>
          <p:nvPr/>
        </p:nvCxnSpPr>
        <p:spPr bwMode="auto">
          <a:xfrm>
            <a:off x="41910" y="3789040"/>
            <a:ext cx="8997149"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7" name="Straight Connector 76"/>
          <p:cNvCxnSpPr/>
          <p:nvPr/>
        </p:nvCxnSpPr>
        <p:spPr bwMode="auto">
          <a:xfrm>
            <a:off x="49291" y="4581128"/>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8" name="Straight Connector 77"/>
          <p:cNvCxnSpPr/>
          <p:nvPr/>
        </p:nvCxnSpPr>
        <p:spPr bwMode="auto">
          <a:xfrm>
            <a:off x="49290" y="5301208"/>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9" name="Straight Connector 78"/>
          <p:cNvCxnSpPr/>
          <p:nvPr/>
        </p:nvCxnSpPr>
        <p:spPr bwMode="auto">
          <a:xfrm>
            <a:off x="74475" y="5661248"/>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Straight Connector 79"/>
          <p:cNvCxnSpPr/>
          <p:nvPr/>
        </p:nvCxnSpPr>
        <p:spPr bwMode="auto">
          <a:xfrm>
            <a:off x="74475" y="6021288"/>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8" name="Straight Connector 87"/>
          <p:cNvCxnSpPr/>
          <p:nvPr/>
        </p:nvCxnSpPr>
        <p:spPr bwMode="auto">
          <a:xfrm>
            <a:off x="74475" y="4149080"/>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Straight Connector 88"/>
          <p:cNvCxnSpPr/>
          <p:nvPr/>
        </p:nvCxnSpPr>
        <p:spPr bwMode="auto">
          <a:xfrm>
            <a:off x="62275" y="4941168"/>
            <a:ext cx="8962021"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Connector 94"/>
          <p:cNvCxnSpPr/>
          <p:nvPr/>
        </p:nvCxnSpPr>
        <p:spPr bwMode="auto">
          <a:xfrm>
            <a:off x="62275" y="6681518"/>
            <a:ext cx="8976784" cy="0"/>
          </a:xfrm>
          <a:prstGeom prst="line">
            <a:avLst/>
          </a:prstGeom>
          <a:solidFill>
            <a:schemeClr val="tx1"/>
          </a:solidFill>
          <a:ln w="38100"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608698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God has promised</a:t>
            </a:r>
          </a:p>
        </p:txBody>
      </p:sp>
      <p:sp>
        <p:nvSpPr>
          <p:cNvPr id="3" name="Content Placeholder 2"/>
          <p:cNvSpPr>
            <a:spLocks noGrp="1"/>
          </p:cNvSpPr>
          <p:nvPr>
            <p:ph idx="1"/>
          </p:nvPr>
        </p:nvSpPr>
        <p:spPr/>
        <p:txBody>
          <a:bodyPr/>
          <a:lstStyle/>
          <a:p>
            <a:pPr marL="0" indent="0">
              <a:buNone/>
            </a:pPr>
            <a:r>
              <a:rPr lang="en-CA" dirty="0"/>
              <a:t>The last three articles of the Apostles’ Creed are:</a:t>
            </a:r>
          </a:p>
          <a:p>
            <a:pPr marL="0" indent="0">
              <a:buNone/>
            </a:pPr>
            <a:r>
              <a:rPr lang="en-CA" dirty="0"/>
              <a:t>I believe…</a:t>
            </a:r>
          </a:p>
          <a:p>
            <a:pPr marL="0" indent="0">
              <a:buNone/>
            </a:pPr>
            <a:r>
              <a:rPr lang="en-CA" dirty="0"/>
              <a:t>	the forgiveness of sins,</a:t>
            </a:r>
          </a:p>
          <a:p>
            <a:pPr marL="0" indent="0">
              <a:buNone/>
            </a:pPr>
            <a:r>
              <a:rPr lang="en-CA" dirty="0"/>
              <a:t>	the resurrection of the body, and</a:t>
            </a:r>
          </a:p>
          <a:p>
            <a:pPr marL="0" indent="0">
              <a:buNone/>
            </a:pPr>
            <a:r>
              <a:rPr lang="en-CA" dirty="0"/>
              <a:t>	the life everlasting.</a:t>
            </a:r>
          </a:p>
          <a:p>
            <a:pPr marL="0" indent="0">
              <a:buNone/>
            </a:pPr>
            <a:endParaRPr lang="en-CA" dirty="0"/>
          </a:p>
          <a:p>
            <a:pPr marL="0" indent="0">
              <a:buNone/>
            </a:pPr>
            <a:r>
              <a:rPr lang="en-CA" dirty="0"/>
              <a:t>Those who believe have been promised much: </a:t>
            </a:r>
            <a:r>
              <a:rPr lang="en-CA" dirty="0">
                <a:solidFill>
                  <a:srgbClr val="00FF00"/>
                </a:solidFill>
              </a:rPr>
              <a:t>a never ending life, in the body, in God’s presence!</a:t>
            </a:r>
          </a:p>
        </p:txBody>
      </p:sp>
      <p:sp>
        <p:nvSpPr>
          <p:cNvPr id="4" name="Text Box 4">
            <a:extLst>
              <a:ext uri="{FF2B5EF4-FFF2-40B4-BE49-F238E27FC236}">
                <a16:creationId xmlns:a16="http://schemas.microsoft.com/office/drawing/2014/main" id="{9A5D393D-5AE2-4455-A7D1-B36035178882}"/>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custDataLst>
      <p:tags r:id="rId1"/>
    </p:custDataLst>
    <p:extLst>
      <p:ext uri="{BB962C8B-B14F-4D97-AF65-F5344CB8AC3E}">
        <p14:creationId xmlns:p14="http://schemas.microsoft.com/office/powerpoint/2010/main" val="51344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Rectangle 2"/>
          <p:cNvSpPr>
            <a:spLocks noGrp="1" noChangeArrowheads="1"/>
          </p:cNvSpPr>
          <p:nvPr>
            <p:ph type="title"/>
          </p:nvPr>
        </p:nvSpPr>
        <p:spPr/>
        <p:txBody>
          <a:bodyPr/>
          <a:lstStyle/>
          <a:p>
            <a:r>
              <a:rPr lang="en-GB" dirty="0"/>
              <a:t>The Ravine</a:t>
            </a:r>
          </a:p>
        </p:txBody>
      </p:sp>
      <p:sp>
        <p:nvSpPr>
          <p:cNvPr id="949251" name="Rectangle 3"/>
          <p:cNvSpPr>
            <a:spLocks noChangeArrowheads="1"/>
          </p:cNvSpPr>
          <p:nvPr/>
        </p:nvSpPr>
        <p:spPr bwMode="auto">
          <a:xfrm>
            <a:off x="609600" y="2667000"/>
            <a:ext cx="2743200" cy="3962400"/>
          </a:xfrm>
          <a:prstGeom prst="rect">
            <a:avLst/>
          </a:prstGeom>
          <a:solidFill>
            <a:srgbClr val="FFFF99"/>
          </a:solidFill>
          <a:ln w="9525">
            <a:solidFill>
              <a:srgbClr val="FF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solidFill>
            </a:endParaRPr>
          </a:p>
        </p:txBody>
      </p:sp>
      <p:sp>
        <p:nvSpPr>
          <p:cNvPr id="949252" name="Text Box 4"/>
          <p:cNvSpPr txBox="1">
            <a:spLocks noChangeArrowheads="1"/>
          </p:cNvSpPr>
          <p:nvPr/>
        </p:nvSpPr>
        <p:spPr bwMode="auto">
          <a:xfrm>
            <a:off x="1524000" y="4298950"/>
            <a:ext cx="10588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4000">
                <a:solidFill>
                  <a:srgbClr val="000000"/>
                </a:solidFill>
              </a:rPr>
              <a:t>God</a:t>
            </a:r>
            <a:endParaRPr lang="nl-NL">
              <a:solidFill>
                <a:schemeClr val="tx1"/>
              </a:solidFill>
            </a:endParaRPr>
          </a:p>
        </p:txBody>
      </p:sp>
      <p:sp>
        <p:nvSpPr>
          <p:cNvPr id="949253" name="Rectangle 5"/>
          <p:cNvSpPr>
            <a:spLocks noChangeArrowheads="1"/>
          </p:cNvSpPr>
          <p:nvPr/>
        </p:nvSpPr>
        <p:spPr bwMode="auto">
          <a:xfrm>
            <a:off x="6248400" y="2667000"/>
            <a:ext cx="2590800" cy="39624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9254" name="Text Box 6"/>
          <p:cNvSpPr txBox="1">
            <a:spLocks noChangeArrowheads="1"/>
          </p:cNvSpPr>
          <p:nvPr/>
        </p:nvSpPr>
        <p:spPr bwMode="auto">
          <a:xfrm>
            <a:off x="7162800" y="4267200"/>
            <a:ext cx="749300" cy="70167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4000"/>
              <a:t>Us</a:t>
            </a:r>
            <a:endParaRPr lang="nl-NL"/>
          </a:p>
        </p:txBody>
      </p:sp>
      <p:sp>
        <p:nvSpPr>
          <p:cNvPr id="949255" name="Text Box 7"/>
          <p:cNvSpPr txBox="1">
            <a:spLocks noChangeArrowheads="1"/>
          </p:cNvSpPr>
          <p:nvPr/>
        </p:nvSpPr>
        <p:spPr bwMode="auto">
          <a:xfrm>
            <a:off x="3056402" y="2087562"/>
            <a:ext cx="3395663" cy="579438"/>
          </a:xfrm>
          <a:prstGeom prst="rect">
            <a:avLst/>
          </a:prstGeom>
          <a:pattFill prst="pct25">
            <a:fgClr>
              <a:schemeClr val="accent1"/>
            </a:fgClr>
            <a:bgClr>
              <a:srgbClr val="FFFF99"/>
            </a:bgClr>
          </a:pattFill>
          <a:ln>
            <a:noFill/>
          </a:ln>
          <a:effectLst/>
        </p:spPr>
        <p:txBody>
          <a:bodyPr>
            <a:spAutoFit/>
          </a:bodyPr>
          <a:lstStyle/>
          <a:p>
            <a:r>
              <a:rPr lang="nl-NL" sz="3200" dirty="0"/>
              <a:t>Jesus Christ</a:t>
            </a:r>
            <a:endParaRPr lang="nl-NL" dirty="0"/>
          </a:p>
        </p:txBody>
      </p:sp>
      <p:sp>
        <p:nvSpPr>
          <p:cNvPr id="949256" name="Text Box 8"/>
          <p:cNvSpPr txBox="1">
            <a:spLocks noChangeArrowheads="1"/>
          </p:cNvSpPr>
          <p:nvPr/>
        </p:nvSpPr>
        <p:spPr bwMode="auto">
          <a:xfrm>
            <a:off x="4343400" y="4419600"/>
            <a:ext cx="6810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3200" b="1" dirty="0">
                <a:solidFill>
                  <a:srgbClr val="FF0000"/>
                </a:solidFill>
              </a:rPr>
              <a:t>sin</a:t>
            </a:r>
            <a:endParaRPr lang="nl-NL" dirty="0">
              <a:solidFill>
                <a:schemeClr val="tx1"/>
              </a:solidFill>
            </a:endParaRPr>
          </a:p>
        </p:txBody>
      </p:sp>
      <p:pic>
        <p:nvPicPr>
          <p:cNvPr id="94925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5878513"/>
            <a:ext cx="1817688" cy="9794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76360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49255"/>
                                        </p:tgtEl>
                                        <p:attrNameLst>
                                          <p:attrName>style.visibility</p:attrName>
                                        </p:attrNameLst>
                                      </p:cBhvr>
                                      <p:to>
                                        <p:strVal val="visible"/>
                                      </p:to>
                                    </p:set>
                                    <p:anim calcmode="lin" valueType="num">
                                      <p:cBhvr additive="base">
                                        <p:cTn id="7" dur="2000" fill="hold"/>
                                        <p:tgtEl>
                                          <p:spTgt spid="949255"/>
                                        </p:tgtEl>
                                        <p:attrNameLst>
                                          <p:attrName>ppt_x</p:attrName>
                                        </p:attrNameLst>
                                      </p:cBhvr>
                                      <p:tavLst>
                                        <p:tav tm="0">
                                          <p:val>
                                            <p:strVal val="#ppt_x"/>
                                          </p:val>
                                        </p:tav>
                                        <p:tav tm="100000">
                                          <p:val>
                                            <p:strVal val="#ppt_x"/>
                                          </p:val>
                                        </p:tav>
                                      </p:tavLst>
                                    </p:anim>
                                    <p:anim calcmode="lin" valueType="num">
                                      <p:cBhvr additive="base">
                                        <p:cTn id="8" dur="2000" fill="hold"/>
                                        <p:tgtEl>
                                          <p:spTgt spid="94925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925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Forgiveness of sins</a:t>
            </a:r>
          </a:p>
        </p:txBody>
      </p:sp>
      <p:sp>
        <p:nvSpPr>
          <p:cNvPr id="3" name="Content Placeholder 2"/>
          <p:cNvSpPr>
            <a:spLocks noGrp="1"/>
          </p:cNvSpPr>
          <p:nvPr>
            <p:ph idx="1"/>
          </p:nvPr>
        </p:nvSpPr>
        <p:spPr/>
        <p:txBody>
          <a:bodyPr/>
          <a:lstStyle/>
          <a:p>
            <a:pPr marL="0" indent="0">
              <a:buNone/>
            </a:pPr>
            <a:r>
              <a:rPr lang="en-CA" dirty="0"/>
              <a:t>In </a:t>
            </a:r>
            <a:r>
              <a:rPr lang="en-CA" dirty="0">
                <a:solidFill>
                  <a:srgbClr val="00FF00"/>
                </a:solidFill>
              </a:rPr>
              <a:t>Christ, God and man are </a:t>
            </a:r>
            <a:r>
              <a:rPr lang="en-CA" i="1" dirty="0">
                <a:solidFill>
                  <a:srgbClr val="00FF00"/>
                </a:solidFill>
              </a:rPr>
              <a:t>reconciled</a:t>
            </a:r>
            <a:r>
              <a:rPr lang="en-CA" dirty="0">
                <a:solidFill>
                  <a:srgbClr val="00FF00"/>
                </a:solidFill>
              </a:rPr>
              <a:t>.</a:t>
            </a:r>
          </a:p>
          <a:p>
            <a:pPr marL="0" indent="0">
              <a:buNone/>
            </a:pPr>
            <a:r>
              <a:rPr lang="en-CA" dirty="0">
                <a:solidFill>
                  <a:srgbClr val="00FF00"/>
                </a:solidFill>
              </a:rPr>
              <a:t>Contact and communion between God and man are possible again.</a:t>
            </a:r>
          </a:p>
          <a:p>
            <a:pPr marL="0" indent="0">
              <a:buNone/>
            </a:pPr>
            <a:r>
              <a:rPr lang="en-CA" dirty="0"/>
              <a:t>Forgiveness of sins </a:t>
            </a:r>
            <a:r>
              <a:rPr lang="en-CA" dirty="0">
                <a:solidFill>
                  <a:srgbClr val="00FF00"/>
                </a:solidFill>
              </a:rPr>
              <a:t>allows us to live with God and God to live with us.</a:t>
            </a:r>
          </a:p>
        </p:txBody>
      </p:sp>
      <p:sp>
        <p:nvSpPr>
          <p:cNvPr id="4" name="AutoShape 4"/>
          <p:cNvSpPr>
            <a:spLocks noChangeArrowheads="1"/>
          </p:cNvSpPr>
          <p:nvPr/>
        </p:nvSpPr>
        <p:spPr bwMode="auto">
          <a:xfrm>
            <a:off x="251520" y="4274844"/>
            <a:ext cx="8496944" cy="2150269"/>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i="1" dirty="0"/>
              <a:t>And I heard a loud voice from the throne saying, “Now the dwelling of God is with men, and he will live with them. They will be his people, and God himself will be with them and be their God. </a:t>
            </a:r>
          </a:p>
          <a:p>
            <a:pPr algn="r"/>
            <a:r>
              <a:rPr lang="en-US" sz="1800" dirty="0"/>
              <a:t>Revelation 21:3</a:t>
            </a:r>
          </a:p>
        </p:txBody>
      </p:sp>
      <p:sp>
        <p:nvSpPr>
          <p:cNvPr id="5" name="Text Box 4">
            <a:extLst>
              <a:ext uri="{FF2B5EF4-FFF2-40B4-BE49-F238E27FC236}">
                <a16:creationId xmlns:a16="http://schemas.microsoft.com/office/drawing/2014/main" id="{7A797EB9-3E4A-4390-A35F-C85FBEFCB117}"/>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09576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56. Q. What do you believe concerning the forgiveness of sins?</a:t>
            </a:r>
          </a:p>
          <a:p>
            <a:pPr marL="0" indent="0">
              <a:buNone/>
            </a:pPr>
            <a:endParaRPr lang="en-CA" i="1" dirty="0">
              <a:solidFill>
                <a:srgbClr val="FFFF00"/>
              </a:solidFill>
            </a:endParaRPr>
          </a:p>
          <a:p>
            <a:pPr marL="0" indent="0">
              <a:buNone/>
            </a:pPr>
            <a:r>
              <a:rPr lang="en-CA" i="1" dirty="0">
                <a:solidFill>
                  <a:srgbClr val="FFFF00"/>
                </a:solidFill>
              </a:rPr>
              <a:t>A. I believe that God,</a:t>
            </a:r>
          </a:p>
          <a:p>
            <a:pPr marL="0" indent="0">
              <a:buNone/>
            </a:pPr>
            <a:r>
              <a:rPr lang="en-CA" i="1" dirty="0">
                <a:solidFill>
                  <a:srgbClr val="FFFF00"/>
                </a:solidFill>
              </a:rPr>
              <a:t>		because of Christ’s satisfaction,</a:t>
            </a:r>
          </a:p>
          <a:p>
            <a:pPr marL="0" indent="0">
              <a:buNone/>
            </a:pPr>
            <a:r>
              <a:rPr lang="en-CA" i="1" dirty="0">
                <a:solidFill>
                  <a:srgbClr val="FFFF00"/>
                </a:solidFill>
              </a:rPr>
              <a:t>	will no more remember my sins,</a:t>
            </a:r>
          </a:p>
          <a:p>
            <a:pPr marL="0" indent="0">
              <a:buNone/>
            </a:pPr>
            <a:r>
              <a:rPr lang="en-CA" i="1" dirty="0">
                <a:solidFill>
                  <a:srgbClr val="FFFF00"/>
                </a:solidFill>
              </a:rPr>
              <a:t>	nor my sinful nature,</a:t>
            </a:r>
          </a:p>
          <a:p>
            <a:pPr marL="0" indent="0">
              <a:buNone/>
            </a:pPr>
            <a:r>
              <a:rPr lang="en-CA" i="1" dirty="0">
                <a:solidFill>
                  <a:srgbClr val="FFFF00"/>
                </a:solidFill>
              </a:rPr>
              <a:t>	     against which I have to struggle all my life,</a:t>
            </a:r>
          </a:p>
          <a:p>
            <a:pPr marL="0" indent="0">
              <a:buNone/>
            </a:pPr>
            <a:r>
              <a:rPr lang="en-CA" i="1" dirty="0">
                <a:solidFill>
                  <a:srgbClr val="FFFF00"/>
                </a:solidFill>
              </a:rPr>
              <a:t>	but will graciously grant me</a:t>
            </a:r>
          </a:p>
          <a:p>
            <a:pPr marL="0" indent="0">
              <a:buNone/>
            </a:pPr>
            <a:r>
              <a:rPr lang="en-CA" i="1" dirty="0">
                <a:solidFill>
                  <a:srgbClr val="FFFF00"/>
                </a:solidFill>
              </a:rPr>
              <a:t>		the righteousness of Christ,</a:t>
            </a:r>
          </a:p>
          <a:p>
            <a:pPr marL="0" indent="0">
              <a:buNone/>
            </a:pPr>
            <a:r>
              <a:rPr lang="en-CA" i="1" dirty="0">
                <a:solidFill>
                  <a:srgbClr val="FFFF00"/>
                </a:solidFill>
              </a:rPr>
              <a:t>		that I may never come into condemnation.</a:t>
            </a:r>
          </a:p>
        </p:txBody>
      </p:sp>
    </p:spTree>
    <p:extLst>
      <p:ext uri="{BB962C8B-B14F-4D97-AF65-F5344CB8AC3E}">
        <p14:creationId xmlns:p14="http://schemas.microsoft.com/office/powerpoint/2010/main" val="36631534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83.2"/>
</p:tagLst>
</file>

<file path=ppt/tags/tag2.xml><?xml version="1.0" encoding="utf-8"?>
<p:tagLst xmlns:a="http://schemas.openxmlformats.org/drawingml/2006/main" xmlns:r="http://schemas.openxmlformats.org/officeDocument/2006/relationships" xmlns:p="http://schemas.openxmlformats.org/presentationml/2006/main">
  <p:tag name="TIMING" val="|16.1"/>
</p:tagLst>
</file>

<file path=ppt/tags/tag3.xml><?xml version="1.0" encoding="utf-8"?>
<p:tagLst xmlns:a="http://schemas.openxmlformats.org/drawingml/2006/main" xmlns:r="http://schemas.openxmlformats.org/officeDocument/2006/relationships" xmlns:p="http://schemas.openxmlformats.org/presentationml/2006/main">
  <p:tag name="TIMING" val="|20.3"/>
</p:tagLst>
</file>

<file path=ppt/tags/tag4.xml><?xml version="1.0" encoding="utf-8"?>
<p:tagLst xmlns:a="http://schemas.openxmlformats.org/drawingml/2006/main" xmlns:r="http://schemas.openxmlformats.org/officeDocument/2006/relationships" xmlns:p="http://schemas.openxmlformats.org/presentationml/2006/main">
  <p:tag name="TIMING" val="|10"/>
</p:tagLst>
</file>

<file path=ppt/tags/tag5.xml><?xml version="1.0" encoding="utf-8"?>
<p:tagLst xmlns:a="http://schemas.openxmlformats.org/drawingml/2006/main" xmlns:r="http://schemas.openxmlformats.org/officeDocument/2006/relationships" xmlns:p="http://schemas.openxmlformats.org/presentationml/2006/main">
  <p:tag name="TIMING" val="|27.4|19.2|20.6|20.3|18.6"/>
</p:tagLst>
</file>

<file path=ppt/tags/tag6.xml><?xml version="1.0" encoding="utf-8"?>
<p:tagLst xmlns:a="http://schemas.openxmlformats.org/drawingml/2006/main" xmlns:r="http://schemas.openxmlformats.org/officeDocument/2006/relationships" xmlns:p="http://schemas.openxmlformats.org/presentationml/2006/main">
  <p:tag name="TIMING" val="|63.1|17.6|14.5"/>
</p:tagLst>
</file>

<file path=ppt/tags/tag7.xml><?xml version="1.0" encoding="utf-8"?>
<p:tagLst xmlns:a="http://schemas.openxmlformats.org/drawingml/2006/main" xmlns:r="http://schemas.openxmlformats.org/officeDocument/2006/relationships" xmlns:p="http://schemas.openxmlformats.org/presentationml/2006/main">
  <p:tag name="TIMING" val="|15|26.2|26.3"/>
</p:tagLst>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18847</TotalTime>
  <Words>1051</Words>
  <Application>Microsoft Office PowerPoint</Application>
  <PresentationFormat>On-screen Show (4:3)</PresentationFormat>
  <Paragraphs>158</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Comic Sans MS</vt:lpstr>
      <vt:lpstr>Times New Roman</vt:lpstr>
      <vt:lpstr>1_Office Theme</vt:lpstr>
      <vt:lpstr>Catechism  The Substance of Faith</vt:lpstr>
      <vt:lpstr>Hymn 68:5,8</vt:lpstr>
      <vt:lpstr>Hymn 68:5,8</vt:lpstr>
      <vt:lpstr>Survey</vt:lpstr>
      <vt:lpstr>Survey      1 2 3</vt:lpstr>
      <vt:lpstr>What God has promised</vt:lpstr>
      <vt:lpstr>The Ravine</vt:lpstr>
      <vt:lpstr>Forgiveness of sins</vt:lpstr>
      <vt:lpstr>Catechism</vt:lpstr>
      <vt:lpstr>God of the Living</vt:lpstr>
      <vt:lpstr>Bible Study: Matthew 22:23-33</vt:lpstr>
      <vt:lpstr>Bible Study: A resurrection?</vt:lpstr>
      <vt:lpstr>Life has three stages</vt:lpstr>
      <vt:lpstr>Life has three stages</vt:lpstr>
      <vt:lpstr>Catechism</vt:lpstr>
      <vt:lpstr>Death and Resurrection</vt:lpstr>
      <vt:lpstr>Catechism</vt:lpstr>
      <vt:lpstr>A New Creation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449</cp:revision>
  <cp:lastPrinted>2011-02-01T17:48:56Z</cp:lastPrinted>
  <dcterms:created xsi:type="dcterms:W3CDTF">2008-08-14T09:20:46Z</dcterms:created>
  <dcterms:modified xsi:type="dcterms:W3CDTF">2022-04-20T02:59:53Z</dcterms:modified>
</cp:coreProperties>
</file>