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4" r:id="rId1"/>
  </p:sldMasterIdLst>
  <p:notesMasterIdLst>
    <p:notesMasterId r:id="rId26"/>
  </p:notesMasterIdLst>
  <p:handoutMasterIdLst>
    <p:handoutMasterId r:id="rId27"/>
  </p:handoutMasterIdLst>
  <p:sldIdLst>
    <p:sldId id="528" r:id="rId2"/>
    <p:sldId id="532" r:id="rId3"/>
    <p:sldId id="524" r:id="rId4"/>
    <p:sldId id="521" r:id="rId5"/>
    <p:sldId id="522" r:id="rId6"/>
    <p:sldId id="538" r:id="rId7"/>
    <p:sldId id="539" r:id="rId8"/>
    <p:sldId id="646" r:id="rId9"/>
    <p:sldId id="645" r:id="rId10"/>
    <p:sldId id="647" r:id="rId11"/>
    <p:sldId id="649" r:id="rId12"/>
    <p:sldId id="650" r:id="rId13"/>
    <p:sldId id="651" r:id="rId14"/>
    <p:sldId id="652" r:id="rId15"/>
    <p:sldId id="653" r:id="rId16"/>
    <p:sldId id="654" r:id="rId17"/>
    <p:sldId id="634" r:id="rId18"/>
    <p:sldId id="635" r:id="rId19"/>
    <p:sldId id="637" r:id="rId20"/>
    <p:sldId id="636" r:id="rId21"/>
    <p:sldId id="638" r:id="rId22"/>
    <p:sldId id="536" r:id="rId23"/>
    <p:sldId id="523" r:id="rId24"/>
    <p:sldId id="537" r:id="rId25"/>
  </p:sldIdLst>
  <p:sldSz cx="9144000" cy="6858000" type="screen4x3"/>
  <p:notesSz cx="9167813" cy="6950075"/>
  <p:defaultTextStyle>
    <a:defPPr>
      <a:defRPr lang="en-GB"/>
    </a:defPPr>
    <a:lvl1pPr algn="ctr" rtl="0" eaLnBrk="0" fontAlgn="base" hangingPunct="0">
      <a:spcBef>
        <a:spcPct val="0"/>
      </a:spcBef>
      <a:spcAft>
        <a:spcPct val="0"/>
      </a:spcAft>
      <a:defRPr sz="4400" kern="1200">
        <a:solidFill>
          <a:schemeClr val="tx2"/>
        </a:solidFill>
        <a:latin typeface="Times New Roman" pitchFamily="18" charset="0"/>
        <a:ea typeface="+mn-ea"/>
        <a:cs typeface="+mn-cs"/>
      </a:defRPr>
    </a:lvl1pPr>
    <a:lvl2pPr marL="457200" algn="ctr" rtl="0" eaLnBrk="0" fontAlgn="base" hangingPunct="0">
      <a:spcBef>
        <a:spcPct val="0"/>
      </a:spcBef>
      <a:spcAft>
        <a:spcPct val="0"/>
      </a:spcAft>
      <a:defRPr sz="4400" kern="1200">
        <a:solidFill>
          <a:schemeClr val="tx2"/>
        </a:solidFill>
        <a:latin typeface="Times New Roman" pitchFamily="18" charset="0"/>
        <a:ea typeface="+mn-ea"/>
        <a:cs typeface="+mn-cs"/>
      </a:defRPr>
    </a:lvl2pPr>
    <a:lvl3pPr marL="914400" algn="ctr" rtl="0" eaLnBrk="0" fontAlgn="base" hangingPunct="0">
      <a:spcBef>
        <a:spcPct val="0"/>
      </a:spcBef>
      <a:spcAft>
        <a:spcPct val="0"/>
      </a:spcAft>
      <a:defRPr sz="4400" kern="1200">
        <a:solidFill>
          <a:schemeClr val="tx2"/>
        </a:solidFill>
        <a:latin typeface="Times New Roman" pitchFamily="18" charset="0"/>
        <a:ea typeface="+mn-ea"/>
        <a:cs typeface="+mn-cs"/>
      </a:defRPr>
    </a:lvl3pPr>
    <a:lvl4pPr marL="1371600" algn="ctr" rtl="0" eaLnBrk="0" fontAlgn="base" hangingPunct="0">
      <a:spcBef>
        <a:spcPct val="0"/>
      </a:spcBef>
      <a:spcAft>
        <a:spcPct val="0"/>
      </a:spcAft>
      <a:defRPr sz="4400" kern="1200">
        <a:solidFill>
          <a:schemeClr val="tx2"/>
        </a:solidFill>
        <a:latin typeface="Times New Roman" pitchFamily="18" charset="0"/>
        <a:ea typeface="+mn-ea"/>
        <a:cs typeface="+mn-cs"/>
      </a:defRPr>
    </a:lvl4pPr>
    <a:lvl5pPr marL="1828800" algn="ctr" rtl="0" eaLnBrk="0" fontAlgn="base" hangingPunct="0">
      <a:spcBef>
        <a:spcPct val="0"/>
      </a:spcBef>
      <a:spcAft>
        <a:spcPct val="0"/>
      </a:spcAft>
      <a:defRPr sz="4400" kern="1200">
        <a:solidFill>
          <a:schemeClr val="tx2"/>
        </a:solidFill>
        <a:latin typeface="Times New Roman" pitchFamily="18" charset="0"/>
        <a:ea typeface="+mn-ea"/>
        <a:cs typeface="+mn-cs"/>
      </a:defRPr>
    </a:lvl5pPr>
    <a:lvl6pPr marL="2286000" algn="l" defTabSz="914400" rtl="0" eaLnBrk="1" latinLnBrk="0" hangingPunct="1">
      <a:defRPr sz="4400" kern="1200">
        <a:solidFill>
          <a:schemeClr val="tx2"/>
        </a:solidFill>
        <a:latin typeface="Times New Roman" pitchFamily="18" charset="0"/>
        <a:ea typeface="+mn-ea"/>
        <a:cs typeface="+mn-cs"/>
      </a:defRPr>
    </a:lvl6pPr>
    <a:lvl7pPr marL="2743200" algn="l" defTabSz="914400" rtl="0" eaLnBrk="1" latinLnBrk="0" hangingPunct="1">
      <a:defRPr sz="4400" kern="1200">
        <a:solidFill>
          <a:schemeClr val="tx2"/>
        </a:solidFill>
        <a:latin typeface="Times New Roman" pitchFamily="18" charset="0"/>
        <a:ea typeface="+mn-ea"/>
        <a:cs typeface="+mn-cs"/>
      </a:defRPr>
    </a:lvl7pPr>
    <a:lvl8pPr marL="3200400" algn="l" defTabSz="914400" rtl="0" eaLnBrk="1" latinLnBrk="0" hangingPunct="1">
      <a:defRPr sz="4400" kern="1200">
        <a:solidFill>
          <a:schemeClr val="tx2"/>
        </a:solidFill>
        <a:latin typeface="Times New Roman" pitchFamily="18" charset="0"/>
        <a:ea typeface="+mn-ea"/>
        <a:cs typeface="+mn-cs"/>
      </a:defRPr>
    </a:lvl8pPr>
    <a:lvl9pPr marL="3657600" algn="l" defTabSz="914400" rtl="0" eaLnBrk="1" latinLnBrk="0" hangingPunct="1">
      <a:defRPr sz="4400"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89">
          <p15:clr>
            <a:srgbClr val="A4A3A4"/>
          </p15:clr>
        </p15:guide>
        <p15:guide id="2" pos="288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9900"/>
    <a:srgbClr val="FF0000"/>
    <a:srgbClr val="3399FF"/>
    <a:srgbClr val="0066CC"/>
    <a:srgbClr val="0000FF"/>
    <a:srgbClr val="FF66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128"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notesViewPr>
    <p:cSldViewPr>
      <p:cViewPr varScale="1">
        <p:scale>
          <a:sx n="56" d="100"/>
          <a:sy n="56" d="100"/>
        </p:scale>
        <p:origin x="-1650" y="-84"/>
      </p:cViewPr>
      <p:guideLst>
        <p:guide orient="horz" pos="2189"/>
        <p:guide pos="288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1" name="Rectangle 3"/>
          <p:cNvSpPr>
            <a:spLocks noGrp="1" noChangeArrowheads="1"/>
          </p:cNvSpPr>
          <p:nvPr>
            <p:ph type="dt" sz="quarter"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150532" name="Rectangle 4"/>
          <p:cNvSpPr>
            <a:spLocks noGrp="1" noChangeArrowheads="1"/>
          </p:cNvSpPr>
          <p:nvPr>
            <p:ph type="ftr" sz="quarter" idx="2"/>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0533" name="Rectangle 5"/>
          <p:cNvSpPr>
            <a:spLocks noGrp="1" noChangeArrowheads="1"/>
          </p:cNvSpPr>
          <p:nvPr>
            <p:ph type="sldNum" sz="quarter" idx="3"/>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42C13BB7-94AF-4D86-B440-8A0CA153E0F2}" type="slidenum">
              <a:rPr lang="en-GB"/>
              <a:pPr>
                <a:defRPr/>
              </a:pPr>
              <a:t>‹#›</a:t>
            </a:fld>
            <a:endParaRPr lang="en-GB"/>
          </a:p>
        </p:txBody>
      </p:sp>
    </p:spTree>
    <p:extLst>
      <p:ext uri="{BB962C8B-B14F-4D97-AF65-F5344CB8AC3E}">
        <p14:creationId xmlns:p14="http://schemas.microsoft.com/office/powerpoint/2010/main" val="23581536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hdr" sz="quarter"/>
          </p:nvPr>
        </p:nvSpPr>
        <p:spPr bwMode="auto">
          <a:xfrm>
            <a:off x="1" y="0"/>
            <a:ext cx="400803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699" name="Rectangle 3"/>
          <p:cNvSpPr>
            <a:spLocks noGrp="1" noChangeArrowheads="1"/>
          </p:cNvSpPr>
          <p:nvPr>
            <p:ph type="dt" idx="1"/>
          </p:nvPr>
        </p:nvSpPr>
        <p:spPr bwMode="auto">
          <a:xfrm>
            <a:off x="5237256" y="0"/>
            <a:ext cx="3905429" cy="3730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solidFill>
                  <a:schemeClr val="tx1"/>
                </a:solidFill>
                <a:latin typeface="Times New Roman" charset="0"/>
              </a:defRPr>
            </a:lvl1pPr>
          </a:lstStyle>
          <a:p>
            <a:pPr>
              <a:defRPr/>
            </a:pPr>
            <a:endParaRPr lang="en-GB"/>
          </a:p>
        </p:txBody>
      </p:sp>
      <p:sp>
        <p:nvSpPr>
          <p:cNvPr id="30724" name="Rectangle 4"/>
          <p:cNvSpPr>
            <a:spLocks noGrp="1" noRot="1" noChangeAspect="1" noChangeArrowheads="1" noTextEdit="1"/>
          </p:cNvSpPr>
          <p:nvPr>
            <p:ph type="sldImg" idx="2"/>
          </p:nvPr>
        </p:nvSpPr>
        <p:spPr bwMode="auto">
          <a:xfrm>
            <a:off x="2832100" y="533400"/>
            <a:ext cx="3484563" cy="26130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7701" name="Rectangle 5"/>
          <p:cNvSpPr>
            <a:spLocks noGrp="1" noChangeArrowheads="1"/>
          </p:cNvSpPr>
          <p:nvPr>
            <p:ph type="body" sz="quarter" idx="3"/>
          </p:nvPr>
        </p:nvSpPr>
        <p:spPr bwMode="auto">
          <a:xfrm>
            <a:off x="1233404" y="3305949"/>
            <a:ext cx="6675877" cy="31470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57702" name="Rectangle 6"/>
          <p:cNvSpPr>
            <a:spLocks noGrp="1" noChangeArrowheads="1"/>
          </p:cNvSpPr>
          <p:nvPr>
            <p:ph type="ftr" sz="quarter" idx="4"/>
          </p:nvPr>
        </p:nvSpPr>
        <p:spPr bwMode="auto">
          <a:xfrm>
            <a:off x="1" y="6611898"/>
            <a:ext cx="400803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solidFill>
                  <a:schemeClr val="tx1"/>
                </a:solidFill>
                <a:latin typeface="Times New Roman" charset="0"/>
              </a:defRPr>
            </a:lvl1pPr>
          </a:lstStyle>
          <a:p>
            <a:pPr>
              <a:defRPr/>
            </a:pPr>
            <a:endParaRPr lang="en-GB"/>
          </a:p>
        </p:txBody>
      </p:sp>
      <p:sp>
        <p:nvSpPr>
          <p:cNvPr id="157703" name="Rectangle 7"/>
          <p:cNvSpPr>
            <a:spLocks noGrp="1" noChangeArrowheads="1"/>
          </p:cNvSpPr>
          <p:nvPr>
            <p:ph type="sldNum" sz="quarter" idx="5"/>
          </p:nvPr>
        </p:nvSpPr>
        <p:spPr bwMode="auto">
          <a:xfrm>
            <a:off x="5237256" y="6611898"/>
            <a:ext cx="3905429" cy="32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solidFill>
                  <a:schemeClr val="tx1"/>
                </a:solidFill>
                <a:latin typeface="Times New Roman" charset="0"/>
              </a:defRPr>
            </a:lvl1pPr>
          </a:lstStyle>
          <a:p>
            <a:pPr>
              <a:defRPr/>
            </a:pPr>
            <a:fld id="{9567B01B-791F-45B8-A40E-EAB9F6A66C34}" type="slidenum">
              <a:rPr lang="en-GB"/>
              <a:pPr>
                <a:defRPr/>
              </a:pPr>
              <a:t>‹#›</a:t>
            </a:fld>
            <a:endParaRPr lang="en-GB"/>
          </a:p>
        </p:txBody>
      </p:sp>
    </p:spTree>
    <p:extLst>
      <p:ext uri="{BB962C8B-B14F-4D97-AF65-F5344CB8AC3E}">
        <p14:creationId xmlns:p14="http://schemas.microsoft.com/office/powerpoint/2010/main" val="1408609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8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28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28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28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28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4400">
                <a:solidFill>
                  <a:schemeClr val="tx2"/>
                </a:solidFill>
                <a:latin typeface="Times New Roman" pitchFamily="18" charset="0"/>
              </a:defRPr>
            </a:lvl1pPr>
            <a:lvl2pPr marL="742950" indent="-285750">
              <a:defRPr sz="4400">
                <a:solidFill>
                  <a:schemeClr val="tx2"/>
                </a:solidFill>
                <a:latin typeface="Times New Roman" pitchFamily="18" charset="0"/>
              </a:defRPr>
            </a:lvl2pPr>
            <a:lvl3pPr marL="1143000" indent="-228600">
              <a:defRPr sz="4400">
                <a:solidFill>
                  <a:schemeClr val="tx2"/>
                </a:solidFill>
                <a:latin typeface="Times New Roman" pitchFamily="18" charset="0"/>
              </a:defRPr>
            </a:lvl3pPr>
            <a:lvl4pPr marL="1600200" indent="-228600">
              <a:defRPr sz="4400">
                <a:solidFill>
                  <a:schemeClr val="tx2"/>
                </a:solidFill>
                <a:latin typeface="Times New Roman" pitchFamily="18" charset="0"/>
              </a:defRPr>
            </a:lvl4pPr>
            <a:lvl5pPr marL="2057400" indent="-228600">
              <a:defRPr sz="4400">
                <a:solidFill>
                  <a:schemeClr val="tx2"/>
                </a:solidFill>
                <a:latin typeface="Times New Roman" pitchFamily="18" charset="0"/>
              </a:defRPr>
            </a:lvl5pPr>
            <a:lvl6pPr marL="2514600" indent="-228600" algn="ctr" eaLnBrk="0" fontAlgn="base" hangingPunct="0">
              <a:spcBef>
                <a:spcPct val="0"/>
              </a:spcBef>
              <a:spcAft>
                <a:spcPct val="0"/>
              </a:spcAft>
              <a:defRPr sz="4400">
                <a:solidFill>
                  <a:schemeClr val="tx2"/>
                </a:solidFill>
                <a:latin typeface="Times New Roman" pitchFamily="18" charset="0"/>
              </a:defRPr>
            </a:lvl6pPr>
            <a:lvl7pPr marL="2971800" indent="-228600" algn="ctr" eaLnBrk="0" fontAlgn="base" hangingPunct="0">
              <a:spcBef>
                <a:spcPct val="0"/>
              </a:spcBef>
              <a:spcAft>
                <a:spcPct val="0"/>
              </a:spcAft>
              <a:defRPr sz="4400">
                <a:solidFill>
                  <a:schemeClr val="tx2"/>
                </a:solidFill>
                <a:latin typeface="Times New Roman" pitchFamily="18" charset="0"/>
              </a:defRPr>
            </a:lvl7pPr>
            <a:lvl8pPr marL="3429000" indent="-228600" algn="ctr" eaLnBrk="0" fontAlgn="base" hangingPunct="0">
              <a:spcBef>
                <a:spcPct val="0"/>
              </a:spcBef>
              <a:spcAft>
                <a:spcPct val="0"/>
              </a:spcAft>
              <a:defRPr sz="4400">
                <a:solidFill>
                  <a:schemeClr val="tx2"/>
                </a:solidFill>
                <a:latin typeface="Times New Roman" pitchFamily="18" charset="0"/>
              </a:defRPr>
            </a:lvl8pPr>
            <a:lvl9pPr marL="3886200" indent="-228600" algn="ctr" eaLnBrk="0" fontAlgn="base" hangingPunct="0">
              <a:spcBef>
                <a:spcPct val="0"/>
              </a:spcBef>
              <a:spcAft>
                <a:spcPct val="0"/>
              </a:spcAft>
              <a:defRPr sz="4400">
                <a:solidFill>
                  <a:schemeClr val="tx2"/>
                </a:solidFill>
                <a:latin typeface="Times New Roman" pitchFamily="18" charset="0"/>
              </a:defRPr>
            </a:lvl9pPr>
          </a:lstStyle>
          <a:p>
            <a:fld id="{6C09F992-A2AD-4DF4-9015-C07E9ECBF6F5}" type="slidenum">
              <a:rPr lang="en-GB" sz="1200" smtClean="0">
                <a:solidFill>
                  <a:schemeClr val="tx1"/>
                </a:solidFill>
              </a:rPr>
              <a:pPr/>
              <a:t>1</a:t>
            </a:fld>
            <a:endParaRPr lang="en-GB" sz="1200">
              <a:solidFill>
                <a:schemeClr val="tx1"/>
              </a:solidFill>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endParaRPr lang="en-US">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20</a:t>
            </a:fld>
            <a:endParaRPr lang="en-GB"/>
          </a:p>
        </p:txBody>
      </p:sp>
    </p:spTree>
    <p:extLst>
      <p:ext uri="{BB962C8B-B14F-4D97-AF65-F5344CB8AC3E}">
        <p14:creationId xmlns:p14="http://schemas.microsoft.com/office/powerpoint/2010/main" val="4217634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21</a:t>
            </a:fld>
            <a:endParaRPr lang="en-GB"/>
          </a:p>
        </p:txBody>
      </p:sp>
    </p:spTree>
    <p:extLst>
      <p:ext uri="{BB962C8B-B14F-4D97-AF65-F5344CB8AC3E}">
        <p14:creationId xmlns:p14="http://schemas.microsoft.com/office/powerpoint/2010/main" val="4217634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9D064F76-DE12-45C2-BC58-D437BEF042FF}" type="slidenum">
              <a:rPr lang="en-GB" smtClean="0"/>
              <a:pPr/>
              <a:t>23</a:t>
            </a:fld>
            <a:endParaRPr lang="en-GB"/>
          </a:p>
        </p:txBody>
      </p:sp>
    </p:spTree>
    <p:extLst>
      <p:ext uri="{BB962C8B-B14F-4D97-AF65-F5344CB8AC3E}">
        <p14:creationId xmlns:p14="http://schemas.microsoft.com/office/powerpoint/2010/main" val="2284925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9567B01B-791F-45B8-A40E-EAB9F6A66C34}" type="slidenum">
              <a:rPr lang="en-GB" smtClean="0"/>
              <a:pPr>
                <a:defRPr/>
              </a:pPr>
              <a:t>2</a:t>
            </a:fld>
            <a:endParaRPr lang="en-GB"/>
          </a:p>
        </p:txBody>
      </p:sp>
    </p:spTree>
    <p:extLst>
      <p:ext uri="{BB962C8B-B14F-4D97-AF65-F5344CB8AC3E}">
        <p14:creationId xmlns:p14="http://schemas.microsoft.com/office/powerpoint/2010/main" val="2904323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Should they be separate?</a:t>
            </a:r>
            <a:endParaRPr lang="en-CA" dirty="0"/>
          </a:p>
        </p:txBody>
      </p:sp>
      <p:sp>
        <p:nvSpPr>
          <p:cNvPr id="4" name="Slide Number Placeholder 3"/>
          <p:cNvSpPr>
            <a:spLocks noGrp="1"/>
          </p:cNvSpPr>
          <p:nvPr>
            <p:ph type="sldNum" sz="quarter" idx="10"/>
          </p:nvPr>
        </p:nvSpPr>
        <p:spPr/>
        <p:txBody>
          <a:bodyPr/>
          <a:lstStyle/>
          <a:p>
            <a:pPr>
              <a:defRPr/>
            </a:pPr>
            <a:fld id="{9567B01B-791F-45B8-A40E-EAB9F6A66C34}" type="slidenum">
              <a:rPr lang="en-GB" smtClean="0"/>
              <a:pPr>
                <a:defRPr/>
              </a:pPr>
              <a:t>3</a:t>
            </a:fld>
            <a:endParaRPr lang="en-GB"/>
          </a:p>
        </p:txBody>
      </p:sp>
    </p:spTree>
    <p:extLst>
      <p:ext uri="{BB962C8B-B14F-4D97-AF65-F5344CB8AC3E}">
        <p14:creationId xmlns:p14="http://schemas.microsoft.com/office/powerpoint/2010/main" val="2283674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9567B01B-791F-45B8-A40E-EAB9F6A66C34}" type="slidenum">
              <a:rPr lang="en-GB" smtClean="0"/>
              <a:pPr>
                <a:defRPr/>
              </a:pPr>
              <a:t>4</a:t>
            </a:fld>
            <a:endParaRPr lang="en-GB"/>
          </a:p>
        </p:txBody>
      </p:sp>
    </p:spTree>
    <p:extLst>
      <p:ext uri="{BB962C8B-B14F-4D97-AF65-F5344CB8AC3E}">
        <p14:creationId xmlns:p14="http://schemas.microsoft.com/office/powerpoint/2010/main" val="2180002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pPr>
              <a:defRPr/>
            </a:pPr>
            <a:fld id="{9567B01B-791F-45B8-A40E-EAB9F6A66C34}" type="slidenum">
              <a:rPr lang="en-GB" smtClean="0"/>
              <a:pPr>
                <a:defRPr/>
              </a:pPr>
              <a:t>5</a:t>
            </a:fld>
            <a:endParaRPr lang="en-GB"/>
          </a:p>
        </p:txBody>
      </p:sp>
    </p:spTree>
    <p:extLst>
      <p:ext uri="{BB962C8B-B14F-4D97-AF65-F5344CB8AC3E}">
        <p14:creationId xmlns:p14="http://schemas.microsoft.com/office/powerpoint/2010/main" val="488272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9</a:t>
            </a:fld>
            <a:endParaRPr lang="en-GB"/>
          </a:p>
        </p:txBody>
      </p:sp>
    </p:spTree>
    <p:extLst>
      <p:ext uri="{BB962C8B-B14F-4D97-AF65-F5344CB8AC3E}">
        <p14:creationId xmlns:p14="http://schemas.microsoft.com/office/powerpoint/2010/main" val="781799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17</a:t>
            </a:fld>
            <a:endParaRPr lang="en-GB"/>
          </a:p>
        </p:txBody>
      </p:sp>
    </p:spTree>
    <p:extLst>
      <p:ext uri="{BB962C8B-B14F-4D97-AF65-F5344CB8AC3E}">
        <p14:creationId xmlns:p14="http://schemas.microsoft.com/office/powerpoint/2010/main" val="33704817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18</a:t>
            </a:fld>
            <a:endParaRPr lang="en-GB"/>
          </a:p>
        </p:txBody>
      </p:sp>
    </p:spTree>
    <p:extLst>
      <p:ext uri="{BB962C8B-B14F-4D97-AF65-F5344CB8AC3E}">
        <p14:creationId xmlns:p14="http://schemas.microsoft.com/office/powerpoint/2010/main" val="148098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F9216AA-0F74-4C5E-B475-453C89752085}" type="slidenum">
              <a:rPr lang="en-GB" smtClean="0"/>
              <a:pPr/>
              <a:t>19</a:t>
            </a:fld>
            <a:endParaRPr lang="en-GB"/>
          </a:p>
        </p:txBody>
      </p:sp>
    </p:spTree>
    <p:extLst>
      <p:ext uri="{BB962C8B-B14F-4D97-AF65-F5344CB8AC3E}">
        <p14:creationId xmlns:p14="http://schemas.microsoft.com/office/powerpoint/2010/main" val="1807993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Tree>
    <p:extLst>
      <p:ext uri="{BB962C8B-B14F-4D97-AF65-F5344CB8AC3E}">
        <p14:creationId xmlns:p14="http://schemas.microsoft.com/office/powerpoint/2010/main" val="3225038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203505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858000"/>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0" y="0"/>
            <a:ext cx="6705600" cy="6858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7567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403642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4029349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219200"/>
            <a:ext cx="4495800" cy="5638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538651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9251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74966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582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772928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8332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0" y="1219200"/>
            <a:ext cx="91440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dirty="0"/>
              <a:t>Click to edit Master text styles</a:t>
            </a:r>
          </a:p>
          <a:p>
            <a:pPr lvl="1"/>
            <a:r>
              <a:rPr lang="en-GB" altLang="en-US" dirty="0"/>
              <a:t>Second level</a:t>
            </a:r>
          </a:p>
          <a:p>
            <a:pPr lvl="2"/>
            <a:r>
              <a:rPr lang="en-GB" altLang="en-US" dirty="0"/>
              <a:t>Third level</a:t>
            </a:r>
          </a:p>
          <a:p>
            <a:pPr lvl="3"/>
            <a:r>
              <a:rPr lang="en-GB" altLang="en-US" dirty="0"/>
              <a:t>Fourth level</a:t>
            </a:r>
          </a:p>
          <a:p>
            <a:pPr lvl="4"/>
            <a:r>
              <a:rPr lang="en-GB" altLang="en-US" dirty="0"/>
              <a:t>Fifth level</a:t>
            </a:r>
          </a:p>
        </p:txBody>
      </p:sp>
    </p:spTree>
    <p:extLst>
      <p:ext uri="{BB962C8B-B14F-4D97-AF65-F5344CB8AC3E}">
        <p14:creationId xmlns:p14="http://schemas.microsoft.com/office/powerpoint/2010/main" val="3908331118"/>
      </p:ext>
    </p:extLst>
  </p:cSld>
  <p:clrMap bg1="dk2" tx1="lt1" bg2="dk1"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ctr" rtl="0" eaLnBrk="0" fontAlgn="base" hangingPunct="0">
        <a:spcBef>
          <a:spcPct val="0"/>
        </a:spcBef>
        <a:spcAft>
          <a:spcPct val="0"/>
        </a:spcAft>
        <a:defRPr sz="4000" kern="1200">
          <a:solidFill>
            <a:schemeClr val="tx2"/>
          </a:solidFill>
          <a:latin typeface="Calibri" panose="020F0502020204030204" pitchFamily="34" charset="0"/>
          <a:ea typeface="+mj-ea"/>
          <a:cs typeface="Calibri" panose="020F0502020204030204" pitchFamily="34" charset="0"/>
        </a:defRPr>
      </a:lvl1pPr>
      <a:lvl2pPr algn="ctr" rtl="0" eaLnBrk="0" fontAlgn="base" hangingPunct="0">
        <a:spcBef>
          <a:spcPct val="0"/>
        </a:spcBef>
        <a:spcAft>
          <a:spcPct val="0"/>
        </a:spcAft>
        <a:defRPr sz="4000">
          <a:solidFill>
            <a:schemeClr val="tx2"/>
          </a:solidFill>
          <a:latin typeface="Comic Sans MS" panose="030F0702030302020204" pitchFamily="66" charset="0"/>
        </a:defRPr>
      </a:lvl2pPr>
      <a:lvl3pPr algn="ctr" rtl="0" eaLnBrk="0" fontAlgn="base" hangingPunct="0">
        <a:spcBef>
          <a:spcPct val="0"/>
        </a:spcBef>
        <a:spcAft>
          <a:spcPct val="0"/>
        </a:spcAft>
        <a:defRPr sz="4000">
          <a:solidFill>
            <a:schemeClr val="tx2"/>
          </a:solidFill>
          <a:latin typeface="Comic Sans MS" panose="030F0702030302020204" pitchFamily="66" charset="0"/>
        </a:defRPr>
      </a:lvl3pPr>
      <a:lvl4pPr algn="ctr" rtl="0" eaLnBrk="0" fontAlgn="base" hangingPunct="0">
        <a:spcBef>
          <a:spcPct val="0"/>
        </a:spcBef>
        <a:spcAft>
          <a:spcPct val="0"/>
        </a:spcAft>
        <a:defRPr sz="4000">
          <a:solidFill>
            <a:schemeClr val="tx2"/>
          </a:solidFill>
          <a:latin typeface="Comic Sans MS" panose="030F0702030302020204" pitchFamily="66" charset="0"/>
        </a:defRPr>
      </a:lvl4pPr>
      <a:lvl5pPr algn="ctr" rtl="0" eaLnBrk="0" fontAlgn="base" hangingPunct="0">
        <a:spcBef>
          <a:spcPct val="0"/>
        </a:spcBef>
        <a:spcAft>
          <a:spcPct val="0"/>
        </a:spcAft>
        <a:defRPr sz="4000">
          <a:solidFill>
            <a:schemeClr val="tx2"/>
          </a:solidFill>
          <a:latin typeface="Comic Sans MS" panose="030F0702030302020204" pitchFamily="66" charset="0"/>
        </a:defRPr>
      </a:lvl5pPr>
      <a:lvl6pPr marL="457200" algn="ctr" rtl="0" eaLnBrk="0" fontAlgn="base" hangingPunct="0">
        <a:spcBef>
          <a:spcPct val="0"/>
        </a:spcBef>
        <a:spcAft>
          <a:spcPct val="0"/>
        </a:spcAft>
        <a:defRPr sz="4000">
          <a:solidFill>
            <a:schemeClr val="tx2"/>
          </a:solidFill>
          <a:latin typeface="Comic Sans MS" panose="030F0702030302020204" pitchFamily="66" charset="0"/>
        </a:defRPr>
      </a:lvl6pPr>
      <a:lvl7pPr marL="914400" algn="ctr" rtl="0" eaLnBrk="0" fontAlgn="base" hangingPunct="0">
        <a:spcBef>
          <a:spcPct val="0"/>
        </a:spcBef>
        <a:spcAft>
          <a:spcPct val="0"/>
        </a:spcAft>
        <a:defRPr sz="4000">
          <a:solidFill>
            <a:schemeClr val="tx2"/>
          </a:solidFill>
          <a:latin typeface="Comic Sans MS" panose="030F0702030302020204" pitchFamily="66" charset="0"/>
        </a:defRPr>
      </a:lvl7pPr>
      <a:lvl8pPr marL="1371600" algn="ctr" rtl="0" eaLnBrk="0" fontAlgn="base" hangingPunct="0">
        <a:spcBef>
          <a:spcPct val="0"/>
        </a:spcBef>
        <a:spcAft>
          <a:spcPct val="0"/>
        </a:spcAft>
        <a:defRPr sz="4000">
          <a:solidFill>
            <a:schemeClr val="tx2"/>
          </a:solidFill>
          <a:latin typeface="Comic Sans MS" panose="030F0702030302020204" pitchFamily="66" charset="0"/>
        </a:defRPr>
      </a:lvl8pPr>
      <a:lvl9pPr marL="1828800" algn="ctr" rtl="0" eaLnBrk="0" fontAlgn="base" hangingPunct="0">
        <a:spcBef>
          <a:spcPct val="0"/>
        </a:spcBef>
        <a:spcAft>
          <a:spcPct val="0"/>
        </a:spcAft>
        <a:defRPr sz="4000">
          <a:solidFill>
            <a:schemeClr val="tx2"/>
          </a:solidFill>
          <a:latin typeface="Comic Sans MS" panose="030F0702030302020204" pitchFamily="66"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Calibri" panose="020F0502020204030204" pitchFamily="34" charset="0"/>
          <a:ea typeface="+mn-ea"/>
          <a:cs typeface="Calibri" panose="020F0502020204030204" pitchFamily="34" charset="0"/>
        </a:defRPr>
      </a:lvl1pPr>
      <a:lvl2pPr marL="742950" indent="-285750" algn="l" rtl="0" eaLnBrk="0" fontAlgn="base" hangingPunct="0">
        <a:spcBef>
          <a:spcPct val="20000"/>
        </a:spcBef>
        <a:spcAft>
          <a:spcPct val="0"/>
        </a:spcAft>
        <a:buChar char="–"/>
        <a:defRPr sz="2400" kern="1200">
          <a:solidFill>
            <a:schemeClr val="tx1"/>
          </a:solidFill>
          <a:latin typeface="Calibri" panose="020F0502020204030204" pitchFamily="34" charset="0"/>
          <a:ea typeface="+mn-ea"/>
          <a:cs typeface="Calibri" panose="020F0502020204030204" pitchFamily="34" charset="0"/>
        </a:defRPr>
      </a:lvl2pPr>
      <a:lvl3pPr marL="1143000" indent="-228600" algn="l" rtl="0" eaLnBrk="0" fontAlgn="base" hangingPunct="0">
        <a:spcBef>
          <a:spcPct val="20000"/>
        </a:spcBef>
        <a:spcAft>
          <a:spcPct val="0"/>
        </a:spcAft>
        <a:buChar char="•"/>
        <a:defRPr sz="2000" kern="1200">
          <a:solidFill>
            <a:schemeClr val="tx1"/>
          </a:solidFill>
          <a:latin typeface="Calibri" panose="020F0502020204030204" pitchFamily="34" charset="0"/>
          <a:ea typeface="+mn-ea"/>
          <a:cs typeface="Calibri" panose="020F0502020204030204" pitchFamily="34" charset="0"/>
        </a:defRPr>
      </a:lvl3pPr>
      <a:lvl4pPr marL="16002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4pPr>
      <a:lvl5pPr marL="2057400" indent="-228600" algn="l" rtl="0" eaLnBrk="0" fontAlgn="base" hangingPunct="0">
        <a:spcBef>
          <a:spcPct val="20000"/>
        </a:spcBef>
        <a:spcAft>
          <a:spcPct val="0"/>
        </a:spcAft>
        <a:buChar char="»"/>
        <a:defRPr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1981200"/>
            <a:ext cx="7772400" cy="1447800"/>
          </a:xfrm>
        </p:spPr>
        <p:txBody>
          <a:bodyPr/>
          <a:lstStyle/>
          <a:p>
            <a:r>
              <a:rPr lang="en-GB" dirty="0"/>
              <a:t>Catechism</a:t>
            </a:r>
            <a:br>
              <a:rPr lang="en-GB" dirty="0"/>
            </a:br>
            <a:r>
              <a:rPr lang="en-GB" dirty="0"/>
              <a:t>The Workshop of Faith </a:t>
            </a:r>
          </a:p>
        </p:txBody>
      </p:sp>
      <p:sp>
        <p:nvSpPr>
          <p:cNvPr id="14339" name="Rectangle 3"/>
          <p:cNvSpPr>
            <a:spLocks noGrp="1" noChangeArrowheads="1"/>
          </p:cNvSpPr>
          <p:nvPr>
            <p:ph type="subTitle" idx="1"/>
          </p:nvPr>
        </p:nvSpPr>
        <p:spPr>
          <a:xfrm>
            <a:off x="381000" y="3886200"/>
            <a:ext cx="8458200" cy="1752600"/>
          </a:xfrm>
        </p:spPr>
        <p:txBody>
          <a:bodyPr/>
          <a:lstStyle/>
          <a:p>
            <a:r>
              <a:rPr lang="en-GB" dirty="0"/>
              <a:t>Lesson 23</a:t>
            </a:r>
          </a:p>
          <a:p>
            <a:r>
              <a:rPr lang="en-GB" dirty="0"/>
              <a:t>The Church: Government (4)</a:t>
            </a:r>
          </a:p>
        </p:txBody>
      </p:sp>
    </p:spTree>
    <p:extLst>
      <p:ext uri="{BB962C8B-B14F-4D97-AF65-F5344CB8AC3E}">
        <p14:creationId xmlns:p14="http://schemas.microsoft.com/office/powerpoint/2010/main" val="1094110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67: Consistory Involvement</a:t>
            </a:r>
          </a:p>
          <a:p>
            <a:pPr marL="0" indent="0">
              <a:buNone/>
            </a:pPr>
            <a:endParaRPr lang="en-US" i="1" dirty="0"/>
          </a:p>
          <a:p>
            <a:pPr marL="0" indent="0">
              <a:buNone/>
            </a:pPr>
            <a:r>
              <a:rPr lang="en-US" i="1" dirty="0"/>
              <a:t>The consistory shall not deal with any matter pertaining to </a:t>
            </a:r>
            <a:r>
              <a:rPr lang="en-US" i="1" dirty="0" err="1"/>
              <a:t>pu-rity</a:t>
            </a:r>
            <a:r>
              <a:rPr lang="en-US" i="1" dirty="0"/>
              <a:t> of doctrine or piety of life that is reported to it unless it has first ascertained that both private admonitions and admonitions in the presence of one or two witnesses have remained fruitless, or that the sin committed is of a public character.</a:t>
            </a:r>
          </a:p>
          <a:p>
            <a:endParaRPr lang="en-US" dirty="0"/>
          </a:p>
          <a:p>
            <a:endParaRPr lang="en-CA" dirty="0"/>
          </a:p>
        </p:txBody>
      </p:sp>
    </p:spTree>
    <p:extLst>
      <p:ext uri="{BB962C8B-B14F-4D97-AF65-F5344CB8AC3E}">
        <p14:creationId xmlns:p14="http://schemas.microsoft.com/office/powerpoint/2010/main" val="3600787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Anyone who obstinately rejects the admonition by the </a:t>
            </a:r>
            <a:r>
              <a:rPr lang="en-US" i="1" dirty="0" err="1"/>
              <a:t>consis</a:t>
            </a:r>
            <a:r>
              <a:rPr lang="en-US" i="1" dirty="0"/>
              <a:t>-tory or who has committed a public sin shall be suspended from the Lord’s supper. If he continues to harden himself in sin, the consistory shall so inform the congregation by means of public announcements, in order that the congregation may be engaged in prayer and admonition, and the excommunication may not take place without its cooperation.</a:t>
            </a:r>
          </a:p>
          <a:p>
            <a:pPr marL="0" indent="0">
              <a:buNone/>
            </a:pPr>
            <a:r>
              <a:rPr lang="en-US" i="1" dirty="0"/>
              <a:t>…</a:t>
            </a:r>
            <a:endParaRPr lang="en-CA" dirty="0"/>
          </a:p>
        </p:txBody>
      </p:sp>
    </p:spTree>
    <p:extLst>
      <p:ext uri="{BB962C8B-B14F-4D97-AF65-F5344CB8AC3E}">
        <p14:creationId xmlns:p14="http://schemas.microsoft.com/office/powerpoint/2010/main" val="1254343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In the first public announcement the name of the sinner shall not be mentioned.</a:t>
            </a:r>
          </a:p>
          <a:p>
            <a:pPr marL="0" indent="0">
              <a:buNone/>
            </a:pPr>
            <a:r>
              <a:rPr lang="en-US" i="1" dirty="0"/>
              <a:t>In the second public announcement, which shall be made only after the advice of classis has been obtained, the name and ad-dress of the sinner shall be mentioned.</a:t>
            </a:r>
          </a:p>
          <a:p>
            <a:pPr marL="0" indent="0">
              <a:buNone/>
            </a:pPr>
            <a:r>
              <a:rPr lang="en-US" i="1" dirty="0"/>
              <a:t>In the third public announcement a date shall be set at which the excommunication of the sinner shall take place.</a:t>
            </a:r>
          </a:p>
          <a:p>
            <a:pPr marL="0" indent="0">
              <a:buNone/>
            </a:pPr>
            <a:r>
              <a:rPr lang="en-US" i="1" dirty="0"/>
              <a:t>…</a:t>
            </a:r>
          </a:p>
        </p:txBody>
      </p:sp>
    </p:spTree>
    <p:extLst>
      <p:ext uri="{BB962C8B-B14F-4D97-AF65-F5344CB8AC3E}">
        <p14:creationId xmlns:p14="http://schemas.microsoft.com/office/powerpoint/2010/main" val="4285576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In case a non-communicant member hardens himself in sin, the consistory shall in the same manner inform the congregation by means of public announcements.</a:t>
            </a:r>
          </a:p>
          <a:p>
            <a:pPr marL="0" indent="0">
              <a:buNone/>
            </a:pPr>
            <a:r>
              <a:rPr lang="en-US" i="1" dirty="0"/>
              <a:t>In the first public announcement the name of the sinner shall not be mentioned.</a:t>
            </a:r>
          </a:p>
          <a:p>
            <a:pPr marL="0" indent="0">
              <a:buNone/>
            </a:pPr>
            <a:r>
              <a:rPr lang="en-US" i="1" dirty="0"/>
              <a:t>In the second public announcement, which shall be made only after the advice of classis has been obtained, the name and ad-dress of the sinner shall be mentioned and a date shall be set at which the excommunication of the sinner shall take place.      …</a:t>
            </a:r>
          </a:p>
          <a:p>
            <a:pPr marL="0" indent="0">
              <a:buNone/>
            </a:pPr>
            <a:endParaRPr lang="en-US" i="1" dirty="0"/>
          </a:p>
          <a:p>
            <a:pPr marL="0" indent="0">
              <a:buNone/>
            </a:pPr>
            <a:r>
              <a:rPr lang="en-US" i="1" dirty="0"/>
              <a:t>The time between the various announcements shall be deter-mined by the consistory.</a:t>
            </a:r>
          </a:p>
          <a:p>
            <a:endParaRPr lang="en-US" dirty="0"/>
          </a:p>
          <a:p>
            <a:endParaRPr lang="en-CA" dirty="0"/>
          </a:p>
        </p:txBody>
      </p:sp>
    </p:spTree>
    <p:extLst>
      <p:ext uri="{BB962C8B-B14F-4D97-AF65-F5344CB8AC3E}">
        <p14:creationId xmlns:p14="http://schemas.microsoft.com/office/powerpoint/2010/main" val="965037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68: Excommunication</a:t>
            </a:r>
          </a:p>
          <a:p>
            <a:pPr marL="0" indent="0">
              <a:buNone/>
            </a:pPr>
            <a:r>
              <a:rPr lang="en-US" i="1" dirty="0"/>
              <a:t>…</a:t>
            </a:r>
          </a:p>
          <a:p>
            <a:pPr marL="0" indent="0">
              <a:buNone/>
            </a:pPr>
            <a:r>
              <a:rPr lang="en-US" i="1" dirty="0"/>
              <a:t>The time between the various announcements shall be deter-mined by the consistory.</a:t>
            </a:r>
          </a:p>
          <a:p>
            <a:endParaRPr lang="en-US" dirty="0"/>
          </a:p>
          <a:p>
            <a:endParaRPr lang="en-CA" dirty="0"/>
          </a:p>
        </p:txBody>
      </p:sp>
    </p:spTree>
    <p:extLst>
      <p:ext uri="{BB962C8B-B14F-4D97-AF65-F5344CB8AC3E}">
        <p14:creationId xmlns:p14="http://schemas.microsoft.com/office/powerpoint/2010/main" val="2711919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69: Repentance</a:t>
            </a:r>
          </a:p>
          <a:p>
            <a:pPr marL="0" indent="0">
              <a:buNone/>
            </a:pPr>
            <a:r>
              <a:rPr lang="en-US" i="1" dirty="0"/>
              <a:t>When someone repents of a public sin or of a sin which had to be reported to the consistory, the latter shall not accept his confession of sin unless he has shown real amendment.</a:t>
            </a:r>
          </a:p>
          <a:p>
            <a:pPr marL="0" indent="0">
              <a:buNone/>
            </a:pPr>
            <a:r>
              <a:rPr lang="en-US" i="1" dirty="0"/>
              <a:t>The consistory shall determine whether the benefit of the con-</a:t>
            </a:r>
            <a:r>
              <a:rPr lang="en-US" i="1" dirty="0" err="1"/>
              <a:t>gregation</a:t>
            </a:r>
            <a:r>
              <a:rPr lang="en-US" i="1" dirty="0"/>
              <a:t> requires that this confession of sin shall be made publicly and, in case it is made before the consistory or before two or three office-bearers, whether the congregation shall be informed afterwards.</a:t>
            </a:r>
          </a:p>
          <a:p>
            <a:pPr marL="0" indent="0">
              <a:buNone/>
            </a:pPr>
            <a:endParaRPr lang="en-US" i="1" dirty="0"/>
          </a:p>
          <a:p>
            <a:endParaRPr lang="en-US" dirty="0"/>
          </a:p>
          <a:p>
            <a:endParaRPr lang="en-CA" dirty="0"/>
          </a:p>
        </p:txBody>
      </p:sp>
    </p:spTree>
    <p:extLst>
      <p:ext uri="{BB962C8B-B14F-4D97-AF65-F5344CB8AC3E}">
        <p14:creationId xmlns:p14="http://schemas.microsoft.com/office/powerpoint/2010/main" val="679788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70: Readmission</a:t>
            </a:r>
          </a:p>
          <a:p>
            <a:pPr marL="0" indent="0">
              <a:buNone/>
            </a:pPr>
            <a:r>
              <a:rPr lang="en-US" i="1" dirty="0"/>
              <a:t>When someone who has been excommunicated repents and desires to be again received into the communion of the church, the congregation shall be informed of his desire in order to see whether there are any lawful objections.</a:t>
            </a:r>
          </a:p>
          <a:p>
            <a:pPr marL="0" indent="0">
              <a:buNone/>
            </a:pPr>
            <a:r>
              <a:rPr lang="en-US" i="1" dirty="0"/>
              <a:t>The time between the public announcement and the </a:t>
            </a:r>
            <a:r>
              <a:rPr lang="en-US" i="1" dirty="0" err="1"/>
              <a:t>readmis-sion</a:t>
            </a:r>
            <a:r>
              <a:rPr lang="en-US" i="1" dirty="0"/>
              <a:t> of the sinner shall be not less than one month.</a:t>
            </a:r>
          </a:p>
          <a:p>
            <a:pPr marL="0" indent="0">
              <a:buNone/>
            </a:pPr>
            <a:r>
              <a:rPr lang="en-US" i="1" dirty="0"/>
              <a:t>If no lawful objection is raised, the readmission shall take place with the use of the form for that purpose.</a:t>
            </a:r>
          </a:p>
          <a:p>
            <a:pPr marL="0" indent="0">
              <a:buNone/>
            </a:pPr>
            <a:endParaRPr lang="en-US" i="1" dirty="0"/>
          </a:p>
          <a:p>
            <a:endParaRPr lang="en-US" dirty="0"/>
          </a:p>
          <a:p>
            <a:endParaRPr lang="en-CA" dirty="0"/>
          </a:p>
        </p:txBody>
      </p:sp>
    </p:spTree>
    <p:extLst>
      <p:ext uri="{BB962C8B-B14F-4D97-AF65-F5344CB8AC3E}">
        <p14:creationId xmlns:p14="http://schemas.microsoft.com/office/powerpoint/2010/main" val="3878811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p:txBody>
          <a:bodyPr/>
          <a:lstStyle/>
          <a:p>
            <a:pPr algn="r"/>
            <a:r>
              <a:rPr lang="en-US"/>
              <a:t>Tell the church</a:t>
            </a:r>
          </a:p>
        </p:txBody>
      </p:sp>
      <p:grpSp>
        <p:nvGrpSpPr>
          <p:cNvPr id="445464" name="Group 24"/>
          <p:cNvGrpSpPr>
            <a:grpSpLocks/>
          </p:cNvGrpSpPr>
          <p:nvPr/>
        </p:nvGrpSpPr>
        <p:grpSpPr bwMode="auto">
          <a:xfrm>
            <a:off x="0" y="2895600"/>
            <a:ext cx="3505200" cy="3998913"/>
            <a:chOff x="0" y="1824"/>
            <a:chExt cx="2208" cy="2519"/>
          </a:xfrm>
        </p:grpSpPr>
        <p:sp>
          <p:nvSpPr>
            <p:cNvPr id="445447" name="AutoShape 7"/>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A sinner has been saved!</a:t>
              </a:r>
            </a:p>
          </p:txBody>
        </p:sp>
        <p:sp>
          <p:nvSpPr>
            <p:cNvPr id="445450" name="Line 10"/>
            <p:cNvSpPr>
              <a:spLocks noChangeShapeType="1"/>
            </p:cNvSpPr>
            <p:nvPr/>
          </p:nvSpPr>
          <p:spPr bwMode="auto">
            <a:xfrm>
              <a:off x="912" y="1824"/>
              <a:ext cx="0" cy="1392"/>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52" name="Line 12"/>
            <p:cNvSpPr>
              <a:spLocks noChangeShapeType="1"/>
            </p:cNvSpPr>
            <p:nvPr/>
          </p:nvSpPr>
          <p:spPr bwMode="auto">
            <a:xfrm flipH="1">
              <a:off x="912" y="1824"/>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7" name="Group 27"/>
          <p:cNvGrpSpPr>
            <a:grpSpLocks/>
          </p:cNvGrpSpPr>
          <p:nvPr/>
        </p:nvGrpSpPr>
        <p:grpSpPr bwMode="auto">
          <a:xfrm>
            <a:off x="1905000" y="4724400"/>
            <a:ext cx="533400" cy="609600"/>
            <a:chOff x="1200" y="2976"/>
            <a:chExt cx="336" cy="384"/>
          </a:xfrm>
        </p:grpSpPr>
        <p:sp>
          <p:nvSpPr>
            <p:cNvPr id="445451" name="Line 11"/>
            <p:cNvSpPr>
              <a:spLocks noChangeShapeType="1"/>
            </p:cNvSpPr>
            <p:nvPr/>
          </p:nvSpPr>
          <p:spPr bwMode="auto">
            <a:xfrm flipH="1">
              <a:off x="1200" y="2976"/>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53" name="Line 13"/>
            <p:cNvSpPr>
              <a:spLocks noChangeShapeType="1"/>
            </p:cNvSpPr>
            <p:nvPr/>
          </p:nvSpPr>
          <p:spPr bwMode="auto">
            <a:xfrm>
              <a:off x="1200" y="2976"/>
              <a:ext cx="0" cy="384"/>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45446" name="Oval 6"/>
          <p:cNvSpPr>
            <a:spLocks noChangeArrowheads="1"/>
          </p:cNvSpPr>
          <p:nvPr/>
        </p:nvSpPr>
        <p:spPr bwMode="auto">
          <a:xfrm>
            <a:off x="2590800" y="746056"/>
            <a:ext cx="3962400" cy="116853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2 elders tell the sinner his fault</a:t>
            </a:r>
            <a:endParaRPr lang="en-US">
              <a:solidFill>
                <a:srgbClr val="00FF00"/>
              </a:solidFill>
              <a:latin typeface="Calibri" panose="020F0502020204030204" pitchFamily="34" charset="0"/>
              <a:cs typeface="Calibri" panose="020F0502020204030204" pitchFamily="34" charset="0"/>
            </a:endParaRPr>
          </a:p>
        </p:txBody>
      </p:sp>
      <p:grpSp>
        <p:nvGrpSpPr>
          <p:cNvPr id="445463" name="Group 23"/>
          <p:cNvGrpSpPr>
            <a:grpSpLocks/>
          </p:cNvGrpSpPr>
          <p:nvPr/>
        </p:nvGrpSpPr>
        <p:grpSpPr bwMode="auto">
          <a:xfrm>
            <a:off x="2514600" y="1752601"/>
            <a:ext cx="4033838" cy="1560513"/>
            <a:chOff x="1584" y="1104"/>
            <a:chExt cx="2541" cy="983"/>
          </a:xfrm>
        </p:grpSpPr>
        <p:sp>
          <p:nvSpPr>
            <p:cNvPr id="445445" name="AutoShape 5"/>
            <p:cNvSpPr>
              <a:spLocks noChangeArrowheads="1"/>
            </p:cNvSpPr>
            <p:nvPr/>
          </p:nvSpPr>
          <p:spPr bwMode="auto">
            <a:xfrm>
              <a:off x="1584" y="15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5458" name="Line 18"/>
            <p:cNvSpPr>
              <a:spLocks noChangeShapeType="1"/>
            </p:cNvSpPr>
            <p:nvPr/>
          </p:nvSpPr>
          <p:spPr bwMode="auto">
            <a:xfrm>
              <a:off x="2832" y="1104"/>
              <a:ext cx="0" cy="432"/>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5" name="Group 25"/>
          <p:cNvGrpSpPr>
            <a:grpSpLocks/>
          </p:cNvGrpSpPr>
          <p:nvPr/>
        </p:nvGrpSpPr>
        <p:grpSpPr bwMode="auto">
          <a:xfrm>
            <a:off x="4343400" y="2819400"/>
            <a:ext cx="4800600" cy="1609725"/>
            <a:chOff x="2736" y="1776"/>
            <a:chExt cx="3024" cy="1014"/>
          </a:xfrm>
        </p:grpSpPr>
        <p:sp>
          <p:nvSpPr>
            <p:cNvPr id="445454" name="Line 14"/>
            <p:cNvSpPr>
              <a:spLocks noChangeShapeType="1"/>
            </p:cNvSpPr>
            <p:nvPr/>
          </p:nvSpPr>
          <p:spPr bwMode="auto">
            <a:xfrm flipH="1">
              <a:off x="4176" y="1776"/>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60" name="Oval 20"/>
            <p:cNvSpPr>
              <a:spLocks noChangeArrowheads="1"/>
            </p:cNvSpPr>
            <p:nvPr/>
          </p:nvSpPr>
          <p:spPr bwMode="auto">
            <a:xfrm>
              <a:off x="2736" y="2054"/>
              <a:ext cx="3024"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Suspension from Lord’s Supper</a:t>
              </a:r>
              <a:endParaRPr lang="en-US">
                <a:solidFill>
                  <a:srgbClr val="00FF00"/>
                </a:solidFill>
                <a:latin typeface="Calibri" panose="020F0502020204030204" pitchFamily="34" charset="0"/>
                <a:cs typeface="Calibri" panose="020F0502020204030204" pitchFamily="34" charset="0"/>
              </a:endParaRPr>
            </a:p>
          </p:txBody>
        </p:sp>
        <p:sp>
          <p:nvSpPr>
            <p:cNvPr id="445455" name="Line 15"/>
            <p:cNvSpPr>
              <a:spLocks noChangeShapeType="1"/>
            </p:cNvSpPr>
            <p:nvPr/>
          </p:nvSpPr>
          <p:spPr bwMode="auto">
            <a:xfrm>
              <a:off x="4800" y="1776"/>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8" name="Group 28"/>
          <p:cNvGrpSpPr>
            <a:grpSpLocks/>
          </p:cNvGrpSpPr>
          <p:nvPr/>
        </p:nvGrpSpPr>
        <p:grpSpPr bwMode="auto">
          <a:xfrm>
            <a:off x="5181600" y="4800600"/>
            <a:ext cx="3962400" cy="1838325"/>
            <a:chOff x="3264" y="3024"/>
            <a:chExt cx="2496" cy="1158"/>
          </a:xfrm>
        </p:grpSpPr>
        <p:sp>
          <p:nvSpPr>
            <p:cNvPr id="445456" name="Line 16"/>
            <p:cNvSpPr>
              <a:spLocks noChangeShapeType="1"/>
            </p:cNvSpPr>
            <p:nvPr/>
          </p:nvSpPr>
          <p:spPr bwMode="auto">
            <a:xfrm flipH="1">
              <a:off x="4080" y="3024"/>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5461" name="Oval 21"/>
            <p:cNvSpPr>
              <a:spLocks noChangeArrowheads="1"/>
            </p:cNvSpPr>
            <p:nvPr/>
          </p:nvSpPr>
          <p:spPr bwMode="auto">
            <a:xfrm>
              <a:off x="3264" y="3446"/>
              <a:ext cx="2496"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Excommunication process starts</a:t>
              </a:r>
              <a:endParaRPr lang="en-US">
                <a:solidFill>
                  <a:srgbClr val="00FF00"/>
                </a:solidFill>
                <a:latin typeface="Calibri" panose="020F0502020204030204" pitchFamily="34" charset="0"/>
                <a:cs typeface="Calibri" panose="020F0502020204030204" pitchFamily="34" charset="0"/>
              </a:endParaRPr>
            </a:p>
          </p:txBody>
        </p:sp>
        <p:sp>
          <p:nvSpPr>
            <p:cNvPr id="445457" name="Line 17"/>
            <p:cNvSpPr>
              <a:spLocks noChangeShapeType="1"/>
            </p:cNvSpPr>
            <p:nvPr/>
          </p:nvSpPr>
          <p:spPr bwMode="auto">
            <a:xfrm>
              <a:off x="4704" y="3024"/>
              <a:ext cx="0" cy="48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5466" name="Group 26"/>
          <p:cNvGrpSpPr>
            <a:grpSpLocks/>
          </p:cNvGrpSpPr>
          <p:nvPr/>
        </p:nvGrpSpPr>
        <p:grpSpPr bwMode="auto">
          <a:xfrm>
            <a:off x="2438400" y="3962402"/>
            <a:ext cx="4033838" cy="1255713"/>
            <a:chOff x="1536" y="2496"/>
            <a:chExt cx="2541" cy="791"/>
          </a:xfrm>
        </p:grpSpPr>
        <p:sp>
          <p:nvSpPr>
            <p:cNvPr id="445448" name="AutoShape 8"/>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5459" name="Line 19"/>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26"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9521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454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454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454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454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45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4546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45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6" grpId="0" animBg="1" autoUpdateAnimBg="0"/>
      <p:bldP spid="26"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p:txBody>
          <a:bodyPr/>
          <a:lstStyle/>
          <a:p>
            <a:pPr algn="r"/>
            <a:r>
              <a:rPr lang="en-US"/>
              <a:t>Expelled</a:t>
            </a:r>
          </a:p>
        </p:txBody>
      </p:sp>
      <p:grpSp>
        <p:nvGrpSpPr>
          <p:cNvPr id="451630" name="Group 46"/>
          <p:cNvGrpSpPr>
            <a:grpSpLocks/>
          </p:cNvGrpSpPr>
          <p:nvPr/>
        </p:nvGrpSpPr>
        <p:grpSpPr bwMode="auto">
          <a:xfrm>
            <a:off x="0" y="2332038"/>
            <a:ext cx="3505200" cy="4562474"/>
            <a:chOff x="0" y="1469"/>
            <a:chExt cx="2208" cy="2874"/>
          </a:xfrm>
        </p:grpSpPr>
        <p:sp>
          <p:nvSpPr>
            <p:cNvPr id="451589" name="AutoShape 5"/>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A sinner has been saved!</a:t>
              </a:r>
            </a:p>
          </p:txBody>
        </p:sp>
        <p:sp>
          <p:nvSpPr>
            <p:cNvPr id="451590" name="Line 6"/>
            <p:cNvSpPr>
              <a:spLocks noChangeShapeType="1"/>
            </p:cNvSpPr>
            <p:nvPr/>
          </p:nvSpPr>
          <p:spPr bwMode="auto">
            <a:xfrm>
              <a:off x="912" y="1469"/>
              <a:ext cx="0" cy="1891"/>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591" name="Line 7"/>
            <p:cNvSpPr>
              <a:spLocks noChangeShapeType="1"/>
            </p:cNvSpPr>
            <p:nvPr/>
          </p:nvSpPr>
          <p:spPr bwMode="auto">
            <a:xfrm flipH="1">
              <a:off x="912" y="1469"/>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1" name="Group 37"/>
          <p:cNvGrpSpPr>
            <a:grpSpLocks/>
          </p:cNvGrpSpPr>
          <p:nvPr/>
        </p:nvGrpSpPr>
        <p:grpSpPr bwMode="auto">
          <a:xfrm>
            <a:off x="1905000" y="4160838"/>
            <a:ext cx="533400" cy="1173162"/>
            <a:chOff x="1200" y="2621"/>
            <a:chExt cx="336" cy="739"/>
          </a:xfrm>
        </p:grpSpPr>
        <p:sp>
          <p:nvSpPr>
            <p:cNvPr id="451593" name="Line 9"/>
            <p:cNvSpPr>
              <a:spLocks noChangeShapeType="1"/>
            </p:cNvSpPr>
            <p:nvPr/>
          </p:nvSpPr>
          <p:spPr bwMode="auto">
            <a:xfrm flipH="1">
              <a:off x="1200" y="2621"/>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594" name="Line 10"/>
            <p:cNvSpPr>
              <a:spLocks noChangeShapeType="1"/>
            </p:cNvSpPr>
            <p:nvPr/>
          </p:nvSpPr>
          <p:spPr bwMode="auto">
            <a:xfrm>
              <a:off x="1200" y="2621"/>
              <a:ext cx="0" cy="739"/>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51595" name="Oval 11"/>
          <p:cNvSpPr>
            <a:spLocks noChangeArrowheads="1"/>
          </p:cNvSpPr>
          <p:nvPr/>
        </p:nvSpPr>
        <p:spPr bwMode="auto">
          <a:xfrm>
            <a:off x="2667000" y="823169"/>
            <a:ext cx="3962400" cy="649188"/>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1st announcement</a:t>
            </a:r>
            <a:endParaRPr lang="en-US">
              <a:solidFill>
                <a:srgbClr val="00FF00"/>
              </a:solidFill>
              <a:latin typeface="Calibri" panose="020F0502020204030204" pitchFamily="34" charset="0"/>
              <a:cs typeface="Calibri" panose="020F0502020204030204" pitchFamily="34" charset="0"/>
            </a:endParaRPr>
          </a:p>
        </p:txBody>
      </p:sp>
      <p:grpSp>
        <p:nvGrpSpPr>
          <p:cNvPr id="451626" name="Group 42"/>
          <p:cNvGrpSpPr>
            <a:grpSpLocks/>
          </p:cNvGrpSpPr>
          <p:nvPr/>
        </p:nvGrpSpPr>
        <p:grpSpPr bwMode="auto">
          <a:xfrm>
            <a:off x="2514600" y="1447801"/>
            <a:ext cx="4033838" cy="1301751"/>
            <a:chOff x="1584" y="912"/>
            <a:chExt cx="2541" cy="820"/>
          </a:xfrm>
        </p:grpSpPr>
        <p:sp>
          <p:nvSpPr>
            <p:cNvPr id="451597" name="AutoShape 13"/>
            <p:cNvSpPr>
              <a:spLocks noChangeArrowheads="1"/>
            </p:cNvSpPr>
            <p:nvPr/>
          </p:nvSpPr>
          <p:spPr bwMode="auto">
            <a:xfrm>
              <a:off x="1584" y="1154"/>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598" name="Line 14"/>
            <p:cNvSpPr>
              <a:spLocks noChangeShapeType="1"/>
            </p:cNvSpPr>
            <p:nvPr/>
          </p:nvSpPr>
          <p:spPr bwMode="auto">
            <a:xfrm>
              <a:off x="2832" y="912"/>
              <a:ext cx="0" cy="269"/>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8" name="Group 44"/>
          <p:cNvGrpSpPr>
            <a:grpSpLocks/>
          </p:cNvGrpSpPr>
          <p:nvPr/>
        </p:nvGrpSpPr>
        <p:grpSpPr bwMode="auto">
          <a:xfrm>
            <a:off x="5181600" y="4237038"/>
            <a:ext cx="3962400" cy="863600"/>
            <a:chOff x="3264" y="2669"/>
            <a:chExt cx="2496" cy="544"/>
          </a:xfrm>
        </p:grpSpPr>
        <p:sp>
          <p:nvSpPr>
            <p:cNvPr id="451604" name="Line 20"/>
            <p:cNvSpPr>
              <a:spLocks noChangeShapeType="1"/>
            </p:cNvSpPr>
            <p:nvPr/>
          </p:nvSpPr>
          <p:spPr bwMode="auto">
            <a:xfrm flipH="1">
              <a:off x="4080" y="2669"/>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05" name="Oval 21"/>
            <p:cNvSpPr>
              <a:spLocks noChangeArrowheads="1"/>
            </p:cNvSpPr>
            <p:nvPr/>
          </p:nvSpPr>
          <p:spPr bwMode="auto">
            <a:xfrm>
              <a:off x="3264" y="2804"/>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3rd announcement</a:t>
              </a:r>
              <a:endParaRPr lang="en-US">
                <a:solidFill>
                  <a:srgbClr val="00FF00"/>
                </a:solidFill>
                <a:latin typeface="Calibri" panose="020F0502020204030204" pitchFamily="34" charset="0"/>
                <a:cs typeface="Calibri" panose="020F0502020204030204" pitchFamily="34" charset="0"/>
              </a:endParaRPr>
            </a:p>
          </p:txBody>
        </p:sp>
        <p:sp>
          <p:nvSpPr>
            <p:cNvPr id="451606" name="Line 22"/>
            <p:cNvSpPr>
              <a:spLocks noChangeShapeType="1"/>
            </p:cNvSpPr>
            <p:nvPr/>
          </p:nvSpPr>
          <p:spPr bwMode="auto">
            <a:xfrm>
              <a:off x="4704" y="2669"/>
              <a:ext cx="0" cy="192"/>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27" name="Group 43"/>
          <p:cNvGrpSpPr>
            <a:grpSpLocks/>
          </p:cNvGrpSpPr>
          <p:nvPr/>
        </p:nvGrpSpPr>
        <p:grpSpPr bwMode="auto">
          <a:xfrm>
            <a:off x="4343400" y="2255838"/>
            <a:ext cx="4800600" cy="1473200"/>
            <a:chOff x="2736" y="1421"/>
            <a:chExt cx="3024" cy="928"/>
          </a:xfrm>
        </p:grpSpPr>
        <p:sp>
          <p:nvSpPr>
            <p:cNvPr id="451600" name="Line 16"/>
            <p:cNvSpPr>
              <a:spLocks noChangeShapeType="1"/>
            </p:cNvSpPr>
            <p:nvPr/>
          </p:nvSpPr>
          <p:spPr bwMode="auto">
            <a:xfrm flipH="1">
              <a:off x="4176" y="1421"/>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01" name="Oval 17"/>
            <p:cNvSpPr>
              <a:spLocks noChangeArrowheads="1"/>
            </p:cNvSpPr>
            <p:nvPr/>
          </p:nvSpPr>
          <p:spPr bwMode="auto">
            <a:xfrm>
              <a:off x="2736" y="1604"/>
              <a:ext cx="3024"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Classis approval</a:t>
              </a:r>
              <a:endParaRPr lang="en-US">
                <a:solidFill>
                  <a:srgbClr val="00FF00"/>
                </a:solidFill>
                <a:latin typeface="Calibri" panose="020F0502020204030204" pitchFamily="34" charset="0"/>
                <a:cs typeface="Calibri" panose="020F0502020204030204" pitchFamily="34" charset="0"/>
              </a:endParaRPr>
            </a:p>
          </p:txBody>
        </p:sp>
        <p:sp>
          <p:nvSpPr>
            <p:cNvPr id="451602" name="Line 18"/>
            <p:cNvSpPr>
              <a:spLocks noChangeShapeType="1"/>
            </p:cNvSpPr>
            <p:nvPr/>
          </p:nvSpPr>
          <p:spPr bwMode="auto">
            <a:xfrm>
              <a:off x="4800" y="1421"/>
              <a:ext cx="0" cy="24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11" name="Oval 27"/>
            <p:cNvSpPr>
              <a:spLocks noChangeArrowheads="1"/>
            </p:cNvSpPr>
            <p:nvPr/>
          </p:nvSpPr>
          <p:spPr bwMode="auto">
            <a:xfrm>
              <a:off x="2736" y="1940"/>
              <a:ext cx="3024"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2nd announcement</a:t>
              </a:r>
              <a:endParaRPr lang="en-US">
                <a:solidFill>
                  <a:srgbClr val="00FF00"/>
                </a:solidFill>
                <a:latin typeface="Calibri" panose="020F0502020204030204" pitchFamily="34" charset="0"/>
                <a:cs typeface="Calibri" panose="020F0502020204030204" pitchFamily="34" charset="0"/>
              </a:endParaRPr>
            </a:p>
          </p:txBody>
        </p:sp>
      </p:grpSp>
      <p:grpSp>
        <p:nvGrpSpPr>
          <p:cNvPr id="451607" name="Group 23"/>
          <p:cNvGrpSpPr>
            <a:grpSpLocks/>
          </p:cNvGrpSpPr>
          <p:nvPr/>
        </p:nvGrpSpPr>
        <p:grpSpPr bwMode="auto">
          <a:xfrm>
            <a:off x="2438400" y="3398840"/>
            <a:ext cx="4033838" cy="1255713"/>
            <a:chOff x="1536" y="2496"/>
            <a:chExt cx="2541" cy="791"/>
          </a:xfrm>
        </p:grpSpPr>
        <p:sp>
          <p:nvSpPr>
            <p:cNvPr id="451608" name="AutoShape 24"/>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609" name="Line 25"/>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1612" name="Group 28"/>
          <p:cNvGrpSpPr>
            <a:grpSpLocks/>
          </p:cNvGrpSpPr>
          <p:nvPr/>
        </p:nvGrpSpPr>
        <p:grpSpPr bwMode="auto">
          <a:xfrm>
            <a:off x="3581400" y="4846640"/>
            <a:ext cx="4033838" cy="1255713"/>
            <a:chOff x="1536" y="2496"/>
            <a:chExt cx="2541" cy="791"/>
          </a:xfrm>
        </p:grpSpPr>
        <p:sp>
          <p:nvSpPr>
            <p:cNvPr id="451613" name="AutoShape 29"/>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51614" name="Line 30"/>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451620" name="Line 36"/>
          <p:cNvSpPr>
            <a:spLocks noChangeShapeType="1"/>
          </p:cNvSpPr>
          <p:nvPr/>
        </p:nvSpPr>
        <p:spPr bwMode="auto">
          <a:xfrm flipH="1">
            <a:off x="3124200" y="5638800"/>
            <a:ext cx="609600" cy="30163"/>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nvGrpSpPr>
          <p:cNvPr id="451629" name="Group 45"/>
          <p:cNvGrpSpPr>
            <a:grpSpLocks/>
          </p:cNvGrpSpPr>
          <p:nvPr/>
        </p:nvGrpSpPr>
        <p:grpSpPr bwMode="auto">
          <a:xfrm>
            <a:off x="5181600" y="5638800"/>
            <a:ext cx="3962400" cy="1235075"/>
            <a:chOff x="3264" y="3552"/>
            <a:chExt cx="2496" cy="778"/>
          </a:xfrm>
        </p:grpSpPr>
        <p:sp>
          <p:nvSpPr>
            <p:cNvPr id="451623" name="Line 39"/>
            <p:cNvSpPr>
              <a:spLocks noChangeShapeType="1"/>
            </p:cNvSpPr>
            <p:nvPr/>
          </p:nvSpPr>
          <p:spPr bwMode="auto">
            <a:xfrm flipH="1">
              <a:off x="4704" y="3552"/>
              <a:ext cx="336"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24" name="Line 40"/>
            <p:cNvSpPr>
              <a:spLocks noChangeShapeType="1"/>
            </p:cNvSpPr>
            <p:nvPr/>
          </p:nvSpPr>
          <p:spPr bwMode="auto">
            <a:xfrm>
              <a:off x="5040" y="3552"/>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1625" name="Oval 41"/>
            <p:cNvSpPr>
              <a:spLocks noChangeArrowheads="1"/>
            </p:cNvSpPr>
            <p:nvPr/>
          </p:nvSpPr>
          <p:spPr bwMode="auto">
            <a:xfrm>
              <a:off x="3264" y="3921"/>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Excommunication</a:t>
              </a:r>
              <a:endParaRPr lang="en-US">
                <a:solidFill>
                  <a:srgbClr val="00FF00"/>
                </a:solidFill>
                <a:latin typeface="Calibri" panose="020F0502020204030204" pitchFamily="34" charset="0"/>
                <a:cs typeface="Calibri" panose="020F0502020204030204" pitchFamily="34" charset="0"/>
              </a:endParaRPr>
            </a:p>
          </p:txBody>
        </p:sp>
      </p:grpSp>
      <p:sp>
        <p:nvSpPr>
          <p:cNvPr id="35"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09140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515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516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516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516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516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516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516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9"/>
                                          </p:stCondLst>
                                        </p:cTn>
                                        <p:tgtEl>
                                          <p:spTgt spid="4516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9"/>
                                          </p:stCondLst>
                                        </p:cTn>
                                        <p:tgtEl>
                                          <p:spTgt spid="4516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9"/>
                                          </p:stCondLst>
                                        </p:cTn>
                                        <p:tgtEl>
                                          <p:spTgt spid="451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1595" grpId="0" animBg="1" autoUpdateAnimBg="0"/>
      <p:bldP spid="451620" grpId="0" animBg="1"/>
      <p:bldP spid="35"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61" name="Text Box 5"/>
          <p:cNvSpPr txBox="1">
            <a:spLocks noChangeArrowheads="1"/>
          </p:cNvSpPr>
          <p:nvPr/>
        </p:nvSpPr>
        <p:spPr bwMode="auto">
          <a:xfrm>
            <a:off x="3657600" y="617329"/>
            <a:ext cx="54864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800" dirty="0">
                <a:latin typeface="Calibri" panose="020F0502020204030204" pitchFamily="34" charset="0"/>
                <a:cs typeface="Calibri" panose="020F0502020204030204" pitchFamily="34" charset="0"/>
              </a:rPr>
              <a:t>Withdrawal</a:t>
            </a:r>
          </a:p>
          <a:p>
            <a:endParaRPr lang="en-US" sz="2800" dirty="0">
              <a:latin typeface="Calibri" panose="020F0502020204030204" pitchFamily="34" charset="0"/>
              <a:cs typeface="Calibri" panose="020F0502020204030204" pitchFamily="34" charset="0"/>
            </a:endParaRPr>
          </a:p>
          <a:p>
            <a:pPr algn="l"/>
            <a:r>
              <a:rPr lang="en-US" sz="2800" dirty="0">
                <a:latin typeface="Calibri" panose="020F0502020204030204" pitchFamily="34" charset="0"/>
                <a:cs typeface="Calibri" panose="020F0502020204030204" pitchFamily="34" charset="0"/>
              </a:rPr>
              <a:t>At any point during the process, a sinner may decide to withdraw from the church. This implies the person stops being a member. This also implies the responsibility of the church is ended, and the process ‘grinds to a halt’.</a:t>
            </a:r>
          </a:p>
          <a:p>
            <a:pPr algn="l"/>
            <a:r>
              <a:rPr lang="en-US" sz="2800" dirty="0">
                <a:latin typeface="Calibri" panose="020F0502020204030204" pitchFamily="34" charset="0"/>
                <a:cs typeface="Calibri" panose="020F0502020204030204" pitchFamily="34" charset="0"/>
              </a:rPr>
              <a:t>Should such a person ever want to come back (repentance!) the person is re-admitted.</a:t>
            </a:r>
          </a:p>
        </p:txBody>
      </p:sp>
      <p:graphicFrame>
        <p:nvGraphicFramePr>
          <p:cNvPr id="454662" name="Object 6"/>
          <p:cNvGraphicFramePr>
            <a:graphicFrameLocks noChangeAspect="1"/>
          </p:cNvGraphicFramePr>
          <p:nvPr/>
        </p:nvGraphicFramePr>
        <p:xfrm>
          <a:off x="0" y="0"/>
          <a:ext cx="2971800" cy="2225675"/>
        </p:xfrm>
        <a:graphic>
          <a:graphicData uri="http://schemas.openxmlformats.org/presentationml/2006/ole">
            <mc:AlternateContent xmlns:mc="http://schemas.openxmlformats.org/markup-compatibility/2006">
              <mc:Choice xmlns:v="urn:schemas-microsoft-com:vml" Requires="v">
                <p:oleObj name="Slide" r:id="rId3" imgW="4529652" imgH="3393872" progId="PowerPoint.Slide.8">
                  <p:embed/>
                </p:oleObj>
              </mc:Choice>
              <mc:Fallback>
                <p:oleObj name="Slide" r:id="rId3" imgW="4529652" imgH="3393872" progId="PowerPoint.Slide.8">
                  <p:embed/>
                  <p:pic>
                    <p:nvPicPr>
                      <p:cNvPr id="454662"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4664" name="Object 8"/>
          <p:cNvGraphicFramePr>
            <a:graphicFrameLocks noChangeAspect="1"/>
          </p:cNvGraphicFramePr>
          <p:nvPr/>
        </p:nvGraphicFramePr>
        <p:xfrm>
          <a:off x="0" y="4632325"/>
          <a:ext cx="2971800" cy="2225675"/>
        </p:xfrm>
        <a:graphic>
          <a:graphicData uri="http://schemas.openxmlformats.org/presentationml/2006/ole">
            <mc:AlternateContent xmlns:mc="http://schemas.openxmlformats.org/markup-compatibility/2006">
              <mc:Choice xmlns:v="urn:schemas-microsoft-com:vml" Requires="v">
                <p:oleObj name="Slide" r:id="rId5" imgW="4529652" imgH="3393872" progId="PowerPoint.Slide.8">
                  <p:embed/>
                </p:oleObj>
              </mc:Choice>
              <mc:Fallback>
                <p:oleObj name="Slide" r:id="rId5" imgW="4529652" imgH="3393872" progId="PowerPoint.Slide.8">
                  <p:embed/>
                  <p:pic>
                    <p:nvPicPr>
                      <p:cNvPr id="454664"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4632325"/>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4665" name="Object 9"/>
          <p:cNvGraphicFramePr>
            <a:graphicFrameLocks noChangeAspect="1"/>
          </p:cNvGraphicFramePr>
          <p:nvPr/>
        </p:nvGraphicFramePr>
        <p:xfrm>
          <a:off x="0" y="2286000"/>
          <a:ext cx="2971800" cy="2225675"/>
        </p:xfrm>
        <a:graphic>
          <a:graphicData uri="http://schemas.openxmlformats.org/presentationml/2006/ole">
            <mc:AlternateContent xmlns:mc="http://schemas.openxmlformats.org/markup-compatibility/2006">
              <mc:Choice xmlns:v="urn:schemas-microsoft-com:vml" Requires="v">
                <p:oleObj name="Slide" r:id="rId7" imgW="4529652" imgH="3393872" progId="PowerPoint.Slide.8">
                  <p:embed/>
                </p:oleObj>
              </mc:Choice>
              <mc:Fallback>
                <p:oleObj name="Slide" r:id="rId7" imgW="4529652" imgH="3393872" progId="PowerPoint.Slide.8">
                  <p:embed/>
                  <p:pic>
                    <p:nvPicPr>
                      <p:cNvPr id="454665"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2286000"/>
                        <a:ext cx="2971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837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Psalm 111:5</a:t>
            </a:r>
          </a:p>
        </p:txBody>
      </p:sp>
      <p:sp>
        <p:nvSpPr>
          <p:cNvPr id="3" name="Content Placeholder 2"/>
          <p:cNvSpPr>
            <a:spLocks noGrp="1"/>
          </p:cNvSpPr>
          <p:nvPr>
            <p:ph idx="1"/>
          </p:nvPr>
        </p:nvSpPr>
        <p:spPr>
          <a:xfrm>
            <a:off x="1259632" y="1219200"/>
            <a:ext cx="7884368" cy="5638800"/>
          </a:xfrm>
        </p:spPr>
        <p:txBody>
          <a:bodyPr/>
          <a:lstStyle/>
          <a:p>
            <a:pPr marL="0" indent="0">
              <a:buNone/>
            </a:pPr>
            <a:r>
              <a:rPr lang="en-CA" dirty="0"/>
              <a:t>To Israel he redemption sent;</a:t>
            </a:r>
          </a:p>
          <a:p>
            <a:pPr marL="0" indent="0">
              <a:buNone/>
            </a:pPr>
            <a:r>
              <a:rPr lang="en-CA" dirty="0"/>
              <a:t>eternal is God’s covenant.</a:t>
            </a:r>
          </a:p>
          <a:p>
            <a:pPr marL="0" indent="0">
              <a:buNone/>
            </a:pPr>
            <a:r>
              <a:rPr lang="en-CA" dirty="0"/>
              <a:t>His holy name is all-surpassing.</a:t>
            </a:r>
          </a:p>
          <a:p>
            <a:pPr marL="0" indent="0">
              <a:buNone/>
            </a:pPr>
            <a:r>
              <a:rPr lang="en-CA" dirty="0"/>
              <a:t>The fear of God is wisdom’s source,</a:t>
            </a:r>
          </a:p>
          <a:p>
            <a:pPr marL="0" indent="0">
              <a:buNone/>
            </a:pPr>
            <a:r>
              <a:rPr lang="en-CA" dirty="0"/>
              <a:t>a light to all who walk its course.</a:t>
            </a:r>
          </a:p>
          <a:p>
            <a:pPr marL="0" indent="0">
              <a:buNone/>
            </a:pPr>
            <a:r>
              <a:rPr lang="en-CA" dirty="0"/>
              <a:t>His glorious praise is everlasting!</a:t>
            </a:r>
          </a:p>
          <a:p>
            <a:pPr marL="0" indent="0">
              <a:buNone/>
            </a:pPr>
            <a:endParaRPr lang="en-CA" dirty="0"/>
          </a:p>
        </p:txBody>
      </p:sp>
    </p:spTree>
    <p:extLst>
      <p:ext uri="{BB962C8B-B14F-4D97-AF65-F5344CB8AC3E}">
        <p14:creationId xmlns:p14="http://schemas.microsoft.com/office/powerpoint/2010/main" val="568585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p:txBody>
          <a:bodyPr/>
          <a:lstStyle/>
          <a:p>
            <a:pPr algn="r"/>
            <a:r>
              <a:rPr lang="en-US" dirty="0"/>
              <a:t>Readmission</a:t>
            </a:r>
          </a:p>
        </p:txBody>
      </p:sp>
      <p:sp>
        <p:nvSpPr>
          <p:cNvPr id="453643" name="Oval 11"/>
          <p:cNvSpPr>
            <a:spLocks noChangeArrowheads="1"/>
          </p:cNvSpPr>
          <p:nvPr/>
        </p:nvSpPr>
        <p:spPr bwMode="auto">
          <a:xfrm>
            <a:off x="2590800" y="1127969"/>
            <a:ext cx="3962400" cy="649188"/>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2 elders visit</a:t>
            </a:r>
            <a:endParaRPr lang="en-US">
              <a:solidFill>
                <a:schemeClr val="tx1"/>
              </a:solidFill>
              <a:latin typeface="Calibri" panose="020F0502020204030204" pitchFamily="34" charset="0"/>
              <a:cs typeface="Calibri" panose="020F0502020204030204" pitchFamily="34" charset="0"/>
            </a:endParaRPr>
          </a:p>
        </p:txBody>
      </p:sp>
      <p:sp>
        <p:nvSpPr>
          <p:cNvPr id="453645" name="AutoShape 13"/>
          <p:cNvSpPr>
            <a:spLocks noChangeArrowheads="1"/>
          </p:cNvSpPr>
          <p:nvPr/>
        </p:nvSpPr>
        <p:spPr bwMode="auto">
          <a:xfrm>
            <a:off x="228600" y="109786"/>
            <a:ext cx="4033838" cy="917079"/>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Repentance!</a:t>
            </a:r>
            <a:endParaRPr lang="en-US">
              <a:solidFill>
                <a:schemeClr val="tx1"/>
              </a:solidFill>
              <a:latin typeface="Calibri" panose="020F0502020204030204" pitchFamily="34" charset="0"/>
              <a:cs typeface="Calibri" panose="020F0502020204030204" pitchFamily="34" charset="0"/>
            </a:endParaRPr>
          </a:p>
        </p:txBody>
      </p:sp>
      <p:grpSp>
        <p:nvGrpSpPr>
          <p:cNvPr id="453662" name="Group 30"/>
          <p:cNvGrpSpPr>
            <a:grpSpLocks/>
          </p:cNvGrpSpPr>
          <p:nvPr/>
        </p:nvGrpSpPr>
        <p:grpSpPr bwMode="auto">
          <a:xfrm>
            <a:off x="2514600" y="1752600"/>
            <a:ext cx="3962400" cy="1838325"/>
            <a:chOff x="1584" y="1104"/>
            <a:chExt cx="2496" cy="1158"/>
          </a:xfrm>
        </p:grpSpPr>
        <p:sp>
          <p:nvSpPr>
            <p:cNvPr id="453658" name="Oval 26"/>
            <p:cNvSpPr>
              <a:spLocks noChangeArrowheads="1"/>
            </p:cNvSpPr>
            <p:nvPr/>
          </p:nvSpPr>
          <p:spPr bwMode="auto">
            <a:xfrm>
              <a:off x="1584" y="1526"/>
              <a:ext cx="2496"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chemeClr val="tx1"/>
                  </a:solidFill>
                  <a:latin typeface="Calibri" panose="020F0502020204030204" pitchFamily="34" charset="0"/>
                  <a:cs typeface="Calibri" panose="020F0502020204030204" pitchFamily="34" charset="0"/>
                </a:rPr>
                <a:t>Announcement of readmission</a:t>
              </a:r>
              <a:endParaRPr lang="en-US" dirty="0">
                <a:solidFill>
                  <a:schemeClr val="tx1"/>
                </a:solidFill>
                <a:latin typeface="Calibri" panose="020F0502020204030204" pitchFamily="34" charset="0"/>
                <a:cs typeface="Calibri" panose="020F0502020204030204" pitchFamily="34" charset="0"/>
              </a:endParaRPr>
            </a:p>
          </p:txBody>
        </p:sp>
        <p:sp>
          <p:nvSpPr>
            <p:cNvPr id="453646" name="Line 14"/>
            <p:cNvSpPr>
              <a:spLocks noChangeShapeType="1"/>
            </p:cNvSpPr>
            <p:nvPr/>
          </p:nvSpPr>
          <p:spPr bwMode="auto">
            <a:xfrm>
              <a:off x="2784" y="1104"/>
              <a:ext cx="0" cy="432"/>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53663" name="Group 31"/>
          <p:cNvGrpSpPr>
            <a:grpSpLocks/>
          </p:cNvGrpSpPr>
          <p:nvPr/>
        </p:nvGrpSpPr>
        <p:grpSpPr bwMode="auto">
          <a:xfrm>
            <a:off x="2514600" y="3581400"/>
            <a:ext cx="4713288" cy="2235200"/>
            <a:chOff x="1584" y="2256"/>
            <a:chExt cx="2969" cy="1408"/>
          </a:xfrm>
        </p:grpSpPr>
        <p:sp>
          <p:nvSpPr>
            <p:cNvPr id="453659" name="Oval 27"/>
            <p:cNvSpPr>
              <a:spLocks noChangeArrowheads="1"/>
            </p:cNvSpPr>
            <p:nvPr/>
          </p:nvSpPr>
          <p:spPr bwMode="auto">
            <a:xfrm>
              <a:off x="1584" y="3255"/>
              <a:ext cx="2496" cy="40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chemeClr val="tx1"/>
                  </a:solidFill>
                  <a:latin typeface="Calibri" panose="020F0502020204030204" pitchFamily="34" charset="0"/>
                  <a:cs typeface="Calibri" panose="020F0502020204030204" pitchFamily="34" charset="0"/>
                </a:rPr>
                <a:t>Readmission</a:t>
              </a:r>
              <a:endParaRPr lang="en-US" dirty="0">
                <a:solidFill>
                  <a:schemeClr val="tx1"/>
                </a:solidFill>
                <a:latin typeface="Calibri" panose="020F0502020204030204" pitchFamily="34" charset="0"/>
                <a:cs typeface="Calibri" panose="020F0502020204030204" pitchFamily="34" charset="0"/>
              </a:endParaRPr>
            </a:p>
          </p:txBody>
        </p:sp>
        <p:sp>
          <p:nvSpPr>
            <p:cNvPr id="453660" name="Line 28"/>
            <p:cNvSpPr>
              <a:spLocks noChangeShapeType="1"/>
            </p:cNvSpPr>
            <p:nvPr/>
          </p:nvSpPr>
          <p:spPr bwMode="auto">
            <a:xfrm>
              <a:off x="2784" y="2256"/>
              <a:ext cx="0" cy="96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53661" name="Text Box 29"/>
            <p:cNvSpPr txBox="1">
              <a:spLocks noChangeArrowheads="1"/>
            </p:cNvSpPr>
            <p:nvPr/>
          </p:nvSpPr>
          <p:spPr bwMode="auto">
            <a:xfrm>
              <a:off x="3018" y="2543"/>
              <a:ext cx="153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sz="2400">
                  <a:solidFill>
                    <a:schemeClr val="tx1"/>
                  </a:solidFill>
                  <a:latin typeface="Calibri" panose="020F0502020204030204" pitchFamily="34" charset="0"/>
                  <a:cs typeface="Calibri" panose="020F0502020204030204" pitchFamily="34" charset="0"/>
                </a:rPr>
                <a:t>At least 2 Sundays</a:t>
              </a:r>
              <a:endParaRPr lang="en-US">
                <a:solidFill>
                  <a:schemeClr val="tx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7001221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9"/>
                                          </p:stCondLst>
                                        </p:cTn>
                                        <p:tgtEl>
                                          <p:spTgt spid="4536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9"/>
                                          </p:stCondLst>
                                        </p:cTn>
                                        <p:tgtEl>
                                          <p:spTgt spid="45366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9"/>
                                          </p:stCondLst>
                                        </p:cTn>
                                        <p:tgtEl>
                                          <p:spTgt spid="453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43"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p:txBody>
          <a:bodyPr/>
          <a:lstStyle/>
          <a:p>
            <a:pPr algn="r"/>
            <a:r>
              <a:rPr lang="en-US" dirty="0"/>
              <a:t>Readmission</a:t>
            </a:r>
          </a:p>
        </p:txBody>
      </p:sp>
      <p:sp>
        <p:nvSpPr>
          <p:cNvPr id="453645" name="AutoShape 13"/>
          <p:cNvSpPr>
            <a:spLocks noChangeArrowheads="1"/>
          </p:cNvSpPr>
          <p:nvPr/>
        </p:nvSpPr>
        <p:spPr bwMode="auto">
          <a:xfrm>
            <a:off x="228600" y="109786"/>
            <a:ext cx="4033838" cy="917079"/>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chemeClr val="tx1"/>
                </a:solidFill>
                <a:latin typeface="Calibri" panose="020F0502020204030204" pitchFamily="34" charset="0"/>
                <a:cs typeface="Calibri" panose="020F0502020204030204" pitchFamily="34" charset="0"/>
              </a:rPr>
              <a:t>Repentance!</a:t>
            </a:r>
            <a:endParaRPr lang="en-US">
              <a:solidFill>
                <a:schemeClr val="tx1"/>
              </a:solidFill>
              <a:latin typeface="Calibri" panose="020F0502020204030204" pitchFamily="34" charset="0"/>
              <a:cs typeface="Calibri" panose="020F0502020204030204" pitchFamily="34" charset="0"/>
            </a:endParaRPr>
          </a:p>
        </p:txBody>
      </p:sp>
      <p:sp>
        <p:nvSpPr>
          <p:cNvPr id="453664" name="AutoShape 32"/>
          <p:cNvSpPr>
            <a:spLocks noChangeArrowheads="1"/>
          </p:cNvSpPr>
          <p:nvPr/>
        </p:nvSpPr>
        <p:spPr bwMode="auto">
          <a:xfrm>
            <a:off x="91343" y="1777225"/>
            <a:ext cx="8961313" cy="3972104"/>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6600" dirty="0">
                <a:solidFill>
                  <a:schemeClr val="tx1"/>
                </a:solidFill>
                <a:latin typeface="Calibri" panose="020F0502020204030204" pitchFamily="34" charset="0"/>
                <a:cs typeface="Calibri" panose="020F0502020204030204" pitchFamily="34" charset="0"/>
              </a:rPr>
              <a:t>A sinner has been saved!</a:t>
            </a:r>
            <a:endParaRPr lang="en-US" sz="2000" dirty="0">
              <a:solidFill>
                <a:srgbClr val="00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705539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withEffect">
                                  <p:stCondLst>
                                    <p:cond delay="0"/>
                                  </p:stCondLst>
                                  <p:childTnLst>
                                    <p:set>
                                      <p:cBhvr>
                                        <p:cTn id="6" dur="1" fill="hold">
                                          <p:stCondLst>
                                            <p:cond delay="0"/>
                                          </p:stCondLst>
                                        </p:cTn>
                                        <p:tgtEl>
                                          <p:spTgt spid="453664"/>
                                        </p:tgtEl>
                                        <p:attrNameLst>
                                          <p:attrName>style.visibility</p:attrName>
                                        </p:attrNameLst>
                                      </p:cBhvr>
                                      <p:to>
                                        <p:strVal val="visible"/>
                                      </p:to>
                                    </p:set>
                                    <p:anim calcmode="lin" valueType="num">
                                      <p:cBhvr>
                                        <p:cTn id="7" dur="500" fill="hold"/>
                                        <p:tgtEl>
                                          <p:spTgt spid="453664"/>
                                        </p:tgtEl>
                                        <p:attrNameLst>
                                          <p:attrName>ppt_w</p:attrName>
                                        </p:attrNameLst>
                                      </p:cBhvr>
                                      <p:tavLst>
                                        <p:tav tm="0">
                                          <p:val>
                                            <p:fltVal val="0"/>
                                          </p:val>
                                        </p:tav>
                                        <p:tav tm="100000">
                                          <p:val>
                                            <p:strVal val="#ppt_w"/>
                                          </p:val>
                                        </p:tav>
                                      </p:tavLst>
                                    </p:anim>
                                    <p:anim calcmode="lin" valueType="num">
                                      <p:cBhvr>
                                        <p:cTn id="8" dur="500" fill="hold"/>
                                        <p:tgtEl>
                                          <p:spTgt spid="453664"/>
                                        </p:tgtEl>
                                        <p:attrNameLst>
                                          <p:attrName>ppt_h</p:attrName>
                                        </p:attrNameLst>
                                      </p:cBhvr>
                                      <p:tavLst>
                                        <p:tav tm="0">
                                          <p:val>
                                            <p:fltVal val="0"/>
                                          </p:val>
                                        </p:tav>
                                        <p:tav tm="100000">
                                          <p:val>
                                            <p:strVal val="#ppt_h"/>
                                          </p:val>
                                        </p:tav>
                                      </p:tavLst>
                                    </p:anim>
                                    <p:anim calcmode="lin" valueType="num">
                                      <p:cBhvr>
                                        <p:cTn id="9" dur="500" fill="hold"/>
                                        <p:tgtEl>
                                          <p:spTgt spid="453664"/>
                                        </p:tgtEl>
                                        <p:attrNameLst>
                                          <p:attrName>ppt_x</p:attrName>
                                        </p:attrNameLst>
                                      </p:cBhvr>
                                      <p:tavLst>
                                        <p:tav tm="0">
                                          <p:val>
                                            <p:fltVal val="0.5"/>
                                          </p:val>
                                        </p:tav>
                                        <p:tav tm="100000">
                                          <p:val>
                                            <p:strVal val="#ppt_x"/>
                                          </p:val>
                                        </p:tav>
                                      </p:tavLst>
                                    </p:anim>
                                    <p:anim calcmode="lin" valueType="num">
                                      <p:cBhvr>
                                        <p:cTn id="10" dur="500" fill="hold"/>
                                        <p:tgtEl>
                                          <p:spTgt spid="45366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64"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Women voting</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2342233"/>
            <a:ext cx="9144000" cy="4515767"/>
          </a:xfrm>
        </p:spPr>
        <p:txBody>
          <a:bodyPr/>
          <a:lstStyle/>
          <a:p>
            <a:r>
              <a:rPr lang="en-CA" dirty="0"/>
              <a:t>Is voting an act of authority?</a:t>
            </a:r>
          </a:p>
          <a:p>
            <a:pPr lvl="1"/>
            <a:r>
              <a:rPr lang="en-CA" dirty="0"/>
              <a:t>It depends on whether the Council is bound to the result of the vote.</a:t>
            </a:r>
          </a:p>
          <a:p>
            <a:r>
              <a:rPr lang="en-CA" dirty="0"/>
              <a:t>Church Order article 3:</a:t>
            </a:r>
          </a:p>
          <a:p>
            <a:pPr marL="400050" lvl="1" indent="0">
              <a:buNone/>
            </a:pPr>
            <a:r>
              <a:rPr lang="en-CA" i="1" dirty="0"/>
              <a:t>The consistory with the deacons shall present to the congregation either as many candidates as there are vacancies to be filled, or at the most twice as many, from which number the congregation shall choose as many as are needed.</a:t>
            </a:r>
          </a:p>
          <a:p>
            <a:pPr marL="400050" lvl="1" indent="0">
              <a:buNone/>
            </a:pPr>
            <a:r>
              <a:rPr lang="en-CA" i="1" dirty="0"/>
              <a:t>Those elected shall be appointed by the consistory with the deacons in accordance with the adopted regulations.</a:t>
            </a:r>
          </a:p>
        </p:txBody>
      </p:sp>
      <p:sp>
        <p:nvSpPr>
          <p:cNvPr id="7" name="AutoShape 4">
            <a:extLst>
              <a:ext uri="{FF2B5EF4-FFF2-40B4-BE49-F238E27FC236}">
                <a16:creationId xmlns:a16="http://schemas.microsoft.com/office/drawing/2014/main" id="{47A6FD3A-4603-4614-B4C3-820424B20AC9}"/>
              </a:ext>
            </a:extLst>
          </p:cNvPr>
          <p:cNvSpPr>
            <a:spLocks noChangeArrowheads="1"/>
          </p:cNvSpPr>
          <p:nvPr/>
        </p:nvSpPr>
        <p:spPr bwMode="auto">
          <a:xfrm>
            <a:off x="611560" y="908720"/>
            <a:ext cx="7920880" cy="1433513"/>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sz="2800" i="1" dirty="0">
                <a:solidFill>
                  <a:schemeClr val="bg1"/>
                </a:solidFill>
                <a:cs typeface="Times New Roman" panose="02020603050405020304" pitchFamily="18" charset="0"/>
              </a:rPr>
              <a:t> I do not permit a woman to teach or to exercise authority over a man; rather, she is to remain quiet.              </a:t>
            </a:r>
          </a:p>
          <a:p>
            <a:pPr algn="r"/>
            <a:r>
              <a:rPr lang="en-US" sz="1800" dirty="0">
                <a:solidFill>
                  <a:schemeClr val="bg1"/>
                </a:solidFill>
              </a:rPr>
              <a:t>1 Timothy 2:12</a:t>
            </a:r>
          </a:p>
        </p:txBody>
      </p:sp>
      <p:sp>
        <p:nvSpPr>
          <p:cNvPr id="8" name="Rectangle 7">
            <a:extLst>
              <a:ext uri="{FF2B5EF4-FFF2-40B4-BE49-F238E27FC236}">
                <a16:creationId xmlns:a16="http://schemas.microsoft.com/office/drawing/2014/main" id="{67D6EAF6-305F-46E5-A8A8-9C98B9EEE98C}"/>
              </a:ext>
            </a:extLst>
          </p:cNvPr>
          <p:cNvSpPr/>
          <p:nvPr/>
        </p:nvSpPr>
        <p:spPr bwMode="auto">
          <a:xfrm>
            <a:off x="2195736" y="5661248"/>
            <a:ext cx="720080" cy="504056"/>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Tree>
    <p:extLst>
      <p:ext uri="{BB962C8B-B14F-4D97-AF65-F5344CB8AC3E}">
        <p14:creationId xmlns:p14="http://schemas.microsoft.com/office/powerpoint/2010/main" val="417832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7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heel(1)">
                                      <p:cBhvr>
                                        <p:cTn id="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8706" name="Rectangle 2"/>
          <p:cNvSpPr>
            <a:spLocks noGrp="1" noChangeArrowheads="1"/>
          </p:cNvSpPr>
          <p:nvPr>
            <p:ph type="title"/>
          </p:nvPr>
        </p:nvSpPr>
        <p:spPr/>
        <p:txBody>
          <a:bodyPr/>
          <a:lstStyle/>
          <a:p>
            <a:r>
              <a:rPr lang="en-US" dirty="0"/>
              <a:t>The election procedure</a:t>
            </a:r>
            <a:br>
              <a:rPr lang="en-US" dirty="0"/>
            </a:br>
            <a:r>
              <a:rPr lang="en-US" sz="2800" i="1" dirty="0">
                <a:solidFill>
                  <a:srgbClr val="FFC000"/>
                </a:solidFill>
              </a:rPr>
              <a:t>By congregation</a:t>
            </a:r>
            <a:r>
              <a:rPr lang="en-US" sz="2800" i="1" dirty="0"/>
              <a:t>			</a:t>
            </a:r>
            <a:r>
              <a:rPr lang="en-US" sz="2800" i="1" dirty="0">
                <a:solidFill>
                  <a:srgbClr val="66FF33"/>
                </a:solidFill>
              </a:rPr>
              <a:t>by council</a:t>
            </a:r>
            <a:endParaRPr lang="en-US" i="1" dirty="0">
              <a:solidFill>
                <a:srgbClr val="66FF33"/>
              </a:solidFill>
            </a:endParaRPr>
          </a:p>
        </p:txBody>
      </p:sp>
      <p:sp>
        <p:nvSpPr>
          <p:cNvPr id="968707" name="AutoShape 3"/>
          <p:cNvSpPr>
            <a:spLocks noChangeArrowheads="1"/>
          </p:cNvSpPr>
          <p:nvPr/>
        </p:nvSpPr>
        <p:spPr bwMode="auto">
          <a:xfrm>
            <a:off x="1759496" y="14478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Recommendation</a:t>
            </a:r>
          </a:p>
        </p:txBody>
      </p:sp>
      <p:sp>
        <p:nvSpPr>
          <p:cNvPr id="968708" name="AutoShape 4"/>
          <p:cNvSpPr>
            <a:spLocks noChangeArrowheads="1"/>
          </p:cNvSpPr>
          <p:nvPr/>
        </p:nvSpPr>
        <p:spPr bwMode="auto">
          <a:xfrm>
            <a:off x="5996928" y="18470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Presentation</a:t>
            </a:r>
          </a:p>
        </p:txBody>
      </p:sp>
      <p:sp>
        <p:nvSpPr>
          <p:cNvPr id="968709" name="AutoShape 5"/>
          <p:cNvSpPr>
            <a:spLocks noChangeArrowheads="1"/>
          </p:cNvSpPr>
          <p:nvPr/>
        </p:nvSpPr>
        <p:spPr bwMode="auto">
          <a:xfrm>
            <a:off x="1759496" y="32766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Consultation</a:t>
            </a:r>
          </a:p>
        </p:txBody>
      </p:sp>
      <p:sp>
        <p:nvSpPr>
          <p:cNvPr id="968710" name="AutoShape 6"/>
          <p:cNvSpPr>
            <a:spLocks noChangeArrowheads="1"/>
          </p:cNvSpPr>
          <p:nvPr/>
        </p:nvSpPr>
        <p:spPr bwMode="auto">
          <a:xfrm>
            <a:off x="6073128" y="37520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Appointment</a:t>
            </a:r>
          </a:p>
        </p:txBody>
      </p:sp>
      <p:sp>
        <p:nvSpPr>
          <p:cNvPr id="968711" name="AutoShape 7"/>
          <p:cNvSpPr>
            <a:spLocks noChangeArrowheads="1"/>
          </p:cNvSpPr>
          <p:nvPr/>
        </p:nvSpPr>
        <p:spPr bwMode="auto">
          <a:xfrm>
            <a:off x="1835696" y="5029200"/>
            <a:ext cx="3041104" cy="914400"/>
          </a:xfrm>
          <a:prstGeom prst="roundRect">
            <a:avLst>
              <a:gd name="adj" fmla="val 16667"/>
            </a:avLst>
          </a:prstGeom>
          <a:solidFill>
            <a:srgbClr val="FF99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Approbation</a:t>
            </a:r>
          </a:p>
        </p:txBody>
      </p:sp>
      <p:sp>
        <p:nvSpPr>
          <p:cNvPr id="968712" name="AutoShape 8"/>
          <p:cNvSpPr>
            <a:spLocks noChangeArrowheads="1"/>
          </p:cNvSpPr>
          <p:nvPr/>
        </p:nvSpPr>
        <p:spPr bwMode="auto">
          <a:xfrm>
            <a:off x="6073128" y="5504688"/>
            <a:ext cx="3041104" cy="914400"/>
          </a:xfrm>
          <a:prstGeom prst="roundRect">
            <a:avLst>
              <a:gd name="adj" fmla="val 16667"/>
            </a:avLst>
          </a:prstGeom>
          <a:solidFill>
            <a:srgbClr val="00FF00"/>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Ordination</a:t>
            </a:r>
          </a:p>
        </p:txBody>
      </p:sp>
      <p:sp>
        <p:nvSpPr>
          <p:cNvPr id="968713" name="Oval 9"/>
          <p:cNvSpPr>
            <a:spLocks noChangeArrowheads="1"/>
          </p:cNvSpPr>
          <p:nvPr/>
        </p:nvSpPr>
        <p:spPr bwMode="auto">
          <a:xfrm>
            <a:off x="457200" y="1600200"/>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dirty="0">
                <a:solidFill>
                  <a:srgbClr val="002060"/>
                </a:solidFill>
                <a:latin typeface="+mn-lt"/>
              </a:rPr>
              <a:t>1</a:t>
            </a:r>
          </a:p>
        </p:txBody>
      </p:sp>
      <p:sp>
        <p:nvSpPr>
          <p:cNvPr id="968714" name="Oval 10"/>
          <p:cNvSpPr>
            <a:spLocks noChangeArrowheads="1"/>
          </p:cNvSpPr>
          <p:nvPr/>
        </p:nvSpPr>
        <p:spPr bwMode="auto">
          <a:xfrm>
            <a:off x="457200" y="3361509"/>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2</a:t>
            </a:r>
          </a:p>
        </p:txBody>
      </p:sp>
      <p:sp>
        <p:nvSpPr>
          <p:cNvPr id="968715" name="Oval 11"/>
          <p:cNvSpPr>
            <a:spLocks noChangeArrowheads="1"/>
          </p:cNvSpPr>
          <p:nvPr/>
        </p:nvSpPr>
        <p:spPr bwMode="auto">
          <a:xfrm>
            <a:off x="457200" y="5181600"/>
            <a:ext cx="914400" cy="914400"/>
          </a:xfrm>
          <a:prstGeom prst="ellipse">
            <a:avLst/>
          </a:prstGeom>
          <a:solidFill>
            <a:srgbClr val="99CCFF"/>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002060"/>
                </a:solidFill>
                <a:latin typeface="+mn-lt"/>
              </a:rPr>
              <a:t>3</a:t>
            </a:r>
          </a:p>
        </p:txBody>
      </p:sp>
      <p:sp>
        <p:nvSpPr>
          <p:cNvPr id="968716" name="Line 12"/>
          <p:cNvSpPr>
            <a:spLocks noChangeShapeType="1"/>
          </p:cNvSpPr>
          <p:nvPr/>
        </p:nvSpPr>
        <p:spPr bwMode="auto">
          <a:xfrm>
            <a:off x="533400" y="4800600"/>
            <a:ext cx="8382000" cy="0"/>
          </a:xfrm>
          <a:prstGeom prst="line">
            <a:avLst/>
          </a:prstGeom>
          <a:noFill/>
          <a:ln w="9525">
            <a:solidFill>
              <a:srgbClr val="99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7" name="Line 13"/>
          <p:cNvSpPr>
            <a:spLocks noChangeShapeType="1"/>
          </p:cNvSpPr>
          <p:nvPr/>
        </p:nvSpPr>
        <p:spPr bwMode="auto">
          <a:xfrm>
            <a:off x="533400" y="2895600"/>
            <a:ext cx="8382000" cy="0"/>
          </a:xfrm>
          <a:prstGeom prst="line">
            <a:avLst/>
          </a:prstGeom>
          <a:noFill/>
          <a:ln w="9525">
            <a:solidFill>
              <a:srgbClr val="99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8" name="Line 14"/>
          <p:cNvSpPr>
            <a:spLocks noChangeShapeType="1"/>
          </p:cNvSpPr>
          <p:nvPr/>
        </p:nvSpPr>
        <p:spPr bwMode="auto">
          <a:xfrm>
            <a:off x="4724400" y="1905000"/>
            <a:ext cx="1447800" cy="3810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19" name="Line 15"/>
          <p:cNvSpPr>
            <a:spLocks noChangeShapeType="1"/>
          </p:cNvSpPr>
          <p:nvPr/>
        </p:nvSpPr>
        <p:spPr bwMode="auto">
          <a:xfrm flipH="1">
            <a:off x="4724400" y="2514600"/>
            <a:ext cx="1524000" cy="1058416"/>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0" name="Line 16"/>
          <p:cNvSpPr>
            <a:spLocks noChangeShapeType="1"/>
          </p:cNvSpPr>
          <p:nvPr/>
        </p:nvSpPr>
        <p:spPr bwMode="auto">
          <a:xfrm flipH="1">
            <a:off x="4724400" y="4419600"/>
            <a:ext cx="1447800" cy="8382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1" name="Line 17"/>
          <p:cNvSpPr>
            <a:spLocks noChangeShapeType="1"/>
          </p:cNvSpPr>
          <p:nvPr/>
        </p:nvSpPr>
        <p:spPr bwMode="auto">
          <a:xfrm>
            <a:off x="4724400" y="3861048"/>
            <a:ext cx="1447800" cy="406152"/>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
        <p:nvSpPr>
          <p:cNvPr id="968722" name="Line 18"/>
          <p:cNvSpPr>
            <a:spLocks noChangeShapeType="1"/>
          </p:cNvSpPr>
          <p:nvPr/>
        </p:nvSpPr>
        <p:spPr bwMode="auto">
          <a:xfrm>
            <a:off x="4800600" y="5562600"/>
            <a:ext cx="1371600" cy="381000"/>
          </a:xfrm>
          <a:prstGeom prst="line">
            <a:avLst/>
          </a:prstGeom>
          <a:noFill/>
          <a:ln w="57150">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sz="2800">
              <a:solidFill>
                <a:srgbClr val="002060"/>
              </a:solidFill>
              <a:latin typeface="+mn-lt"/>
            </a:endParaRPr>
          </a:p>
        </p:txBody>
      </p:sp>
    </p:spTree>
    <p:extLst>
      <p:ext uri="{BB962C8B-B14F-4D97-AF65-F5344CB8AC3E}">
        <p14:creationId xmlns:p14="http://schemas.microsoft.com/office/powerpoint/2010/main" val="7183398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Women voting</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2342233"/>
            <a:ext cx="9144000" cy="4515767"/>
          </a:xfrm>
        </p:spPr>
        <p:txBody>
          <a:bodyPr/>
          <a:lstStyle/>
          <a:p>
            <a:r>
              <a:rPr lang="en-CA" dirty="0"/>
              <a:t>Is voting an act of authority?</a:t>
            </a:r>
          </a:p>
          <a:p>
            <a:pPr lvl="1"/>
            <a:r>
              <a:rPr lang="en-CA" dirty="0"/>
              <a:t>It depends on whether the Council is bound to the result of the vote.</a:t>
            </a:r>
          </a:p>
          <a:p>
            <a:r>
              <a:rPr lang="en-CA" dirty="0"/>
              <a:t>Church Order article 3:</a:t>
            </a:r>
          </a:p>
          <a:p>
            <a:pPr marL="400050" lvl="1" indent="0">
              <a:buNone/>
            </a:pPr>
            <a:r>
              <a:rPr lang="en-CA" i="1" dirty="0"/>
              <a:t>The consistory with the deacons shall present to the congregation either as many candidates as there are vacancies to be filled, or at the most twice as many, from which number the congregation shall choose as many as are needed.</a:t>
            </a:r>
          </a:p>
          <a:p>
            <a:pPr marL="400050" lvl="1" indent="0">
              <a:buNone/>
            </a:pPr>
            <a:r>
              <a:rPr lang="en-CA" i="1" dirty="0"/>
              <a:t>Those elected shall be appointed by the consistory with the deacons in accordance with the adopted regulations.</a:t>
            </a:r>
          </a:p>
        </p:txBody>
      </p:sp>
      <p:sp>
        <p:nvSpPr>
          <p:cNvPr id="7" name="AutoShape 4">
            <a:extLst>
              <a:ext uri="{FF2B5EF4-FFF2-40B4-BE49-F238E27FC236}">
                <a16:creationId xmlns:a16="http://schemas.microsoft.com/office/drawing/2014/main" id="{47A6FD3A-4603-4614-B4C3-820424B20AC9}"/>
              </a:ext>
            </a:extLst>
          </p:cNvPr>
          <p:cNvSpPr>
            <a:spLocks noChangeArrowheads="1"/>
          </p:cNvSpPr>
          <p:nvPr/>
        </p:nvSpPr>
        <p:spPr bwMode="auto">
          <a:xfrm>
            <a:off x="611560" y="908720"/>
            <a:ext cx="7920880" cy="1433513"/>
          </a:xfrm>
          <a:prstGeom prst="horizontalScroll">
            <a:avLst>
              <a:gd name="adj" fmla="val 7194"/>
            </a:avLst>
          </a:prstGeom>
          <a:solidFill>
            <a:srgbClr val="FF9900"/>
          </a:solidFill>
          <a:ln w="9525">
            <a:solidFill>
              <a:srgbClr val="FF66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a:r>
              <a:rPr lang="en-CA" sz="2800" i="1" dirty="0">
                <a:solidFill>
                  <a:schemeClr val="bg1"/>
                </a:solidFill>
                <a:cs typeface="Times New Roman" panose="02020603050405020304" pitchFamily="18" charset="0"/>
              </a:rPr>
              <a:t> I do not permit a woman to teach or to exercise authority over a man; rather, she is to remain quiet.              </a:t>
            </a:r>
          </a:p>
          <a:p>
            <a:pPr algn="r"/>
            <a:r>
              <a:rPr lang="en-US" sz="1800" dirty="0">
                <a:solidFill>
                  <a:schemeClr val="bg1"/>
                </a:solidFill>
              </a:rPr>
              <a:t>1 Timothy 2:12</a:t>
            </a:r>
          </a:p>
        </p:txBody>
      </p:sp>
      <p:sp>
        <p:nvSpPr>
          <p:cNvPr id="8" name="Rectangle 7">
            <a:extLst>
              <a:ext uri="{FF2B5EF4-FFF2-40B4-BE49-F238E27FC236}">
                <a16:creationId xmlns:a16="http://schemas.microsoft.com/office/drawing/2014/main" id="{67D6EAF6-305F-46E5-A8A8-9C98B9EEE98C}"/>
              </a:ext>
            </a:extLst>
          </p:cNvPr>
          <p:cNvSpPr/>
          <p:nvPr/>
        </p:nvSpPr>
        <p:spPr bwMode="auto">
          <a:xfrm>
            <a:off x="1259632" y="5733256"/>
            <a:ext cx="1008112" cy="360040"/>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
        <p:nvSpPr>
          <p:cNvPr id="4" name="Rectangle 3">
            <a:extLst>
              <a:ext uri="{FF2B5EF4-FFF2-40B4-BE49-F238E27FC236}">
                <a16:creationId xmlns:a16="http://schemas.microsoft.com/office/drawing/2014/main" id="{83D82E4A-FA13-9F4F-6AC5-320129EEB15F}"/>
              </a:ext>
            </a:extLst>
          </p:cNvPr>
          <p:cNvSpPr/>
          <p:nvPr/>
        </p:nvSpPr>
        <p:spPr bwMode="auto">
          <a:xfrm>
            <a:off x="395536" y="5301208"/>
            <a:ext cx="1008112" cy="360040"/>
          </a:xfrm>
          <a:prstGeom prst="rect">
            <a:avLst/>
          </a:prstGeom>
          <a:noFill/>
          <a:ln w="76200" cap="flat" cmpd="sng" algn="ctr">
            <a:solidFill>
              <a:srgbClr val="66FF33">
                <a:alpha val="50196"/>
              </a:srgb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CA" sz="2400" b="0" i="0" u="none" strike="noStrike" cap="none" normalizeH="0" baseline="0">
              <a:ln>
                <a:noFill/>
              </a:ln>
              <a:solidFill>
                <a:schemeClr val="bg1"/>
              </a:solidFill>
              <a:effectLst/>
              <a:latin typeface="Times New Roman" panose="02020603050405020304" pitchFamily="18" charset="0"/>
            </a:endParaRPr>
          </a:p>
        </p:txBody>
      </p:sp>
    </p:spTree>
    <p:extLst>
      <p:ext uri="{BB962C8B-B14F-4D97-AF65-F5344CB8AC3E}">
        <p14:creationId xmlns:p14="http://schemas.microsoft.com/office/powerpoint/2010/main" val="223094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Broader Assemblies</a:t>
            </a:r>
          </a:p>
        </p:txBody>
      </p:sp>
      <p:sp>
        <p:nvSpPr>
          <p:cNvPr id="3" name="Content Placeholder 2"/>
          <p:cNvSpPr>
            <a:spLocks noGrp="1"/>
          </p:cNvSpPr>
          <p:nvPr>
            <p:ph idx="1"/>
          </p:nvPr>
        </p:nvSpPr>
        <p:spPr/>
        <p:txBody>
          <a:bodyPr/>
          <a:lstStyle/>
          <a:p>
            <a:pPr marL="0" indent="0">
              <a:buNone/>
            </a:pPr>
            <a:r>
              <a:rPr lang="en-CA" dirty="0"/>
              <a:t>The broader assemblies are</a:t>
            </a:r>
          </a:p>
          <a:p>
            <a:pPr marL="0" indent="0">
              <a:buNone/>
            </a:pPr>
            <a:r>
              <a:rPr lang="en-CA" dirty="0"/>
              <a:t>	- </a:t>
            </a:r>
            <a:r>
              <a:rPr lang="en-CA" dirty="0">
                <a:solidFill>
                  <a:srgbClr val="66FF33"/>
                </a:solidFill>
              </a:rPr>
              <a:t>conferences</a:t>
            </a:r>
            <a:r>
              <a:rPr lang="en-CA" dirty="0"/>
              <a:t> where churches </a:t>
            </a:r>
            <a:r>
              <a:rPr lang="en-CA" dirty="0">
                <a:solidFill>
                  <a:srgbClr val="66FF33"/>
                </a:solidFill>
              </a:rPr>
              <a:t>assist</a:t>
            </a:r>
            <a:r>
              <a:rPr lang="en-CA" dirty="0"/>
              <a:t> each other</a:t>
            </a:r>
          </a:p>
          <a:p>
            <a:pPr marL="0" indent="0">
              <a:buNone/>
            </a:pPr>
            <a:r>
              <a:rPr lang="en-CA" dirty="0"/>
              <a:t>	- </a:t>
            </a:r>
            <a:r>
              <a:rPr lang="en-CA" dirty="0">
                <a:solidFill>
                  <a:srgbClr val="66FF33"/>
                </a:solidFill>
              </a:rPr>
              <a:t>bodies with jurisdiction </a:t>
            </a:r>
            <a:r>
              <a:rPr lang="en-CA" dirty="0"/>
              <a:t>in those areas in which </a:t>
            </a:r>
            <a:br>
              <a:rPr lang="en-CA" dirty="0"/>
            </a:br>
            <a:r>
              <a:rPr lang="en-CA" dirty="0"/>
              <a:t>		churches give them jurisdiction by </a:t>
            </a:r>
            <a:br>
              <a:rPr lang="en-CA" dirty="0"/>
            </a:br>
            <a:r>
              <a:rPr lang="en-CA" dirty="0"/>
              <a:t>		agreement</a:t>
            </a:r>
          </a:p>
          <a:p>
            <a:pPr marL="0" indent="0">
              <a:buNone/>
            </a:pPr>
            <a:r>
              <a:rPr lang="en-CA" dirty="0"/>
              <a:t>	</a:t>
            </a:r>
          </a:p>
          <a:p>
            <a:pPr marL="0" indent="0">
              <a:buNone/>
            </a:pPr>
            <a:r>
              <a:rPr lang="en-CA" dirty="0"/>
              <a:t>Note: </a:t>
            </a:r>
            <a:r>
              <a:rPr lang="en-CA" dirty="0">
                <a:solidFill>
                  <a:srgbClr val="66FF33"/>
                </a:solidFill>
              </a:rPr>
              <a:t>these assemblies can legislate, judge, and execute as determined by the local churches.</a:t>
            </a:r>
          </a:p>
          <a:p>
            <a:pPr marL="0" indent="0">
              <a:buNone/>
            </a:pPr>
            <a:r>
              <a:rPr lang="en-CA" dirty="0"/>
              <a:t>(The three arms of government are NOT separate in the church)</a:t>
            </a:r>
          </a:p>
          <a:p>
            <a:endParaRPr lang="en-CA" dirty="0"/>
          </a:p>
        </p:txBody>
      </p:sp>
    </p:spTree>
    <p:extLst>
      <p:ext uri="{BB962C8B-B14F-4D97-AF65-F5344CB8AC3E}">
        <p14:creationId xmlns:p14="http://schemas.microsoft.com/office/powerpoint/2010/main" val="226316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Main Tasks</a:t>
            </a:r>
          </a:p>
        </p:txBody>
      </p:sp>
      <p:sp>
        <p:nvSpPr>
          <p:cNvPr id="3" name="Content Placeholder 2"/>
          <p:cNvSpPr>
            <a:spLocks noGrp="1"/>
          </p:cNvSpPr>
          <p:nvPr>
            <p:ph idx="1"/>
          </p:nvPr>
        </p:nvSpPr>
        <p:spPr/>
        <p:txBody>
          <a:bodyPr/>
          <a:lstStyle/>
          <a:p>
            <a:pPr marL="0" indent="0">
              <a:buNone/>
            </a:pPr>
            <a:r>
              <a:rPr lang="en-CA" dirty="0">
                <a:solidFill>
                  <a:srgbClr val="FF9900"/>
                </a:solidFill>
              </a:rPr>
              <a:t>A classis</a:t>
            </a:r>
            <a:r>
              <a:rPr lang="en-CA" dirty="0"/>
              <a:t>:</a:t>
            </a:r>
          </a:p>
          <a:p>
            <a:pPr marL="0" indent="0">
              <a:buNone/>
            </a:pPr>
            <a:r>
              <a:rPr lang="en-CA" dirty="0"/>
              <a:t>- </a:t>
            </a:r>
            <a:r>
              <a:rPr lang="en-CA" dirty="0">
                <a:solidFill>
                  <a:srgbClr val="66FF33"/>
                </a:solidFill>
              </a:rPr>
              <a:t>assists </a:t>
            </a:r>
            <a:r>
              <a:rPr lang="en-CA" dirty="0"/>
              <a:t>local churches and </a:t>
            </a:r>
            <a:r>
              <a:rPr lang="en-CA" dirty="0">
                <a:solidFill>
                  <a:srgbClr val="66FF33"/>
                </a:solidFill>
              </a:rPr>
              <a:t>holds them accountable to each</a:t>
            </a:r>
            <a:br>
              <a:rPr lang="en-CA" dirty="0">
                <a:solidFill>
                  <a:srgbClr val="66FF33"/>
                </a:solidFill>
              </a:rPr>
            </a:br>
            <a:r>
              <a:rPr lang="en-CA" dirty="0">
                <a:solidFill>
                  <a:srgbClr val="66FF33"/>
                </a:solidFill>
              </a:rPr>
              <a:t>       other</a:t>
            </a:r>
          </a:p>
          <a:p>
            <a:pPr marL="0" indent="0">
              <a:buNone/>
            </a:pPr>
            <a:r>
              <a:rPr lang="en-CA" dirty="0"/>
              <a:t>- serve as </a:t>
            </a:r>
            <a:r>
              <a:rPr lang="en-CA" dirty="0">
                <a:solidFill>
                  <a:srgbClr val="66FF33"/>
                </a:solidFill>
              </a:rPr>
              <a:t>first court of appeal </a:t>
            </a:r>
          </a:p>
          <a:p>
            <a:pPr marL="0" indent="0">
              <a:buNone/>
            </a:pPr>
            <a:r>
              <a:rPr lang="en-CA" dirty="0"/>
              <a:t>- </a:t>
            </a:r>
            <a:r>
              <a:rPr lang="en-CA" dirty="0">
                <a:solidFill>
                  <a:srgbClr val="66FF33"/>
                </a:solidFill>
              </a:rPr>
              <a:t>examines </a:t>
            </a:r>
            <a:r>
              <a:rPr lang="en-CA" dirty="0"/>
              <a:t>ministers-to-be</a:t>
            </a:r>
          </a:p>
          <a:p>
            <a:pPr marL="0" indent="0">
              <a:buNone/>
            </a:pPr>
            <a:endParaRPr lang="en-CA" dirty="0"/>
          </a:p>
          <a:p>
            <a:pPr marL="0" indent="0">
              <a:buNone/>
            </a:pPr>
            <a:r>
              <a:rPr lang="en-CA" dirty="0">
                <a:solidFill>
                  <a:srgbClr val="FF9900"/>
                </a:solidFill>
              </a:rPr>
              <a:t>A regional synod</a:t>
            </a:r>
            <a:r>
              <a:rPr lang="en-CA" dirty="0"/>
              <a:t>:</a:t>
            </a:r>
          </a:p>
          <a:p>
            <a:pPr marL="0" indent="0">
              <a:buNone/>
            </a:pPr>
            <a:r>
              <a:rPr lang="en-CA" dirty="0"/>
              <a:t>- serves as </a:t>
            </a:r>
            <a:r>
              <a:rPr lang="en-CA" dirty="0">
                <a:solidFill>
                  <a:srgbClr val="66FF33"/>
                </a:solidFill>
              </a:rPr>
              <a:t>second court of appeal</a:t>
            </a:r>
          </a:p>
          <a:p>
            <a:pPr marL="0" indent="0">
              <a:buNone/>
            </a:pPr>
            <a:r>
              <a:rPr lang="en-CA" dirty="0"/>
              <a:t>- assists classes in matters </a:t>
            </a:r>
            <a:r>
              <a:rPr lang="en-CA" dirty="0">
                <a:solidFill>
                  <a:srgbClr val="66FF33"/>
                </a:solidFill>
              </a:rPr>
              <a:t>relating to ministers</a:t>
            </a:r>
          </a:p>
          <a:p>
            <a:pPr marL="0" indent="0">
              <a:buNone/>
            </a:pPr>
            <a:endParaRPr lang="en-CA" dirty="0"/>
          </a:p>
        </p:txBody>
      </p:sp>
    </p:spTree>
    <p:extLst>
      <p:ext uri="{BB962C8B-B14F-4D97-AF65-F5344CB8AC3E}">
        <p14:creationId xmlns:p14="http://schemas.microsoft.com/office/powerpoint/2010/main" val="3303972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Main Tasks </a:t>
            </a:r>
          </a:p>
        </p:txBody>
      </p:sp>
      <p:sp>
        <p:nvSpPr>
          <p:cNvPr id="3" name="Content Placeholder 2"/>
          <p:cNvSpPr>
            <a:spLocks noGrp="1"/>
          </p:cNvSpPr>
          <p:nvPr>
            <p:ph idx="1"/>
          </p:nvPr>
        </p:nvSpPr>
        <p:spPr/>
        <p:txBody>
          <a:bodyPr/>
          <a:lstStyle/>
          <a:p>
            <a:pPr marL="0" indent="0">
              <a:buNone/>
            </a:pPr>
            <a:r>
              <a:rPr lang="en-CA" dirty="0">
                <a:solidFill>
                  <a:srgbClr val="FF9900"/>
                </a:solidFill>
              </a:rPr>
              <a:t>A general synod</a:t>
            </a:r>
            <a:r>
              <a:rPr lang="en-CA" dirty="0"/>
              <a:t>:</a:t>
            </a:r>
            <a:endParaRPr lang="en-CA" dirty="0">
              <a:solidFill>
                <a:srgbClr val="FF9900"/>
              </a:solidFill>
            </a:endParaRPr>
          </a:p>
          <a:p>
            <a:pPr>
              <a:buFontTx/>
              <a:buChar char="-"/>
            </a:pPr>
            <a:r>
              <a:rPr lang="en-CA" dirty="0"/>
              <a:t>serves as </a:t>
            </a:r>
            <a:r>
              <a:rPr lang="en-CA" dirty="0">
                <a:solidFill>
                  <a:srgbClr val="66FF33"/>
                </a:solidFill>
              </a:rPr>
              <a:t>final court of appeal</a:t>
            </a:r>
          </a:p>
          <a:p>
            <a:pPr>
              <a:buFontTx/>
              <a:buChar char="-"/>
            </a:pPr>
            <a:r>
              <a:rPr lang="en-CA" dirty="0"/>
              <a:t>deals with issues pertaining to </a:t>
            </a:r>
            <a:r>
              <a:rPr lang="en-CA" dirty="0">
                <a:solidFill>
                  <a:srgbClr val="66FF33"/>
                </a:solidFill>
              </a:rPr>
              <a:t>churches in common</a:t>
            </a:r>
          </a:p>
          <a:p>
            <a:pPr marL="0" indent="0">
              <a:buNone/>
            </a:pPr>
            <a:r>
              <a:rPr lang="en-CA" dirty="0"/>
              <a:t>	- </a:t>
            </a:r>
            <a:r>
              <a:rPr lang="en-CA" dirty="0">
                <a:solidFill>
                  <a:srgbClr val="66FF33"/>
                </a:solidFill>
              </a:rPr>
              <a:t>doctrine</a:t>
            </a:r>
            <a:r>
              <a:rPr lang="en-CA" dirty="0"/>
              <a:t> (e.g. women voting)</a:t>
            </a:r>
          </a:p>
          <a:p>
            <a:pPr marL="0" indent="0">
              <a:buNone/>
            </a:pPr>
            <a:r>
              <a:rPr lang="en-CA" dirty="0"/>
              <a:t>	- </a:t>
            </a:r>
            <a:r>
              <a:rPr lang="en-CA" dirty="0">
                <a:solidFill>
                  <a:srgbClr val="66FF33"/>
                </a:solidFill>
              </a:rPr>
              <a:t>worship</a:t>
            </a:r>
            <a:r>
              <a:rPr lang="en-CA" dirty="0"/>
              <a:t> (e.g. Book of Praise)</a:t>
            </a:r>
          </a:p>
          <a:p>
            <a:pPr marL="0" indent="0">
              <a:buNone/>
            </a:pPr>
            <a:r>
              <a:rPr lang="en-CA" dirty="0"/>
              <a:t>	- </a:t>
            </a:r>
            <a:r>
              <a:rPr lang="en-CA" dirty="0">
                <a:solidFill>
                  <a:srgbClr val="66FF33"/>
                </a:solidFill>
              </a:rPr>
              <a:t>government </a:t>
            </a:r>
            <a:r>
              <a:rPr lang="en-CA" dirty="0"/>
              <a:t>(e.g. Church Order)</a:t>
            </a:r>
          </a:p>
          <a:p>
            <a:pPr>
              <a:buFontTx/>
              <a:buChar char="-"/>
            </a:pPr>
            <a:r>
              <a:rPr lang="en-CA" dirty="0"/>
              <a:t>deals with relationships with </a:t>
            </a:r>
            <a:r>
              <a:rPr lang="en-CA" dirty="0">
                <a:solidFill>
                  <a:srgbClr val="66FF33"/>
                </a:solidFill>
              </a:rPr>
              <a:t>other groups of Churches &amp; the government</a:t>
            </a:r>
          </a:p>
          <a:p>
            <a:pPr>
              <a:buFontTx/>
              <a:buChar char="-"/>
            </a:pPr>
            <a:r>
              <a:rPr lang="en-CA" dirty="0"/>
              <a:t>deals with things </a:t>
            </a:r>
            <a:r>
              <a:rPr lang="en-CA" dirty="0">
                <a:solidFill>
                  <a:srgbClr val="66FF33"/>
                </a:solidFill>
              </a:rPr>
              <a:t>best done together</a:t>
            </a:r>
            <a:r>
              <a:rPr lang="en-CA" dirty="0"/>
              <a:t> </a:t>
            </a:r>
            <a:r>
              <a:rPr lang="en-CA" sz="2400" dirty="0"/>
              <a:t>(e.g. Seminary)</a:t>
            </a:r>
            <a:endParaRPr lang="en-CA" dirty="0"/>
          </a:p>
          <a:p>
            <a:pPr marL="0" indent="0">
              <a:buNone/>
            </a:pPr>
            <a:endParaRPr lang="en-CA" dirty="0"/>
          </a:p>
        </p:txBody>
      </p:sp>
    </p:spTree>
    <p:extLst>
      <p:ext uri="{BB962C8B-B14F-4D97-AF65-F5344CB8AC3E}">
        <p14:creationId xmlns:p14="http://schemas.microsoft.com/office/powerpoint/2010/main" val="222564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Seeking justice in the church</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980728"/>
            <a:ext cx="9144000" cy="5877272"/>
          </a:xfrm>
        </p:spPr>
        <p:txBody>
          <a:bodyPr/>
          <a:lstStyle/>
          <a:p>
            <a:pPr marL="400050" lvl="1" indent="0">
              <a:buNone/>
            </a:pPr>
            <a:r>
              <a:rPr lang="en-US" sz="2000" i="1" dirty="0">
                <a:solidFill>
                  <a:srgbClr val="66FF33"/>
                </a:solidFill>
              </a:rPr>
              <a:t>Article 31: Appeals</a:t>
            </a:r>
          </a:p>
          <a:p>
            <a:pPr marL="400050" lvl="1" indent="0">
              <a:buNone/>
            </a:pPr>
            <a:r>
              <a:rPr lang="en-US" sz="2000" i="1" dirty="0"/>
              <a:t>If anyone complains that he has been wronged by the decision of a minor assembly, he shall have the right to appeal to the major assembly; and whatever may be agreed upon by a majority vote shall be considered settled and binding, unless it is proved to be in conflict with the Word of God or with the Church Order.</a:t>
            </a:r>
          </a:p>
          <a:p>
            <a:pPr marL="400050" lvl="1" indent="0">
              <a:buNone/>
            </a:pPr>
            <a:endParaRPr lang="en-US" sz="2000" i="1" dirty="0">
              <a:solidFill>
                <a:srgbClr val="66FF33"/>
              </a:solidFill>
            </a:endParaRPr>
          </a:p>
          <a:p>
            <a:pPr marL="400050" lvl="1" indent="0">
              <a:buNone/>
            </a:pPr>
            <a:r>
              <a:rPr lang="en-US" sz="2000" i="1" dirty="0">
                <a:solidFill>
                  <a:srgbClr val="66FF33"/>
                </a:solidFill>
              </a:rPr>
              <a:t>Article 46: Church Visitors</a:t>
            </a:r>
          </a:p>
          <a:p>
            <a:pPr marL="400050" lvl="1" indent="0">
              <a:buNone/>
            </a:pPr>
            <a:r>
              <a:rPr lang="en-US" sz="2000" i="1" dirty="0"/>
              <a:t>Each year classis shall authorize at least two of the more experienced and able ministers to visit the churches in that year. </a:t>
            </a:r>
          </a:p>
          <a:p>
            <a:pPr marL="400050" lvl="1" indent="0">
              <a:buNone/>
            </a:pPr>
            <a:r>
              <a:rPr lang="en-US" sz="2000" i="1" dirty="0"/>
              <a:t>It shall be the task of these visitors to inquire whether all things are regulated and done in full harmony with the Word of God, whether the office-bearers fulfil the duties of their office faith-fully as they have promised, and whether the adopted order is being observed and maintained in every respect, in order that they may in good time fraternally admonish those who are found negligent in any thing, and that by their good counsel and advice all things may be directed towards the edification and preservation of Christ’s church.</a:t>
            </a:r>
          </a:p>
          <a:p>
            <a:pPr marL="400050" lvl="1" indent="0">
              <a:buNone/>
            </a:pPr>
            <a:r>
              <a:rPr lang="en-US" sz="2000" i="1" dirty="0"/>
              <a:t>They shall submit a written report of their visits to classis.</a:t>
            </a:r>
          </a:p>
          <a:p>
            <a:pPr marL="400050" lvl="1" indent="0">
              <a:buNone/>
            </a:pPr>
            <a:endParaRPr lang="en-US" i="1" dirty="0"/>
          </a:p>
          <a:p>
            <a:pPr marL="400050" lvl="1" indent="0">
              <a:buNone/>
            </a:pPr>
            <a:endParaRPr lang="en-US" i="1" dirty="0"/>
          </a:p>
          <a:p>
            <a:pPr marL="400050" lvl="1" indent="0">
              <a:buNone/>
            </a:pPr>
            <a:endParaRPr lang="en-CA" i="1" dirty="0"/>
          </a:p>
        </p:txBody>
      </p:sp>
    </p:spTree>
    <p:extLst>
      <p:ext uri="{BB962C8B-B14F-4D97-AF65-F5344CB8AC3E}">
        <p14:creationId xmlns:p14="http://schemas.microsoft.com/office/powerpoint/2010/main" val="1751949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Seeking justice in the church</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CA" dirty="0"/>
              <a:t>Church visitors </a:t>
            </a:r>
            <a:r>
              <a:rPr lang="en-CA" dirty="0">
                <a:solidFill>
                  <a:srgbClr val="66FF33"/>
                </a:solidFill>
              </a:rPr>
              <a:t>advise about process</a:t>
            </a:r>
          </a:p>
          <a:p>
            <a:pPr lvl="1"/>
            <a:r>
              <a:rPr lang="en-CA" dirty="0"/>
              <a:t>Advise </a:t>
            </a:r>
            <a:r>
              <a:rPr lang="en-CA" dirty="0">
                <a:solidFill>
                  <a:srgbClr val="66FF33"/>
                </a:solidFill>
              </a:rPr>
              <a:t>the person/body asking for advice</a:t>
            </a:r>
          </a:p>
          <a:p>
            <a:pPr lvl="1"/>
            <a:r>
              <a:rPr lang="en-CA" dirty="0"/>
              <a:t>Can </a:t>
            </a:r>
            <a:r>
              <a:rPr lang="en-CA" dirty="0">
                <a:solidFill>
                  <a:srgbClr val="66FF33"/>
                </a:solidFill>
              </a:rPr>
              <a:t>mediate or arbitrate upon request of all parties</a:t>
            </a:r>
          </a:p>
          <a:p>
            <a:r>
              <a:rPr lang="en-CA" dirty="0"/>
              <a:t>Classis </a:t>
            </a:r>
            <a:r>
              <a:rPr lang="en-CA" dirty="0">
                <a:solidFill>
                  <a:srgbClr val="66FF33"/>
                </a:solidFill>
              </a:rPr>
              <a:t>judges action </a:t>
            </a:r>
            <a:r>
              <a:rPr lang="en-CA" dirty="0"/>
              <a:t>and may </a:t>
            </a:r>
            <a:r>
              <a:rPr lang="en-CA" dirty="0">
                <a:solidFill>
                  <a:srgbClr val="66FF33"/>
                </a:solidFill>
              </a:rPr>
              <a:t>advise action</a:t>
            </a:r>
          </a:p>
          <a:p>
            <a:pPr lvl="1"/>
            <a:r>
              <a:rPr lang="en-CA" dirty="0"/>
              <a:t>An appeal is by an individual against consistory or council</a:t>
            </a:r>
          </a:p>
          <a:p>
            <a:pPr lvl="1"/>
            <a:r>
              <a:rPr lang="en-CA" dirty="0"/>
              <a:t>An appeal has to meet certain criteria</a:t>
            </a:r>
          </a:p>
          <a:p>
            <a:pPr lvl="2"/>
            <a:r>
              <a:rPr lang="en-CA" dirty="0"/>
              <a:t>Assistance is allowed</a:t>
            </a:r>
          </a:p>
          <a:p>
            <a:pPr lvl="1"/>
            <a:r>
              <a:rPr lang="en-CA" dirty="0"/>
              <a:t>Broader assemblies serve is subsequent courts of appeal</a:t>
            </a:r>
          </a:p>
          <a:p>
            <a:pPr lvl="2"/>
            <a:r>
              <a:rPr lang="en-CA" dirty="0"/>
              <a:t>Second: </a:t>
            </a:r>
            <a:r>
              <a:rPr lang="en-CA" dirty="0">
                <a:solidFill>
                  <a:srgbClr val="66FF33"/>
                </a:solidFill>
              </a:rPr>
              <a:t>Regional Synod</a:t>
            </a:r>
            <a:r>
              <a:rPr lang="en-CA" dirty="0"/>
              <a:t>, Third: </a:t>
            </a:r>
            <a:r>
              <a:rPr lang="en-CA" dirty="0">
                <a:solidFill>
                  <a:srgbClr val="66FF33"/>
                </a:solidFill>
              </a:rPr>
              <a:t>General Synod</a:t>
            </a:r>
            <a:r>
              <a:rPr lang="en-CA" dirty="0"/>
              <a:t>, Fourth: </a:t>
            </a:r>
            <a:r>
              <a:rPr lang="en-CA" dirty="0">
                <a:solidFill>
                  <a:srgbClr val="66FF33"/>
                </a:solidFill>
              </a:rPr>
              <a:t>Next General Synod</a:t>
            </a:r>
          </a:p>
          <a:p>
            <a:pPr lvl="2"/>
            <a:r>
              <a:rPr lang="en-CA" dirty="0"/>
              <a:t>How many “kicks at the can” should there be?</a:t>
            </a:r>
          </a:p>
          <a:p>
            <a:pPr lvl="1"/>
            <a:r>
              <a:rPr lang="en-CA" spc="-50" dirty="0"/>
              <a:t>Decisions of broader assemblies are </a:t>
            </a:r>
            <a:r>
              <a:rPr lang="en-CA" spc="-50" dirty="0">
                <a:solidFill>
                  <a:srgbClr val="66FF33"/>
                </a:solidFill>
              </a:rPr>
              <a:t>binding</a:t>
            </a:r>
            <a:r>
              <a:rPr lang="en-CA" spc="-50" dirty="0"/>
              <a:t> and have to be </a:t>
            </a:r>
            <a:r>
              <a:rPr lang="en-CA" spc="-50" dirty="0">
                <a:solidFill>
                  <a:srgbClr val="66FF33"/>
                </a:solidFill>
              </a:rPr>
              <a:t>honoured</a:t>
            </a:r>
          </a:p>
          <a:p>
            <a:pPr lvl="2"/>
            <a:r>
              <a:rPr lang="en-CA" dirty="0"/>
              <a:t>Classis (through church visitors) </a:t>
            </a:r>
            <a:r>
              <a:rPr lang="en-CA" dirty="0">
                <a:solidFill>
                  <a:srgbClr val="66FF33"/>
                </a:solidFill>
              </a:rPr>
              <a:t>monitors this</a:t>
            </a:r>
          </a:p>
          <a:p>
            <a:r>
              <a:rPr lang="en-CA" dirty="0"/>
              <a:t>Authority/Ability of broader assemblies is </a:t>
            </a:r>
            <a:r>
              <a:rPr lang="en-CA" dirty="0">
                <a:solidFill>
                  <a:srgbClr val="66FF33"/>
                </a:solidFill>
              </a:rPr>
              <a:t>limited</a:t>
            </a:r>
          </a:p>
        </p:txBody>
      </p:sp>
    </p:spTree>
    <p:extLst>
      <p:ext uri="{BB962C8B-B14F-4D97-AF65-F5344CB8AC3E}">
        <p14:creationId xmlns:p14="http://schemas.microsoft.com/office/powerpoint/2010/main" val="2873935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EDAD-64BC-44FA-863B-7981CA575822}"/>
              </a:ext>
            </a:extLst>
          </p:cNvPr>
          <p:cNvSpPr>
            <a:spLocks noGrp="1"/>
          </p:cNvSpPr>
          <p:nvPr>
            <p:ph type="title"/>
          </p:nvPr>
        </p:nvSpPr>
        <p:spPr/>
        <p:txBody>
          <a:bodyPr/>
          <a:lstStyle/>
          <a:p>
            <a:r>
              <a:rPr lang="en-CA" dirty="0"/>
              <a:t>Church Discipline</a:t>
            </a:r>
          </a:p>
        </p:txBody>
      </p:sp>
      <p:sp>
        <p:nvSpPr>
          <p:cNvPr id="3" name="Content Placeholder 2">
            <a:extLst>
              <a:ext uri="{FF2B5EF4-FFF2-40B4-BE49-F238E27FC236}">
                <a16:creationId xmlns:a16="http://schemas.microsoft.com/office/drawing/2014/main" id="{FAA05F4A-6955-48BA-9653-6147668930D1}"/>
              </a:ext>
            </a:extLst>
          </p:cNvPr>
          <p:cNvSpPr>
            <a:spLocks noGrp="1"/>
          </p:cNvSpPr>
          <p:nvPr>
            <p:ph idx="1"/>
          </p:nvPr>
        </p:nvSpPr>
        <p:spPr>
          <a:xfrm>
            <a:off x="0" y="1052737"/>
            <a:ext cx="9144000" cy="5805264"/>
          </a:xfrm>
        </p:spPr>
        <p:txBody>
          <a:bodyPr/>
          <a:lstStyle/>
          <a:p>
            <a:r>
              <a:rPr lang="en-US" dirty="0"/>
              <a:t>Article 66: Nature and Purpose</a:t>
            </a:r>
          </a:p>
          <a:p>
            <a:pPr marL="0" indent="0">
              <a:buNone/>
            </a:pPr>
            <a:r>
              <a:rPr lang="en-US" i="1" dirty="0"/>
              <a:t>Since church discipline is of a spiritual nature and, as one of the keys of the kingdom of heaven, has been given to the church to shut and to open that kingdom, the consistory shall ensure that it is used to punish sins against both the purity of doctrine and the piety of conduct, in order to reconcile the sin-</a:t>
            </a:r>
            <a:r>
              <a:rPr lang="en-US" i="1" dirty="0" err="1"/>
              <a:t>ner</a:t>
            </a:r>
            <a:r>
              <a:rPr lang="en-US" i="1" dirty="0"/>
              <a:t> with the church and with his </a:t>
            </a:r>
            <a:r>
              <a:rPr lang="en-US" i="1" dirty="0" err="1"/>
              <a:t>neighbour</a:t>
            </a:r>
            <a:r>
              <a:rPr lang="en-US" i="1" dirty="0"/>
              <a:t>, and to remove all offence out of the church of Christ—which can be done only when the rule given by our Lord in Matthew 18:15-17 is </a:t>
            </a:r>
            <a:r>
              <a:rPr lang="en-US" i="1" dirty="0" err="1"/>
              <a:t>fol</a:t>
            </a:r>
            <a:r>
              <a:rPr lang="en-US" i="1" dirty="0"/>
              <a:t>-lowed in obedience.</a:t>
            </a:r>
          </a:p>
          <a:p>
            <a:endParaRPr lang="en-US" dirty="0"/>
          </a:p>
          <a:p>
            <a:endParaRPr lang="en-CA" dirty="0"/>
          </a:p>
        </p:txBody>
      </p:sp>
    </p:spTree>
    <p:extLst>
      <p:ext uri="{BB962C8B-B14F-4D97-AF65-F5344CB8AC3E}">
        <p14:creationId xmlns:p14="http://schemas.microsoft.com/office/powerpoint/2010/main" val="3536608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p:txBody>
          <a:bodyPr/>
          <a:lstStyle/>
          <a:p>
            <a:pPr algn="r"/>
            <a:r>
              <a:rPr lang="en-US"/>
              <a:t>The way of Matthew 18</a:t>
            </a:r>
          </a:p>
        </p:txBody>
      </p:sp>
      <p:sp>
        <p:nvSpPr>
          <p:cNvPr id="444421" name="Oval 5"/>
          <p:cNvSpPr>
            <a:spLocks noChangeArrowheads="1"/>
          </p:cNvSpPr>
          <p:nvPr/>
        </p:nvSpPr>
        <p:spPr bwMode="auto">
          <a:xfrm>
            <a:off x="2514600" y="974656"/>
            <a:ext cx="5254625" cy="1168539"/>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Tell the sinner his fault</a:t>
            </a:r>
          </a:p>
          <a:p>
            <a:r>
              <a:rPr lang="en-US" sz="2400" dirty="0">
                <a:solidFill>
                  <a:srgbClr val="00FF00"/>
                </a:solidFill>
                <a:latin typeface="Calibri" panose="020F0502020204030204" pitchFamily="34" charset="0"/>
                <a:cs typeface="Calibri" panose="020F0502020204030204" pitchFamily="34" charset="0"/>
              </a:rPr>
              <a:t>just the two of you</a:t>
            </a:r>
            <a:endParaRPr lang="en-US" dirty="0">
              <a:solidFill>
                <a:srgbClr val="00FF00"/>
              </a:solidFill>
              <a:latin typeface="Calibri" panose="020F0502020204030204" pitchFamily="34" charset="0"/>
              <a:cs typeface="Calibri" panose="020F0502020204030204" pitchFamily="34" charset="0"/>
            </a:endParaRPr>
          </a:p>
        </p:txBody>
      </p:sp>
      <p:grpSp>
        <p:nvGrpSpPr>
          <p:cNvPr id="444440" name="Group 24"/>
          <p:cNvGrpSpPr>
            <a:grpSpLocks/>
          </p:cNvGrpSpPr>
          <p:nvPr/>
        </p:nvGrpSpPr>
        <p:grpSpPr bwMode="auto">
          <a:xfrm>
            <a:off x="0" y="2895600"/>
            <a:ext cx="3505200" cy="3998913"/>
            <a:chOff x="0" y="1824"/>
            <a:chExt cx="2208" cy="2519"/>
          </a:xfrm>
        </p:grpSpPr>
        <p:sp>
          <p:nvSpPr>
            <p:cNvPr id="444425" name="AutoShape 9"/>
            <p:cNvSpPr>
              <a:spLocks noChangeArrowheads="1"/>
            </p:cNvSpPr>
            <p:nvPr/>
          </p:nvSpPr>
          <p:spPr bwMode="auto">
            <a:xfrm>
              <a:off x="0" y="3364"/>
              <a:ext cx="2208" cy="979"/>
            </a:xfrm>
            <a:prstGeom prst="star32">
              <a:avLst>
                <a:gd name="adj" fmla="val 37500"/>
              </a:avLst>
            </a:prstGeom>
            <a:solidFill>
              <a:srgbClr val="003399"/>
            </a:solidFill>
            <a:ln w="9525">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A sinner has been saved!</a:t>
              </a:r>
            </a:p>
          </p:txBody>
        </p:sp>
        <p:sp>
          <p:nvSpPr>
            <p:cNvPr id="444429" name="Line 13"/>
            <p:cNvSpPr>
              <a:spLocks noChangeShapeType="1"/>
            </p:cNvSpPr>
            <p:nvPr/>
          </p:nvSpPr>
          <p:spPr bwMode="auto">
            <a:xfrm>
              <a:off x="912" y="1824"/>
              <a:ext cx="0" cy="1392"/>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1" name="Line 15"/>
            <p:cNvSpPr>
              <a:spLocks noChangeShapeType="1"/>
            </p:cNvSpPr>
            <p:nvPr/>
          </p:nvSpPr>
          <p:spPr bwMode="auto">
            <a:xfrm flipH="1">
              <a:off x="912" y="1824"/>
              <a:ext cx="624"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3" name="Group 27"/>
          <p:cNvGrpSpPr>
            <a:grpSpLocks/>
          </p:cNvGrpSpPr>
          <p:nvPr/>
        </p:nvGrpSpPr>
        <p:grpSpPr bwMode="auto">
          <a:xfrm>
            <a:off x="1905000" y="4724400"/>
            <a:ext cx="533400" cy="609600"/>
            <a:chOff x="1200" y="2976"/>
            <a:chExt cx="336" cy="384"/>
          </a:xfrm>
        </p:grpSpPr>
        <p:sp>
          <p:nvSpPr>
            <p:cNvPr id="444430" name="Line 14"/>
            <p:cNvSpPr>
              <a:spLocks noChangeShapeType="1"/>
            </p:cNvSpPr>
            <p:nvPr/>
          </p:nvSpPr>
          <p:spPr bwMode="auto">
            <a:xfrm flipH="1">
              <a:off x="1200" y="2976"/>
              <a:ext cx="336" cy="0"/>
            </a:xfrm>
            <a:prstGeom prst="line">
              <a:avLst/>
            </a:prstGeom>
            <a:noFill/>
            <a:ln w="635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2" name="Line 16"/>
            <p:cNvSpPr>
              <a:spLocks noChangeShapeType="1"/>
            </p:cNvSpPr>
            <p:nvPr/>
          </p:nvSpPr>
          <p:spPr bwMode="auto">
            <a:xfrm>
              <a:off x="1200" y="2976"/>
              <a:ext cx="0" cy="384"/>
            </a:xfrm>
            <a:prstGeom prst="line">
              <a:avLst/>
            </a:prstGeom>
            <a:noFill/>
            <a:ln w="63500">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1" name="Group 25"/>
          <p:cNvGrpSpPr>
            <a:grpSpLocks/>
          </p:cNvGrpSpPr>
          <p:nvPr/>
        </p:nvGrpSpPr>
        <p:grpSpPr bwMode="auto">
          <a:xfrm>
            <a:off x="4267200" y="2819402"/>
            <a:ext cx="4495800" cy="1609726"/>
            <a:chOff x="2688" y="1776"/>
            <a:chExt cx="2832" cy="1014"/>
          </a:xfrm>
        </p:grpSpPr>
        <p:sp>
          <p:nvSpPr>
            <p:cNvPr id="444424" name="Oval 8"/>
            <p:cNvSpPr>
              <a:spLocks noChangeArrowheads="1"/>
            </p:cNvSpPr>
            <p:nvPr/>
          </p:nvSpPr>
          <p:spPr bwMode="auto">
            <a:xfrm>
              <a:off x="2688" y="2054"/>
              <a:ext cx="2832"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dirty="0">
                  <a:solidFill>
                    <a:srgbClr val="00FF00"/>
                  </a:solidFill>
                  <a:latin typeface="Calibri" panose="020F0502020204030204" pitchFamily="34" charset="0"/>
                  <a:cs typeface="Calibri" panose="020F0502020204030204" pitchFamily="34" charset="0"/>
                </a:rPr>
                <a:t>Tell the sinner his fault, take witnesses</a:t>
              </a:r>
              <a:endParaRPr lang="en-US" dirty="0">
                <a:solidFill>
                  <a:srgbClr val="00FF00"/>
                </a:solidFill>
                <a:latin typeface="Calibri" panose="020F0502020204030204" pitchFamily="34" charset="0"/>
                <a:cs typeface="Calibri" panose="020F0502020204030204" pitchFamily="34" charset="0"/>
              </a:endParaRPr>
            </a:p>
          </p:txBody>
        </p:sp>
        <p:sp>
          <p:nvSpPr>
            <p:cNvPr id="444433" name="Line 17"/>
            <p:cNvSpPr>
              <a:spLocks noChangeShapeType="1"/>
            </p:cNvSpPr>
            <p:nvPr/>
          </p:nvSpPr>
          <p:spPr bwMode="auto">
            <a:xfrm flipH="1">
              <a:off x="4176" y="1776"/>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4" name="Line 18"/>
            <p:cNvSpPr>
              <a:spLocks noChangeShapeType="1"/>
            </p:cNvSpPr>
            <p:nvPr/>
          </p:nvSpPr>
          <p:spPr bwMode="auto">
            <a:xfrm>
              <a:off x="4800" y="1776"/>
              <a:ext cx="0" cy="384"/>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4" name="Group 28"/>
          <p:cNvGrpSpPr>
            <a:grpSpLocks/>
          </p:cNvGrpSpPr>
          <p:nvPr/>
        </p:nvGrpSpPr>
        <p:grpSpPr bwMode="auto">
          <a:xfrm>
            <a:off x="4495800" y="4800602"/>
            <a:ext cx="4648200" cy="1914526"/>
            <a:chOff x="2832" y="3024"/>
            <a:chExt cx="2928" cy="1206"/>
          </a:xfrm>
        </p:grpSpPr>
        <p:sp>
          <p:nvSpPr>
            <p:cNvPr id="444427" name="Oval 11"/>
            <p:cNvSpPr>
              <a:spLocks noChangeArrowheads="1"/>
            </p:cNvSpPr>
            <p:nvPr/>
          </p:nvSpPr>
          <p:spPr bwMode="auto">
            <a:xfrm>
              <a:off x="2832" y="3494"/>
              <a:ext cx="2928" cy="736"/>
            </a:xfrm>
            <a:prstGeom prst="ellipse">
              <a:avLst/>
            </a:prstGeom>
            <a:solidFill>
              <a:srgbClr val="003399"/>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Report the matter to the church (elders)</a:t>
              </a:r>
              <a:endParaRPr lang="en-US" dirty="0">
                <a:solidFill>
                  <a:srgbClr val="00FF00"/>
                </a:solidFill>
                <a:latin typeface="Calibri" panose="020F0502020204030204" pitchFamily="34" charset="0"/>
                <a:cs typeface="Calibri" panose="020F0502020204030204" pitchFamily="34" charset="0"/>
              </a:endParaRPr>
            </a:p>
          </p:txBody>
        </p:sp>
        <p:sp>
          <p:nvSpPr>
            <p:cNvPr id="444435" name="Line 19"/>
            <p:cNvSpPr>
              <a:spLocks noChangeShapeType="1"/>
            </p:cNvSpPr>
            <p:nvPr/>
          </p:nvSpPr>
          <p:spPr bwMode="auto">
            <a:xfrm flipH="1">
              <a:off x="4080" y="3024"/>
              <a:ext cx="624" cy="0"/>
            </a:xfrm>
            <a:prstGeom prst="line">
              <a:avLst/>
            </a:prstGeom>
            <a:noFill/>
            <a:ln w="635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sp>
          <p:nvSpPr>
            <p:cNvPr id="444436" name="Line 20"/>
            <p:cNvSpPr>
              <a:spLocks noChangeShapeType="1"/>
            </p:cNvSpPr>
            <p:nvPr/>
          </p:nvSpPr>
          <p:spPr bwMode="auto">
            <a:xfrm>
              <a:off x="4704" y="3024"/>
              <a:ext cx="0" cy="480"/>
            </a:xfrm>
            <a:prstGeom prst="line">
              <a:avLst/>
            </a:prstGeom>
            <a:noFill/>
            <a:ln w="635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39" name="Group 23"/>
          <p:cNvGrpSpPr>
            <a:grpSpLocks/>
          </p:cNvGrpSpPr>
          <p:nvPr/>
        </p:nvGrpSpPr>
        <p:grpSpPr bwMode="auto">
          <a:xfrm>
            <a:off x="2514600" y="2057401"/>
            <a:ext cx="4033838" cy="1255713"/>
            <a:chOff x="1584" y="1296"/>
            <a:chExt cx="2541" cy="791"/>
          </a:xfrm>
        </p:grpSpPr>
        <p:sp>
          <p:nvSpPr>
            <p:cNvPr id="444422" name="AutoShape 6"/>
            <p:cNvSpPr>
              <a:spLocks noChangeArrowheads="1"/>
            </p:cNvSpPr>
            <p:nvPr/>
          </p:nvSpPr>
          <p:spPr bwMode="auto">
            <a:xfrm>
              <a:off x="1584" y="15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4437" name="Line 21"/>
            <p:cNvSpPr>
              <a:spLocks noChangeShapeType="1"/>
            </p:cNvSpPr>
            <p:nvPr/>
          </p:nvSpPr>
          <p:spPr bwMode="auto">
            <a:xfrm>
              <a:off x="2832" y="12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grpSp>
        <p:nvGrpSpPr>
          <p:cNvPr id="444442" name="Group 26"/>
          <p:cNvGrpSpPr>
            <a:grpSpLocks/>
          </p:cNvGrpSpPr>
          <p:nvPr/>
        </p:nvGrpSpPr>
        <p:grpSpPr bwMode="auto">
          <a:xfrm>
            <a:off x="2438400" y="3962402"/>
            <a:ext cx="4033838" cy="1255713"/>
            <a:chOff x="1536" y="2496"/>
            <a:chExt cx="2541" cy="791"/>
          </a:xfrm>
        </p:grpSpPr>
        <p:sp>
          <p:nvSpPr>
            <p:cNvPr id="444426" name="AutoShape 10"/>
            <p:cNvSpPr>
              <a:spLocks noChangeArrowheads="1"/>
            </p:cNvSpPr>
            <p:nvPr/>
          </p:nvSpPr>
          <p:spPr bwMode="auto">
            <a:xfrm>
              <a:off x="1536" y="2709"/>
              <a:ext cx="2541" cy="578"/>
            </a:xfrm>
            <a:prstGeom prst="flowChartDecision">
              <a:avLst/>
            </a:prstGeom>
            <a:solidFill>
              <a:srgbClr val="993300"/>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2400">
                  <a:solidFill>
                    <a:srgbClr val="00FF00"/>
                  </a:solidFill>
                  <a:latin typeface="Calibri" panose="020F0502020204030204" pitchFamily="34" charset="0"/>
                  <a:cs typeface="Calibri" panose="020F0502020204030204" pitchFamily="34" charset="0"/>
                </a:rPr>
                <a:t>Repentance?</a:t>
              </a:r>
              <a:endParaRPr lang="en-US">
                <a:solidFill>
                  <a:srgbClr val="00FF00"/>
                </a:solidFill>
                <a:latin typeface="Calibri" panose="020F0502020204030204" pitchFamily="34" charset="0"/>
                <a:cs typeface="Calibri" panose="020F0502020204030204" pitchFamily="34" charset="0"/>
              </a:endParaRPr>
            </a:p>
          </p:txBody>
        </p:sp>
        <p:sp>
          <p:nvSpPr>
            <p:cNvPr id="444438" name="Line 22"/>
            <p:cNvSpPr>
              <a:spLocks noChangeShapeType="1"/>
            </p:cNvSpPr>
            <p:nvPr/>
          </p:nvSpPr>
          <p:spPr bwMode="auto">
            <a:xfrm flipH="1">
              <a:off x="2832" y="2496"/>
              <a:ext cx="0" cy="240"/>
            </a:xfrm>
            <a:prstGeom prst="line">
              <a:avLst/>
            </a:prstGeom>
            <a:noFill/>
            <a:ln w="6350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latin typeface="Calibri" panose="020F0502020204030204" pitchFamily="34" charset="0"/>
                <a:cs typeface="Calibri" panose="020F0502020204030204" pitchFamily="34" charset="0"/>
              </a:endParaRPr>
            </a:p>
          </p:txBody>
        </p:sp>
      </p:grpSp>
      <p:sp>
        <p:nvSpPr>
          <p:cNvPr id="26" name="AutoShape 4"/>
          <p:cNvSpPr>
            <a:spLocks noChangeArrowheads="1"/>
          </p:cNvSpPr>
          <p:nvPr/>
        </p:nvSpPr>
        <p:spPr bwMode="auto">
          <a:xfrm>
            <a:off x="-5916" y="17751"/>
            <a:ext cx="2907432" cy="1867733"/>
          </a:xfrm>
          <a:prstGeom prst="irregularSeal2">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n-US" sz="2400" dirty="0">
                <a:solidFill>
                  <a:srgbClr val="00FF00"/>
                </a:solidFill>
                <a:latin typeface="Calibri" panose="020F0502020204030204" pitchFamily="34" charset="0"/>
                <a:cs typeface="Calibri" panose="020F0502020204030204" pitchFamily="34" charset="0"/>
              </a:rPr>
              <a:t>A </a:t>
            </a:r>
            <a:r>
              <a:rPr lang="en-US" sz="2400" dirty="0" err="1">
                <a:solidFill>
                  <a:srgbClr val="00FF00"/>
                </a:solidFill>
                <a:latin typeface="Calibri" panose="020F0502020204030204" pitchFamily="34" charset="0"/>
                <a:cs typeface="Calibri" panose="020F0502020204030204" pitchFamily="34" charset="0"/>
              </a:rPr>
              <a:t>br</a:t>
            </a:r>
            <a:r>
              <a:rPr lang="en-US" sz="2400" dirty="0">
                <a:solidFill>
                  <a:srgbClr val="00FF00"/>
                </a:solidFill>
                <a:latin typeface="Calibri" panose="020F0502020204030204" pitchFamily="34" charset="0"/>
                <a:cs typeface="Calibri" panose="020F0502020204030204" pitchFamily="34" charset="0"/>
              </a:rPr>
              <a:t> or </a:t>
            </a:r>
            <a:r>
              <a:rPr lang="en-US" sz="2400" dirty="0" err="1">
                <a:solidFill>
                  <a:srgbClr val="00FF00"/>
                </a:solidFill>
                <a:latin typeface="Calibri" panose="020F0502020204030204" pitchFamily="34" charset="0"/>
                <a:cs typeface="Calibri" panose="020F0502020204030204" pitchFamily="34" charset="0"/>
              </a:rPr>
              <a:t>sr</a:t>
            </a:r>
            <a:r>
              <a:rPr lang="en-US" sz="2400" dirty="0">
                <a:solidFill>
                  <a:srgbClr val="00FF00"/>
                </a:solidFill>
                <a:latin typeface="Calibri" panose="020F0502020204030204" pitchFamily="34" charset="0"/>
                <a:cs typeface="Calibri" panose="020F0502020204030204" pitchFamily="34" charset="0"/>
              </a:rPr>
              <a:t> sins</a:t>
            </a:r>
            <a:endParaRPr lang="en-US"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34602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9"/>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9"/>
                                          </p:stCondLst>
                                        </p:cTn>
                                        <p:tgtEl>
                                          <p:spTgt spid="4444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4444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4444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9"/>
                                          </p:stCondLst>
                                        </p:cTn>
                                        <p:tgtEl>
                                          <p:spTgt spid="4444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9"/>
                                          </p:stCondLst>
                                        </p:cTn>
                                        <p:tgtEl>
                                          <p:spTgt spid="4444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9"/>
                                          </p:stCondLst>
                                        </p:cTn>
                                        <p:tgtEl>
                                          <p:spTgt spid="4444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9"/>
                                          </p:stCondLst>
                                        </p:cTn>
                                        <p:tgtEl>
                                          <p:spTgt spid="4444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21" grpId="0" animBg="1" autoUpdateAnimBg="0"/>
      <p:bldP spid="26" grpId="0" animBg="1" autoUpdateAnimBg="0"/>
    </p:bldLst>
  </p:timing>
</p:sld>
</file>

<file path=ppt/theme/theme1.xml><?xml version="1.0" encoding="utf-8"?>
<a:theme xmlns:a="http://schemas.openxmlformats.org/drawingml/2006/main" name="1_Office Theme">
  <a:themeElements>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C0C0C0"/>
        </a:dk1>
        <a:lt1>
          <a:srgbClr val="FFFFFF"/>
        </a:lt1>
        <a:dk2>
          <a:srgbClr val="000000"/>
        </a:dk2>
        <a:lt2>
          <a:srgbClr val="FFFFFF"/>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7093</TotalTime>
  <Words>1671</Words>
  <Application>Microsoft Office PowerPoint</Application>
  <PresentationFormat>On-screen Show (4:3)</PresentationFormat>
  <Paragraphs>179</Paragraphs>
  <Slides>24</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Comic Sans MS</vt:lpstr>
      <vt:lpstr>Times New Roman</vt:lpstr>
      <vt:lpstr>1_Office Theme</vt:lpstr>
      <vt:lpstr>Slide</vt:lpstr>
      <vt:lpstr>Catechism The Workshop of Faith </vt:lpstr>
      <vt:lpstr>Psalm 111:5</vt:lpstr>
      <vt:lpstr>Broader Assemblies</vt:lpstr>
      <vt:lpstr>Main Tasks</vt:lpstr>
      <vt:lpstr>Main Tasks </vt:lpstr>
      <vt:lpstr>Seeking justice in the church</vt:lpstr>
      <vt:lpstr>Seeking justice in the church</vt:lpstr>
      <vt:lpstr>Church Discipline</vt:lpstr>
      <vt:lpstr>The way of Matthew 18</vt:lpstr>
      <vt:lpstr>Church Discipline</vt:lpstr>
      <vt:lpstr>Church Discipline</vt:lpstr>
      <vt:lpstr>Church Discipline</vt:lpstr>
      <vt:lpstr>Church Discipline</vt:lpstr>
      <vt:lpstr>Church Discipline</vt:lpstr>
      <vt:lpstr>Church Discipline</vt:lpstr>
      <vt:lpstr>Church Discipline</vt:lpstr>
      <vt:lpstr>Tell the church</vt:lpstr>
      <vt:lpstr>Expelled</vt:lpstr>
      <vt:lpstr>PowerPoint Presentation</vt:lpstr>
      <vt:lpstr>Readmission</vt:lpstr>
      <vt:lpstr>Readmission</vt:lpstr>
      <vt:lpstr>Women voting</vt:lpstr>
      <vt:lpstr>The election procedure By congregation   by council</vt:lpstr>
      <vt:lpstr>Women voting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Hoe gedraagt een christen zich?</dc:title>
  <dc:creator>Roelf Janssen</dc:creator>
  <cp:lastModifiedBy>Roelf Janssen</cp:lastModifiedBy>
  <cp:revision>217</cp:revision>
  <cp:lastPrinted>2013-02-26T00:04:26Z</cp:lastPrinted>
  <dcterms:created xsi:type="dcterms:W3CDTF">2008-08-14T09:20:46Z</dcterms:created>
  <dcterms:modified xsi:type="dcterms:W3CDTF">2024-04-09T18:35:44Z</dcterms:modified>
</cp:coreProperties>
</file>