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4" r:id="rId1"/>
  </p:sldMasterIdLst>
  <p:notesMasterIdLst>
    <p:notesMasterId r:id="rId18"/>
  </p:notesMasterIdLst>
  <p:handoutMasterIdLst>
    <p:handoutMasterId r:id="rId19"/>
  </p:handoutMasterIdLst>
  <p:sldIdLst>
    <p:sldId id="528" r:id="rId2"/>
    <p:sldId id="532" r:id="rId3"/>
    <p:sldId id="646" r:id="rId4"/>
    <p:sldId id="645" r:id="rId5"/>
    <p:sldId id="647" r:id="rId6"/>
    <p:sldId id="649" r:id="rId7"/>
    <p:sldId id="650" r:id="rId8"/>
    <p:sldId id="651" r:id="rId9"/>
    <p:sldId id="652" r:id="rId10"/>
    <p:sldId id="653" r:id="rId11"/>
    <p:sldId id="654" r:id="rId12"/>
    <p:sldId id="634" r:id="rId13"/>
    <p:sldId id="635" r:id="rId14"/>
    <p:sldId id="637" r:id="rId15"/>
    <p:sldId id="636" r:id="rId16"/>
    <p:sldId id="638" r:id="rId17"/>
  </p:sldIdLst>
  <p:sldSz cx="9144000" cy="6858000" type="screen4x3"/>
  <p:notesSz cx="9167813" cy="6950075"/>
  <p:defaultTextStyle>
    <a:defPPr>
      <a:defRPr lang="en-GB"/>
    </a:defPPr>
    <a:lvl1pPr algn="ctr" rtl="0" eaLnBrk="0" fontAlgn="base" hangingPunct="0">
      <a:spcBef>
        <a:spcPct val="0"/>
      </a:spcBef>
      <a:spcAft>
        <a:spcPct val="0"/>
      </a:spcAft>
      <a:defRPr sz="4400" kern="1200">
        <a:solidFill>
          <a:schemeClr val="tx2"/>
        </a:solidFill>
        <a:latin typeface="Times New Roman" pitchFamily="18" charset="0"/>
        <a:ea typeface="+mn-ea"/>
        <a:cs typeface="+mn-cs"/>
      </a:defRPr>
    </a:lvl1pPr>
    <a:lvl2pPr marL="457200" algn="ctr" rtl="0" eaLnBrk="0" fontAlgn="base" hangingPunct="0">
      <a:spcBef>
        <a:spcPct val="0"/>
      </a:spcBef>
      <a:spcAft>
        <a:spcPct val="0"/>
      </a:spcAft>
      <a:defRPr sz="4400" kern="1200">
        <a:solidFill>
          <a:schemeClr val="tx2"/>
        </a:solidFill>
        <a:latin typeface="Times New Roman" pitchFamily="18" charset="0"/>
        <a:ea typeface="+mn-ea"/>
        <a:cs typeface="+mn-cs"/>
      </a:defRPr>
    </a:lvl2pPr>
    <a:lvl3pPr marL="914400" algn="ctr" rtl="0" eaLnBrk="0" fontAlgn="base" hangingPunct="0">
      <a:spcBef>
        <a:spcPct val="0"/>
      </a:spcBef>
      <a:spcAft>
        <a:spcPct val="0"/>
      </a:spcAft>
      <a:defRPr sz="4400" kern="1200">
        <a:solidFill>
          <a:schemeClr val="tx2"/>
        </a:solidFill>
        <a:latin typeface="Times New Roman" pitchFamily="18" charset="0"/>
        <a:ea typeface="+mn-ea"/>
        <a:cs typeface="+mn-cs"/>
      </a:defRPr>
    </a:lvl3pPr>
    <a:lvl4pPr marL="1371600" algn="ctr" rtl="0" eaLnBrk="0" fontAlgn="base" hangingPunct="0">
      <a:spcBef>
        <a:spcPct val="0"/>
      </a:spcBef>
      <a:spcAft>
        <a:spcPct val="0"/>
      </a:spcAft>
      <a:defRPr sz="4400" kern="1200">
        <a:solidFill>
          <a:schemeClr val="tx2"/>
        </a:solidFill>
        <a:latin typeface="Times New Roman" pitchFamily="18" charset="0"/>
        <a:ea typeface="+mn-ea"/>
        <a:cs typeface="+mn-cs"/>
      </a:defRPr>
    </a:lvl4pPr>
    <a:lvl5pPr marL="1828800" algn="ctr" rtl="0" eaLnBrk="0" fontAlgn="base" hangingPunct="0">
      <a:spcBef>
        <a:spcPct val="0"/>
      </a:spcBef>
      <a:spcAft>
        <a:spcPct val="0"/>
      </a:spcAft>
      <a:defRPr sz="4400" kern="1200">
        <a:solidFill>
          <a:schemeClr val="tx2"/>
        </a:solidFill>
        <a:latin typeface="Times New Roman" pitchFamily="18" charset="0"/>
        <a:ea typeface="+mn-ea"/>
        <a:cs typeface="+mn-cs"/>
      </a:defRPr>
    </a:lvl5pPr>
    <a:lvl6pPr marL="2286000" algn="l" defTabSz="914400" rtl="0" eaLnBrk="1" latinLnBrk="0" hangingPunct="1">
      <a:defRPr sz="4400" kern="1200">
        <a:solidFill>
          <a:schemeClr val="tx2"/>
        </a:solidFill>
        <a:latin typeface="Times New Roman" pitchFamily="18" charset="0"/>
        <a:ea typeface="+mn-ea"/>
        <a:cs typeface="+mn-cs"/>
      </a:defRPr>
    </a:lvl6pPr>
    <a:lvl7pPr marL="2743200" algn="l" defTabSz="914400" rtl="0" eaLnBrk="1" latinLnBrk="0" hangingPunct="1">
      <a:defRPr sz="4400" kern="1200">
        <a:solidFill>
          <a:schemeClr val="tx2"/>
        </a:solidFill>
        <a:latin typeface="Times New Roman" pitchFamily="18" charset="0"/>
        <a:ea typeface="+mn-ea"/>
        <a:cs typeface="+mn-cs"/>
      </a:defRPr>
    </a:lvl7pPr>
    <a:lvl8pPr marL="3200400" algn="l" defTabSz="914400" rtl="0" eaLnBrk="1" latinLnBrk="0" hangingPunct="1">
      <a:defRPr sz="4400" kern="1200">
        <a:solidFill>
          <a:schemeClr val="tx2"/>
        </a:solidFill>
        <a:latin typeface="Times New Roman" pitchFamily="18" charset="0"/>
        <a:ea typeface="+mn-ea"/>
        <a:cs typeface="+mn-cs"/>
      </a:defRPr>
    </a:lvl8pPr>
    <a:lvl9pPr marL="3657600" algn="l" defTabSz="914400" rtl="0" eaLnBrk="1" latinLnBrk="0" hangingPunct="1">
      <a:defRPr sz="4400"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00"/>
    <a:srgbClr val="FF0000"/>
    <a:srgbClr val="3399FF"/>
    <a:srgbClr val="0066CC"/>
    <a:srgbClr val="0000FF"/>
    <a:srgbClr val="FF66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518" y="30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42C13BB7-94AF-4D86-B440-8A0CA153E0F2}" type="slidenum">
              <a:rPr lang="en-GB"/>
              <a:pPr>
                <a:defRPr/>
              </a:pPr>
              <a:t>‹#›</a:t>
            </a:fld>
            <a:endParaRPr lang="en-GB"/>
          </a:p>
        </p:txBody>
      </p:sp>
    </p:spTree>
    <p:extLst>
      <p:ext uri="{BB962C8B-B14F-4D97-AF65-F5344CB8AC3E}">
        <p14:creationId xmlns:p14="http://schemas.microsoft.com/office/powerpoint/2010/main" val="23581536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30724" name="Rectangle 4"/>
          <p:cNvSpPr>
            <a:spLocks noGrp="1" noRot="1" noChangeAspect="1" noChangeArrowheads="1" noTextEdit="1"/>
          </p:cNvSpPr>
          <p:nvPr>
            <p:ph type="sldImg" idx="2"/>
          </p:nvPr>
        </p:nvSpPr>
        <p:spPr bwMode="auto">
          <a:xfrm>
            <a:off x="2832100" y="533400"/>
            <a:ext cx="3484563" cy="2613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9567B01B-791F-45B8-A40E-EAB9F6A66C34}" type="slidenum">
              <a:rPr lang="en-GB"/>
              <a:pPr>
                <a:defRPr/>
              </a:pPr>
              <a:t>‹#›</a:t>
            </a:fld>
            <a:endParaRPr lang="en-GB"/>
          </a:p>
        </p:txBody>
      </p:sp>
    </p:spTree>
    <p:extLst>
      <p:ext uri="{BB962C8B-B14F-4D97-AF65-F5344CB8AC3E}">
        <p14:creationId xmlns:p14="http://schemas.microsoft.com/office/powerpoint/2010/main" val="1408609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4400">
                <a:solidFill>
                  <a:schemeClr val="tx2"/>
                </a:solidFill>
                <a:latin typeface="Times New Roman" pitchFamily="18" charset="0"/>
              </a:defRPr>
            </a:lvl1pPr>
            <a:lvl2pPr marL="742950" indent="-285750">
              <a:defRPr sz="4400">
                <a:solidFill>
                  <a:schemeClr val="tx2"/>
                </a:solidFill>
                <a:latin typeface="Times New Roman" pitchFamily="18" charset="0"/>
              </a:defRPr>
            </a:lvl2pPr>
            <a:lvl3pPr marL="1143000" indent="-228600">
              <a:defRPr sz="4400">
                <a:solidFill>
                  <a:schemeClr val="tx2"/>
                </a:solidFill>
                <a:latin typeface="Times New Roman" pitchFamily="18" charset="0"/>
              </a:defRPr>
            </a:lvl3pPr>
            <a:lvl4pPr marL="1600200" indent="-228600">
              <a:defRPr sz="4400">
                <a:solidFill>
                  <a:schemeClr val="tx2"/>
                </a:solidFill>
                <a:latin typeface="Times New Roman" pitchFamily="18" charset="0"/>
              </a:defRPr>
            </a:lvl4pPr>
            <a:lvl5pPr marL="2057400" indent="-228600">
              <a:defRPr sz="4400">
                <a:solidFill>
                  <a:schemeClr val="tx2"/>
                </a:solidFill>
                <a:latin typeface="Times New Roman" pitchFamily="18" charset="0"/>
              </a:defRPr>
            </a:lvl5pPr>
            <a:lvl6pPr marL="2514600" indent="-228600" algn="ctr" eaLnBrk="0" fontAlgn="base" hangingPunct="0">
              <a:spcBef>
                <a:spcPct val="0"/>
              </a:spcBef>
              <a:spcAft>
                <a:spcPct val="0"/>
              </a:spcAft>
              <a:defRPr sz="4400">
                <a:solidFill>
                  <a:schemeClr val="tx2"/>
                </a:solidFill>
                <a:latin typeface="Times New Roman" pitchFamily="18" charset="0"/>
              </a:defRPr>
            </a:lvl6pPr>
            <a:lvl7pPr marL="2971800" indent="-228600" algn="ctr" eaLnBrk="0" fontAlgn="base" hangingPunct="0">
              <a:spcBef>
                <a:spcPct val="0"/>
              </a:spcBef>
              <a:spcAft>
                <a:spcPct val="0"/>
              </a:spcAft>
              <a:defRPr sz="4400">
                <a:solidFill>
                  <a:schemeClr val="tx2"/>
                </a:solidFill>
                <a:latin typeface="Times New Roman" pitchFamily="18" charset="0"/>
              </a:defRPr>
            </a:lvl7pPr>
            <a:lvl8pPr marL="3429000" indent="-228600" algn="ctr" eaLnBrk="0" fontAlgn="base" hangingPunct="0">
              <a:spcBef>
                <a:spcPct val="0"/>
              </a:spcBef>
              <a:spcAft>
                <a:spcPct val="0"/>
              </a:spcAft>
              <a:defRPr sz="4400">
                <a:solidFill>
                  <a:schemeClr val="tx2"/>
                </a:solidFill>
                <a:latin typeface="Times New Roman" pitchFamily="18" charset="0"/>
              </a:defRPr>
            </a:lvl8pPr>
            <a:lvl9pPr marL="3886200" indent="-228600" algn="ctr" eaLnBrk="0" fontAlgn="base" hangingPunct="0">
              <a:spcBef>
                <a:spcPct val="0"/>
              </a:spcBef>
              <a:spcAft>
                <a:spcPct val="0"/>
              </a:spcAft>
              <a:defRPr sz="4400">
                <a:solidFill>
                  <a:schemeClr val="tx2"/>
                </a:solidFill>
                <a:latin typeface="Times New Roman" pitchFamily="18" charset="0"/>
              </a:defRPr>
            </a:lvl9pPr>
          </a:lstStyle>
          <a:p>
            <a:fld id="{6C09F992-A2AD-4DF4-9015-C07E9ECBF6F5}" type="slidenum">
              <a:rPr lang="en-GB" sz="1200" smtClean="0">
                <a:solidFill>
                  <a:schemeClr val="tx1"/>
                </a:solidFill>
              </a:rPr>
              <a:pPr/>
              <a:t>1</a:t>
            </a:fld>
            <a:endParaRPr lang="en-GB" sz="1200">
              <a:solidFill>
                <a:schemeClr val="tx1"/>
              </a:solidFill>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9567B01B-791F-45B8-A40E-EAB9F6A66C34}" type="slidenum">
              <a:rPr lang="en-GB" smtClean="0"/>
              <a:pPr>
                <a:defRPr/>
              </a:pPr>
              <a:t>2</a:t>
            </a:fld>
            <a:endParaRPr lang="en-GB"/>
          </a:p>
        </p:txBody>
      </p:sp>
    </p:spTree>
    <p:extLst>
      <p:ext uri="{BB962C8B-B14F-4D97-AF65-F5344CB8AC3E}">
        <p14:creationId xmlns:p14="http://schemas.microsoft.com/office/powerpoint/2010/main" val="2904323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4</a:t>
            </a:fld>
            <a:endParaRPr lang="en-GB"/>
          </a:p>
        </p:txBody>
      </p:sp>
    </p:spTree>
    <p:extLst>
      <p:ext uri="{BB962C8B-B14F-4D97-AF65-F5344CB8AC3E}">
        <p14:creationId xmlns:p14="http://schemas.microsoft.com/office/powerpoint/2010/main" val="781799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12</a:t>
            </a:fld>
            <a:endParaRPr lang="en-GB"/>
          </a:p>
        </p:txBody>
      </p:sp>
    </p:spTree>
    <p:extLst>
      <p:ext uri="{BB962C8B-B14F-4D97-AF65-F5344CB8AC3E}">
        <p14:creationId xmlns:p14="http://schemas.microsoft.com/office/powerpoint/2010/main" val="3370481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13</a:t>
            </a:fld>
            <a:endParaRPr lang="en-GB"/>
          </a:p>
        </p:txBody>
      </p:sp>
    </p:spTree>
    <p:extLst>
      <p:ext uri="{BB962C8B-B14F-4D97-AF65-F5344CB8AC3E}">
        <p14:creationId xmlns:p14="http://schemas.microsoft.com/office/powerpoint/2010/main" val="148098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14</a:t>
            </a:fld>
            <a:endParaRPr lang="en-GB"/>
          </a:p>
        </p:txBody>
      </p:sp>
    </p:spTree>
    <p:extLst>
      <p:ext uri="{BB962C8B-B14F-4D97-AF65-F5344CB8AC3E}">
        <p14:creationId xmlns:p14="http://schemas.microsoft.com/office/powerpoint/2010/main" val="1807993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15</a:t>
            </a:fld>
            <a:endParaRPr lang="en-GB"/>
          </a:p>
        </p:txBody>
      </p:sp>
    </p:spTree>
    <p:extLst>
      <p:ext uri="{BB962C8B-B14F-4D97-AF65-F5344CB8AC3E}">
        <p14:creationId xmlns:p14="http://schemas.microsoft.com/office/powerpoint/2010/main" val="4217634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16</a:t>
            </a:fld>
            <a:endParaRPr lang="en-GB"/>
          </a:p>
        </p:txBody>
      </p:sp>
    </p:spTree>
    <p:extLst>
      <p:ext uri="{BB962C8B-B14F-4D97-AF65-F5344CB8AC3E}">
        <p14:creationId xmlns:p14="http://schemas.microsoft.com/office/powerpoint/2010/main" val="4217634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3225038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20350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7567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3642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02934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53865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9251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74966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582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772928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332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3908331118"/>
      </p:ext>
    </p:extLst>
  </p:cSld>
  <p:clrMap bg1="dk2" tx1="lt1" bg2="dk1"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1981200"/>
            <a:ext cx="7772400" cy="1447800"/>
          </a:xfrm>
        </p:spPr>
        <p:txBody>
          <a:bodyPr/>
          <a:lstStyle/>
          <a:p>
            <a:r>
              <a:rPr lang="en-GB" dirty="0"/>
              <a:t>Catechism</a:t>
            </a:r>
            <a:br>
              <a:rPr lang="en-GB" dirty="0"/>
            </a:br>
            <a:r>
              <a:rPr lang="en-GB" dirty="0"/>
              <a:t>The Workshop of Faith </a:t>
            </a:r>
          </a:p>
        </p:txBody>
      </p:sp>
      <p:sp>
        <p:nvSpPr>
          <p:cNvPr id="14339" name="Rectangle 3"/>
          <p:cNvSpPr>
            <a:spLocks noGrp="1" noChangeArrowheads="1"/>
          </p:cNvSpPr>
          <p:nvPr>
            <p:ph type="subTitle" idx="1"/>
          </p:nvPr>
        </p:nvSpPr>
        <p:spPr>
          <a:xfrm>
            <a:off x="381000" y="3886200"/>
            <a:ext cx="8458200" cy="1752600"/>
          </a:xfrm>
        </p:spPr>
        <p:txBody>
          <a:bodyPr/>
          <a:lstStyle/>
          <a:p>
            <a:r>
              <a:rPr lang="en-GB" dirty="0"/>
              <a:t>Lesson 24</a:t>
            </a:r>
          </a:p>
          <a:p>
            <a:r>
              <a:rPr lang="en-GB" dirty="0"/>
              <a:t>The Church: Government (5)</a:t>
            </a:r>
          </a:p>
        </p:txBody>
      </p:sp>
    </p:spTree>
    <p:extLst>
      <p:ext uri="{BB962C8B-B14F-4D97-AF65-F5344CB8AC3E}">
        <p14:creationId xmlns:p14="http://schemas.microsoft.com/office/powerpoint/2010/main" val="1094110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69: Repentance</a:t>
            </a:r>
          </a:p>
          <a:p>
            <a:pPr marL="0" indent="0">
              <a:buNone/>
            </a:pPr>
            <a:r>
              <a:rPr lang="en-US" i="1" dirty="0"/>
              <a:t>When someone repents of a public sin or of a sin which had to be reported to the consistory, the latter shall not accept his confession of sin unless he has shown real amendment.</a:t>
            </a:r>
          </a:p>
          <a:p>
            <a:pPr marL="0" indent="0">
              <a:buNone/>
            </a:pPr>
            <a:r>
              <a:rPr lang="en-US" i="1" dirty="0"/>
              <a:t>The consistory shall determine whether the benefit of the con-</a:t>
            </a:r>
            <a:r>
              <a:rPr lang="en-US" i="1" dirty="0" err="1"/>
              <a:t>gregation</a:t>
            </a:r>
            <a:r>
              <a:rPr lang="en-US" i="1" dirty="0"/>
              <a:t> requires that this confession of sin shall be made publicly and, in case it is made before the consistory or before two or three office-bearers, whether the congregation shall be informed afterwards.</a:t>
            </a:r>
          </a:p>
          <a:p>
            <a:pPr marL="0" indent="0">
              <a:buNone/>
            </a:pPr>
            <a:endParaRPr lang="en-US" i="1" dirty="0"/>
          </a:p>
          <a:p>
            <a:endParaRPr lang="en-US" dirty="0"/>
          </a:p>
          <a:p>
            <a:endParaRPr lang="en-CA" dirty="0"/>
          </a:p>
        </p:txBody>
      </p:sp>
    </p:spTree>
    <p:extLst>
      <p:ext uri="{BB962C8B-B14F-4D97-AF65-F5344CB8AC3E}">
        <p14:creationId xmlns:p14="http://schemas.microsoft.com/office/powerpoint/2010/main" val="679788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70: Readmission</a:t>
            </a:r>
          </a:p>
          <a:p>
            <a:pPr marL="0" indent="0">
              <a:buNone/>
            </a:pPr>
            <a:r>
              <a:rPr lang="en-US" i="1" dirty="0"/>
              <a:t>When someone who has been excommunicated repents and desires to be again received into the communion of the church, the congregation shall be informed of his desire in order to see whether there are any lawful objections.</a:t>
            </a:r>
          </a:p>
          <a:p>
            <a:pPr marL="0" indent="0">
              <a:buNone/>
            </a:pPr>
            <a:r>
              <a:rPr lang="en-US" i="1" dirty="0"/>
              <a:t>The time between the public announcement and the </a:t>
            </a:r>
            <a:r>
              <a:rPr lang="en-US" i="1" dirty="0" err="1"/>
              <a:t>readmis-sion</a:t>
            </a:r>
            <a:r>
              <a:rPr lang="en-US" i="1" dirty="0"/>
              <a:t> of the sinner shall be not less than one month.</a:t>
            </a:r>
          </a:p>
          <a:p>
            <a:pPr marL="0" indent="0">
              <a:buNone/>
            </a:pPr>
            <a:r>
              <a:rPr lang="en-US" i="1" dirty="0"/>
              <a:t>If no lawful objection is raised, the readmission shall take place with the use of the form for that purpose.</a:t>
            </a:r>
          </a:p>
          <a:p>
            <a:pPr marL="0" indent="0">
              <a:buNone/>
            </a:pPr>
            <a:endParaRPr lang="en-US" i="1" dirty="0"/>
          </a:p>
          <a:p>
            <a:endParaRPr lang="en-US" dirty="0"/>
          </a:p>
          <a:p>
            <a:endParaRPr lang="en-CA" dirty="0"/>
          </a:p>
        </p:txBody>
      </p:sp>
    </p:spTree>
    <p:extLst>
      <p:ext uri="{BB962C8B-B14F-4D97-AF65-F5344CB8AC3E}">
        <p14:creationId xmlns:p14="http://schemas.microsoft.com/office/powerpoint/2010/main" val="3878811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p:txBody>
          <a:bodyPr/>
          <a:lstStyle/>
          <a:p>
            <a:pPr algn="r"/>
            <a:r>
              <a:rPr lang="en-US"/>
              <a:t>Tell the church</a:t>
            </a:r>
          </a:p>
        </p:txBody>
      </p:sp>
      <p:grpSp>
        <p:nvGrpSpPr>
          <p:cNvPr id="445464" name="Group 24"/>
          <p:cNvGrpSpPr>
            <a:grpSpLocks/>
          </p:cNvGrpSpPr>
          <p:nvPr/>
        </p:nvGrpSpPr>
        <p:grpSpPr bwMode="auto">
          <a:xfrm>
            <a:off x="0" y="2895600"/>
            <a:ext cx="3505200" cy="3998913"/>
            <a:chOff x="0" y="1824"/>
            <a:chExt cx="2208" cy="2519"/>
          </a:xfrm>
        </p:grpSpPr>
        <p:sp>
          <p:nvSpPr>
            <p:cNvPr id="445447" name="AutoShape 7"/>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A sinner has been saved!</a:t>
              </a:r>
            </a:p>
          </p:txBody>
        </p:sp>
        <p:sp>
          <p:nvSpPr>
            <p:cNvPr id="445450" name="Line 10"/>
            <p:cNvSpPr>
              <a:spLocks noChangeShapeType="1"/>
            </p:cNvSpPr>
            <p:nvPr/>
          </p:nvSpPr>
          <p:spPr bwMode="auto">
            <a:xfrm>
              <a:off x="912" y="1824"/>
              <a:ext cx="0" cy="1392"/>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52" name="Line 12"/>
            <p:cNvSpPr>
              <a:spLocks noChangeShapeType="1"/>
            </p:cNvSpPr>
            <p:nvPr/>
          </p:nvSpPr>
          <p:spPr bwMode="auto">
            <a:xfrm flipH="1">
              <a:off x="912" y="1824"/>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7" name="Group 27"/>
          <p:cNvGrpSpPr>
            <a:grpSpLocks/>
          </p:cNvGrpSpPr>
          <p:nvPr/>
        </p:nvGrpSpPr>
        <p:grpSpPr bwMode="auto">
          <a:xfrm>
            <a:off x="1905000" y="4724400"/>
            <a:ext cx="533400" cy="609600"/>
            <a:chOff x="1200" y="2976"/>
            <a:chExt cx="336" cy="384"/>
          </a:xfrm>
        </p:grpSpPr>
        <p:sp>
          <p:nvSpPr>
            <p:cNvPr id="445451" name="Line 11"/>
            <p:cNvSpPr>
              <a:spLocks noChangeShapeType="1"/>
            </p:cNvSpPr>
            <p:nvPr/>
          </p:nvSpPr>
          <p:spPr bwMode="auto">
            <a:xfrm flipH="1">
              <a:off x="1200" y="2976"/>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53" name="Line 13"/>
            <p:cNvSpPr>
              <a:spLocks noChangeShapeType="1"/>
            </p:cNvSpPr>
            <p:nvPr/>
          </p:nvSpPr>
          <p:spPr bwMode="auto">
            <a:xfrm>
              <a:off x="1200" y="2976"/>
              <a:ext cx="0" cy="384"/>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45446" name="Oval 6"/>
          <p:cNvSpPr>
            <a:spLocks noChangeArrowheads="1"/>
          </p:cNvSpPr>
          <p:nvPr/>
        </p:nvSpPr>
        <p:spPr bwMode="auto">
          <a:xfrm>
            <a:off x="2590800" y="746056"/>
            <a:ext cx="3962400" cy="116853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2 elders tell the sinner his fault</a:t>
            </a:r>
            <a:endParaRPr lang="en-US">
              <a:solidFill>
                <a:srgbClr val="00FF00"/>
              </a:solidFill>
              <a:latin typeface="Calibri" panose="020F0502020204030204" pitchFamily="34" charset="0"/>
              <a:cs typeface="Calibri" panose="020F0502020204030204" pitchFamily="34" charset="0"/>
            </a:endParaRPr>
          </a:p>
        </p:txBody>
      </p:sp>
      <p:grpSp>
        <p:nvGrpSpPr>
          <p:cNvPr id="445463" name="Group 23"/>
          <p:cNvGrpSpPr>
            <a:grpSpLocks/>
          </p:cNvGrpSpPr>
          <p:nvPr/>
        </p:nvGrpSpPr>
        <p:grpSpPr bwMode="auto">
          <a:xfrm>
            <a:off x="2514600" y="1752601"/>
            <a:ext cx="4033838" cy="1560513"/>
            <a:chOff x="1584" y="1104"/>
            <a:chExt cx="2541" cy="983"/>
          </a:xfrm>
        </p:grpSpPr>
        <p:sp>
          <p:nvSpPr>
            <p:cNvPr id="445445" name="AutoShape 5"/>
            <p:cNvSpPr>
              <a:spLocks noChangeArrowheads="1"/>
            </p:cNvSpPr>
            <p:nvPr/>
          </p:nvSpPr>
          <p:spPr bwMode="auto">
            <a:xfrm>
              <a:off x="1584" y="15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5458" name="Line 18"/>
            <p:cNvSpPr>
              <a:spLocks noChangeShapeType="1"/>
            </p:cNvSpPr>
            <p:nvPr/>
          </p:nvSpPr>
          <p:spPr bwMode="auto">
            <a:xfrm>
              <a:off x="2832" y="1104"/>
              <a:ext cx="0" cy="432"/>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5" name="Group 25"/>
          <p:cNvGrpSpPr>
            <a:grpSpLocks/>
          </p:cNvGrpSpPr>
          <p:nvPr/>
        </p:nvGrpSpPr>
        <p:grpSpPr bwMode="auto">
          <a:xfrm>
            <a:off x="4343400" y="2819400"/>
            <a:ext cx="4800600" cy="1609725"/>
            <a:chOff x="2736" y="1776"/>
            <a:chExt cx="3024" cy="1014"/>
          </a:xfrm>
        </p:grpSpPr>
        <p:sp>
          <p:nvSpPr>
            <p:cNvPr id="445454" name="Line 14"/>
            <p:cNvSpPr>
              <a:spLocks noChangeShapeType="1"/>
            </p:cNvSpPr>
            <p:nvPr/>
          </p:nvSpPr>
          <p:spPr bwMode="auto">
            <a:xfrm flipH="1">
              <a:off x="4176" y="1776"/>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60" name="Oval 20"/>
            <p:cNvSpPr>
              <a:spLocks noChangeArrowheads="1"/>
            </p:cNvSpPr>
            <p:nvPr/>
          </p:nvSpPr>
          <p:spPr bwMode="auto">
            <a:xfrm>
              <a:off x="2736" y="2054"/>
              <a:ext cx="3024"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Suspension from Lord’s Supper</a:t>
              </a:r>
              <a:endParaRPr lang="en-US">
                <a:solidFill>
                  <a:srgbClr val="00FF00"/>
                </a:solidFill>
                <a:latin typeface="Calibri" panose="020F0502020204030204" pitchFamily="34" charset="0"/>
                <a:cs typeface="Calibri" panose="020F0502020204030204" pitchFamily="34" charset="0"/>
              </a:endParaRPr>
            </a:p>
          </p:txBody>
        </p:sp>
        <p:sp>
          <p:nvSpPr>
            <p:cNvPr id="445455" name="Line 15"/>
            <p:cNvSpPr>
              <a:spLocks noChangeShapeType="1"/>
            </p:cNvSpPr>
            <p:nvPr/>
          </p:nvSpPr>
          <p:spPr bwMode="auto">
            <a:xfrm>
              <a:off x="4800" y="1776"/>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8" name="Group 28"/>
          <p:cNvGrpSpPr>
            <a:grpSpLocks/>
          </p:cNvGrpSpPr>
          <p:nvPr/>
        </p:nvGrpSpPr>
        <p:grpSpPr bwMode="auto">
          <a:xfrm>
            <a:off x="5181600" y="4800600"/>
            <a:ext cx="3962400" cy="1838325"/>
            <a:chOff x="3264" y="3024"/>
            <a:chExt cx="2496" cy="1158"/>
          </a:xfrm>
        </p:grpSpPr>
        <p:sp>
          <p:nvSpPr>
            <p:cNvPr id="445456" name="Line 16"/>
            <p:cNvSpPr>
              <a:spLocks noChangeShapeType="1"/>
            </p:cNvSpPr>
            <p:nvPr/>
          </p:nvSpPr>
          <p:spPr bwMode="auto">
            <a:xfrm flipH="1">
              <a:off x="4080" y="3024"/>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61" name="Oval 21"/>
            <p:cNvSpPr>
              <a:spLocks noChangeArrowheads="1"/>
            </p:cNvSpPr>
            <p:nvPr/>
          </p:nvSpPr>
          <p:spPr bwMode="auto">
            <a:xfrm>
              <a:off x="3264" y="3446"/>
              <a:ext cx="2496"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Excommunication process starts</a:t>
              </a:r>
              <a:endParaRPr lang="en-US">
                <a:solidFill>
                  <a:srgbClr val="00FF00"/>
                </a:solidFill>
                <a:latin typeface="Calibri" panose="020F0502020204030204" pitchFamily="34" charset="0"/>
                <a:cs typeface="Calibri" panose="020F0502020204030204" pitchFamily="34" charset="0"/>
              </a:endParaRPr>
            </a:p>
          </p:txBody>
        </p:sp>
        <p:sp>
          <p:nvSpPr>
            <p:cNvPr id="445457" name="Line 17"/>
            <p:cNvSpPr>
              <a:spLocks noChangeShapeType="1"/>
            </p:cNvSpPr>
            <p:nvPr/>
          </p:nvSpPr>
          <p:spPr bwMode="auto">
            <a:xfrm>
              <a:off x="4704" y="3024"/>
              <a:ext cx="0" cy="48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6" name="Group 26"/>
          <p:cNvGrpSpPr>
            <a:grpSpLocks/>
          </p:cNvGrpSpPr>
          <p:nvPr/>
        </p:nvGrpSpPr>
        <p:grpSpPr bwMode="auto">
          <a:xfrm>
            <a:off x="2438400" y="3962402"/>
            <a:ext cx="4033838" cy="1255713"/>
            <a:chOff x="1536" y="2496"/>
            <a:chExt cx="2541" cy="791"/>
          </a:xfrm>
        </p:grpSpPr>
        <p:sp>
          <p:nvSpPr>
            <p:cNvPr id="445448" name="AutoShape 8"/>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5459" name="Line 19"/>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26"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9521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454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454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454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454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45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4546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45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6" grpId="0" animBg="1" autoUpdateAnimBg="0"/>
      <p:bldP spid="26"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p:txBody>
          <a:bodyPr/>
          <a:lstStyle/>
          <a:p>
            <a:pPr algn="r"/>
            <a:r>
              <a:rPr lang="en-US"/>
              <a:t>Expelled</a:t>
            </a:r>
          </a:p>
        </p:txBody>
      </p:sp>
      <p:grpSp>
        <p:nvGrpSpPr>
          <p:cNvPr id="451630" name="Group 46"/>
          <p:cNvGrpSpPr>
            <a:grpSpLocks/>
          </p:cNvGrpSpPr>
          <p:nvPr/>
        </p:nvGrpSpPr>
        <p:grpSpPr bwMode="auto">
          <a:xfrm>
            <a:off x="0" y="2332038"/>
            <a:ext cx="3505200" cy="4562474"/>
            <a:chOff x="0" y="1469"/>
            <a:chExt cx="2208" cy="2874"/>
          </a:xfrm>
        </p:grpSpPr>
        <p:sp>
          <p:nvSpPr>
            <p:cNvPr id="451589" name="AutoShape 5"/>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A sinner has been saved!</a:t>
              </a:r>
            </a:p>
          </p:txBody>
        </p:sp>
        <p:sp>
          <p:nvSpPr>
            <p:cNvPr id="451590" name="Line 6"/>
            <p:cNvSpPr>
              <a:spLocks noChangeShapeType="1"/>
            </p:cNvSpPr>
            <p:nvPr/>
          </p:nvSpPr>
          <p:spPr bwMode="auto">
            <a:xfrm>
              <a:off x="912" y="1469"/>
              <a:ext cx="0" cy="1891"/>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591" name="Line 7"/>
            <p:cNvSpPr>
              <a:spLocks noChangeShapeType="1"/>
            </p:cNvSpPr>
            <p:nvPr/>
          </p:nvSpPr>
          <p:spPr bwMode="auto">
            <a:xfrm flipH="1">
              <a:off x="912" y="1469"/>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1" name="Group 37"/>
          <p:cNvGrpSpPr>
            <a:grpSpLocks/>
          </p:cNvGrpSpPr>
          <p:nvPr/>
        </p:nvGrpSpPr>
        <p:grpSpPr bwMode="auto">
          <a:xfrm>
            <a:off x="1905000" y="4160838"/>
            <a:ext cx="533400" cy="1173162"/>
            <a:chOff x="1200" y="2621"/>
            <a:chExt cx="336" cy="739"/>
          </a:xfrm>
        </p:grpSpPr>
        <p:sp>
          <p:nvSpPr>
            <p:cNvPr id="451593" name="Line 9"/>
            <p:cNvSpPr>
              <a:spLocks noChangeShapeType="1"/>
            </p:cNvSpPr>
            <p:nvPr/>
          </p:nvSpPr>
          <p:spPr bwMode="auto">
            <a:xfrm flipH="1">
              <a:off x="1200" y="2621"/>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594" name="Line 10"/>
            <p:cNvSpPr>
              <a:spLocks noChangeShapeType="1"/>
            </p:cNvSpPr>
            <p:nvPr/>
          </p:nvSpPr>
          <p:spPr bwMode="auto">
            <a:xfrm>
              <a:off x="1200" y="2621"/>
              <a:ext cx="0" cy="739"/>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51595" name="Oval 11"/>
          <p:cNvSpPr>
            <a:spLocks noChangeArrowheads="1"/>
          </p:cNvSpPr>
          <p:nvPr/>
        </p:nvSpPr>
        <p:spPr bwMode="auto">
          <a:xfrm>
            <a:off x="2667000" y="823169"/>
            <a:ext cx="3962400" cy="649188"/>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1st announcement</a:t>
            </a:r>
            <a:endParaRPr lang="en-US">
              <a:solidFill>
                <a:srgbClr val="00FF00"/>
              </a:solidFill>
              <a:latin typeface="Calibri" panose="020F0502020204030204" pitchFamily="34" charset="0"/>
              <a:cs typeface="Calibri" panose="020F0502020204030204" pitchFamily="34" charset="0"/>
            </a:endParaRPr>
          </a:p>
        </p:txBody>
      </p:sp>
      <p:grpSp>
        <p:nvGrpSpPr>
          <p:cNvPr id="451626" name="Group 42"/>
          <p:cNvGrpSpPr>
            <a:grpSpLocks/>
          </p:cNvGrpSpPr>
          <p:nvPr/>
        </p:nvGrpSpPr>
        <p:grpSpPr bwMode="auto">
          <a:xfrm>
            <a:off x="2514600" y="1447801"/>
            <a:ext cx="4033838" cy="1301751"/>
            <a:chOff x="1584" y="912"/>
            <a:chExt cx="2541" cy="820"/>
          </a:xfrm>
        </p:grpSpPr>
        <p:sp>
          <p:nvSpPr>
            <p:cNvPr id="451597" name="AutoShape 13"/>
            <p:cNvSpPr>
              <a:spLocks noChangeArrowheads="1"/>
            </p:cNvSpPr>
            <p:nvPr/>
          </p:nvSpPr>
          <p:spPr bwMode="auto">
            <a:xfrm>
              <a:off x="1584" y="1154"/>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598" name="Line 14"/>
            <p:cNvSpPr>
              <a:spLocks noChangeShapeType="1"/>
            </p:cNvSpPr>
            <p:nvPr/>
          </p:nvSpPr>
          <p:spPr bwMode="auto">
            <a:xfrm>
              <a:off x="2832" y="912"/>
              <a:ext cx="0" cy="269"/>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8" name="Group 44"/>
          <p:cNvGrpSpPr>
            <a:grpSpLocks/>
          </p:cNvGrpSpPr>
          <p:nvPr/>
        </p:nvGrpSpPr>
        <p:grpSpPr bwMode="auto">
          <a:xfrm>
            <a:off x="5181600" y="4237038"/>
            <a:ext cx="3962400" cy="863600"/>
            <a:chOff x="3264" y="2669"/>
            <a:chExt cx="2496" cy="544"/>
          </a:xfrm>
        </p:grpSpPr>
        <p:sp>
          <p:nvSpPr>
            <p:cNvPr id="451604" name="Line 20"/>
            <p:cNvSpPr>
              <a:spLocks noChangeShapeType="1"/>
            </p:cNvSpPr>
            <p:nvPr/>
          </p:nvSpPr>
          <p:spPr bwMode="auto">
            <a:xfrm flipH="1">
              <a:off x="4080" y="2669"/>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05" name="Oval 21"/>
            <p:cNvSpPr>
              <a:spLocks noChangeArrowheads="1"/>
            </p:cNvSpPr>
            <p:nvPr/>
          </p:nvSpPr>
          <p:spPr bwMode="auto">
            <a:xfrm>
              <a:off x="3264" y="2804"/>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3rd announcement</a:t>
              </a:r>
              <a:endParaRPr lang="en-US">
                <a:solidFill>
                  <a:srgbClr val="00FF00"/>
                </a:solidFill>
                <a:latin typeface="Calibri" panose="020F0502020204030204" pitchFamily="34" charset="0"/>
                <a:cs typeface="Calibri" panose="020F0502020204030204" pitchFamily="34" charset="0"/>
              </a:endParaRPr>
            </a:p>
          </p:txBody>
        </p:sp>
        <p:sp>
          <p:nvSpPr>
            <p:cNvPr id="451606" name="Line 22"/>
            <p:cNvSpPr>
              <a:spLocks noChangeShapeType="1"/>
            </p:cNvSpPr>
            <p:nvPr/>
          </p:nvSpPr>
          <p:spPr bwMode="auto">
            <a:xfrm>
              <a:off x="4704" y="2669"/>
              <a:ext cx="0" cy="192"/>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7" name="Group 43"/>
          <p:cNvGrpSpPr>
            <a:grpSpLocks/>
          </p:cNvGrpSpPr>
          <p:nvPr/>
        </p:nvGrpSpPr>
        <p:grpSpPr bwMode="auto">
          <a:xfrm>
            <a:off x="4343400" y="2255838"/>
            <a:ext cx="4800600" cy="1473200"/>
            <a:chOff x="2736" y="1421"/>
            <a:chExt cx="3024" cy="928"/>
          </a:xfrm>
        </p:grpSpPr>
        <p:sp>
          <p:nvSpPr>
            <p:cNvPr id="451600" name="Line 16"/>
            <p:cNvSpPr>
              <a:spLocks noChangeShapeType="1"/>
            </p:cNvSpPr>
            <p:nvPr/>
          </p:nvSpPr>
          <p:spPr bwMode="auto">
            <a:xfrm flipH="1">
              <a:off x="4176" y="1421"/>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01" name="Oval 17"/>
            <p:cNvSpPr>
              <a:spLocks noChangeArrowheads="1"/>
            </p:cNvSpPr>
            <p:nvPr/>
          </p:nvSpPr>
          <p:spPr bwMode="auto">
            <a:xfrm>
              <a:off x="2736" y="1604"/>
              <a:ext cx="3024"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Classis approval</a:t>
              </a:r>
              <a:endParaRPr lang="en-US">
                <a:solidFill>
                  <a:srgbClr val="00FF00"/>
                </a:solidFill>
                <a:latin typeface="Calibri" panose="020F0502020204030204" pitchFamily="34" charset="0"/>
                <a:cs typeface="Calibri" panose="020F0502020204030204" pitchFamily="34" charset="0"/>
              </a:endParaRPr>
            </a:p>
          </p:txBody>
        </p:sp>
        <p:sp>
          <p:nvSpPr>
            <p:cNvPr id="451602" name="Line 18"/>
            <p:cNvSpPr>
              <a:spLocks noChangeShapeType="1"/>
            </p:cNvSpPr>
            <p:nvPr/>
          </p:nvSpPr>
          <p:spPr bwMode="auto">
            <a:xfrm>
              <a:off x="4800" y="1421"/>
              <a:ext cx="0" cy="24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11" name="Oval 27"/>
            <p:cNvSpPr>
              <a:spLocks noChangeArrowheads="1"/>
            </p:cNvSpPr>
            <p:nvPr/>
          </p:nvSpPr>
          <p:spPr bwMode="auto">
            <a:xfrm>
              <a:off x="2736" y="1940"/>
              <a:ext cx="3024"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2nd announcement</a:t>
              </a:r>
              <a:endParaRPr lang="en-US">
                <a:solidFill>
                  <a:srgbClr val="00FF00"/>
                </a:solidFill>
                <a:latin typeface="Calibri" panose="020F0502020204030204" pitchFamily="34" charset="0"/>
                <a:cs typeface="Calibri" panose="020F0502020204030204" pitchFamily="34" charset="0"/>
              </a:endParaRPr>
            </a:p>
          </p:txBody>
        </p:sp>
      </p:grpSp>
      <p:grpSp>
        <p:nvGrpSpPr>
          <p:cNvPr id="451607" name="Group 23"/>
          <p:cNvGrpSpPr>
            <a:grpSpLocks/>
          </p:cNvGrpSpPr>
          <p:nvPr/>
        </p:nvGrpSpPr>
        <p:grpSpPr bwMode="auto">
          <a:xfrm>
            <a:off x="2438400" y="3398840"/>
            <a:ext cx="4033838" cy="1255713"/>
            <a:chOff x="1536" y="2496"/>
            <a:chExt cx="2541" cy="791"/>
          </a:xfrm>
        </p:grpSpPr>
        <p:sp>
          <p:nvSpPr>
            <p:cNvPr id="451608" name="AutoShape 24"/>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609" name="Line 25"/>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12" name="Group 28"/>
          <p:cNvGrpSpPr>
            <a:grpSpLocks/>
          </p:cNvGrpSpPr>
          <p:nvPr/>
        </p:nvGrpSpPr>
        <p:grpSpPr bwMode="auto">
          <a:xfrm>
            <a:off x="3581400" y="4846640"/>
            <a:ext cx="4033838" cy="1255713"/>
            <a:chOff x="1536" y="2496"/>
            <a:chExt cx="2541" cy="791"/>
          </a:xfrm>
        </p:grpSpPr>
        <p:sp>
          <p:nvSpPr>
            <p:cNvPr id="451613" name="AutoShape 29"/>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614" name="Line 30"/>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51620" name="Line 36"/>
          <p:cNvSpPr>
            <a:spLocks noChangeShapeType="1"/>
          </p:cNvSpPr>
          <p:nvPr/>
        </p:nvSpPr>
        <p:spPr bwMode="auto">
          <a:xfrm flipH="1">
            <a:off x="3124200" y="5638800"/>
            <a:ext cx="609600" cy="30163"/>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nvGrpSpPr>
          <p:cNvPr id="451629" name="Group 45"/>
          <p:cNvGrpSpPr>
            <a:grpSpLocks/>
          </p:cNvGrpSpPr>
          <p:nvPr/>
        </p:nvGrpSpPr>
        <p:grpSpPr bwMode="auto">
          <a:xfrm>
            <a:off x="5181600" y="5638800"/>
            <a:ext cx="3962400" cy="1235075"/>
            <a:chOff x="3264" y="3552"/>
            <a:chExt cx="2496" cy="778"/>
          </a:xfrm>
        </p:grpSpPr>
        <p:sp>
          <p:nvSpPr>
            <p:cNvPr id="451623" name="Line 39"/>
            <p:cNvSpPr>
              <a:spLocks noChangeShapeType="1"/>
            </p:cNvSpPr>
            <p:nvPr/>
          </p:nvSpPr>
          <p:spPr bwMode="auto">
            <a:xfrm flipH="1">
              <a:off x="4704" y="3552"/>
              <a:ext cx="336"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24" name="Line 40"/>
            <p:cNvSpPr>
              <a:spLocks noChangeShapeType="1"/>
            </p:cNvSpPr>
            <p:nvPr/>
          </p:nvSpPr>
          <p:spPr bwMode="auto">
            <a:xfrm>
              <a:off x="5040" y="3552"/>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25" name="Oval 41"/>
            <p:cNvSpPr>
              <a:spLocks noChangeArrowheads="1"/>
            </p:cNvSpPr>
            <p:nvPr/>
          </p:nvSpPr>
          <p:spPr bwMode="auto">
            <a:xfrm>
              <a:off x="3264" y="3921"/>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Excommunication</a:t>
              </a:r>
              <a:endParaRPr lang="en-US">
                <a:solidFill>
                  <a:srgbClr val="00FF00"/>
                </a:solidFill>
                <a:latin typeface="Calibri" panose="020F0502020204030204" pitchFamily="34" charset="0"/>
                <a:cs typeface="Calibri" panose="020F0502020204030204" pitchFamily="34" charset="0"/>
              </a:endParaRPr>
            </a:p>
          </p:txBody>
        </p:sp>
      </p:grpSp>
      <p:sp>
        <p:nvSpPr>
          <p:cNvPr id="35"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09140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515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516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516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516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516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516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516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9"/>
                                          </p:stCondLst>
                                        </p:cTn>
                                        <p:tgtEl>
                                          <p:spTgt spid="4516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9"/>
                                          </p:stCondLst>
                                        </p:cTn>
                                        <p:tgtEl>
                                          <p:spTgt spid="4516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9"/>
                                          </p:stCondLst>
                                        </p:cTn>
                                        <p:tgtEl>
                                          <p:spTgt spid="451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1595" grpId="0" animBg="1" autoUpdateAnimBg="0"/>
      <p:bldP spid="451620" grpId="0" animBg="1"/>
      <p:bldP spid="35"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61" name="Text Box 5"/>
          <p:cNvSpPr txBox="1">
            <a:spLocks noChangeArrowheads="1"/>
          </p:cNvSpPr>
          <p:nvPr/>
        </p:nvSpPr>
        <p:spPr bwMode="auto">
          <a:xfrm>
            <a:off x="3657600" y="617329"/>
            <a:ext cx="54864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dirty="0">
                <a:latin typeface="Calibri" panose="020F0502020204030204" pitchFamily="34" charset="0"/>
                <a:cs typeface="Calibri" panose="020F0502020204030204" pitchFamily="34" charset="0"/>
              </a:rPr>
              <a:t>Withdrawal</a:t>
            </a:r>
          </a:p>
          <a:p>
            <a:endParaRPr lang="en-US" sz="2800" dirty="0">
              <a:latin typeface="Calibri" panose="020F0502020204030204" pitchFamily="34" charset="0"/>
              <a:cs typeface="Calibri" panose="020F0502020204030204" pitchFamily="34" charset="0"/>
            </a:endParaRPr>
          </a:p>
          <a:p>
            <a:pPr algn="l"/>
            <a:r>
              <a:rPr lang="en-US" sz="2800" dirty="0">
                <a:latin typeface="Calibri" panose="020F0502020204030204" pitchFamily="34" charset="0"/>
                <a:cs typeface="Calibri" panose="020F0502020204030204" pitchFamily="34" charset="0"/>
              </a:rPr>
              <a:t>At any point during the process, a sinner may decide to withdraw from the church. This implies the person stops being a member. This also implies the responsibility of the church is ended, and the process ‘grinds to a halt’.</a:t>
            </a:r>
          </a:p>
          <a:p>
            <a:pPr algn="l"/>
            <a:r>
              <a:rPr lang="en-US" sz="2800" dirty="0">
                <a:latin typeface="Calibri" panose="020F0502020204030204" pitchFamily="34" charset="0"/>
                <a:cs typeface="Calibri" panose="020F0502020204030204" pitchFamily="34" charset="0"/>
              </a:rPr>
              <a:t>Should such a person ever want to come back (repentance!) the person is re-admitted.</a:t>
            </a:r>
          </a:p>
        </p:txBody>
      </p:sp>
      <p:graphicFrame>
        <p:nvGraphicFramePr>
          <p:cNvPr id="454662" name="Object 6"/>
          <p:cNvGraphicFramePr>
            <a:graphicFrameLocks noChangeAspect="1"/>
          </p:cNvGraphicFramePr>
          <p:nvPr/>
        </p:nvGraphicFramePr>
        <p:xfrm>
          <a:off x="0" y="0"/>
          <a:ext cx="2971800" cy="2225675"/>
        </p:xfrm>
        <a:graphic>
          <a:graphicData uri="http://schemas.openxmlformats.org/presentationml/2006/ole">
            <mc:AlternateContent xmlns:mc="http://schemas.openxmlformats.org/markup-compatibility/2006">
              <mc:Choice xmlns:v="urn:schemas-microsoft-com:vml" Requires="v">
                <p:oleObj name="Slide" r:id="rId3" imgW="4529652" imgH="3393872" progId="PowerPoint.Slide.8">
                  <p:embed/>
                </p:oleObj>
              </mc:Choice>
              <mc:Fallback>
                <p:oleObj name="Slide" r:id="rId3" imgW="4529652" imgH="3393872" progId="PowerPoint.Slide.8">
                  <p:embed/>
                  <p:pic>
                    <p:nvPicPr>
                      <p:cNvPr id="454662"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4664" name="Object 8"/>
          <p:cNvGraphicFramePr>
            <a:graphicFrameLocks noChangeAspect="1"/>
          </p:cNvGraphicFramePr>
          <p:nvPr/>
        </p:nvGraphicFramePr>
        <p:xfrm>
          <a:off x="0" y="4632325"/>
          <a:ext cx="2971800" cy="2225675"/>
        </p:xfrm>
        <a:graphic>
          <a:graphicData uri="http://schemas.openxmlformats.org/presentationml/2006/ole">
            <mc:AlternateContent xmlns:mc="http://schemas.openxmlformats.org/markup-compatibility/2006">
              <mc:Choice xmlns:v="urn:schemas-microsoft-com:vml" Requires="v">
                <p:oleObj name="Slide" r:id="rId5" imgW="4529652" imgH="3393872" progId="PowerPoint.Slide.8">
                  <p:embed/>
                </p:oleObj>
              </mc:Choice>
              <mc:Fallback>
                <p:oleObj name="Slide" r:id="rId5" imgW="4529652" imgH="3393872" progId="PowerPoint.Slide.8">
                  <p:embed/>
                  <p:pic>
                    <p:nvPicPr>
                      <p:cNvPr id="454664"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632325"/>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4665" name="Object 9"/>
          <p:cNvGraphicFramePr>
            <a:graphicFrameLocks noChangeAspect="1"/>
          </p:cNvGraphicFramePr>
          <p:nvPr/>
        </p:nvGraphicFramePr>
        <p:xfrm>
          <a:off x="0" y="2286000"/>
          <a:ext cx="2971800" cy="2225675"/>
        </p:xfrm>
        <a:graphic>
          <a:graphicData uri="http://schemas.openxmlformats.org/presentationml/2006/ole">
            <mc:AlternateContent xmlns:mc="http://schemas.openxmlformats.org/markup-compatibility/2006">
              <mc:Choice xmlns:v="urn:schemas-microsoft-com:vml" Requires="v">
                <p:oleObj name="Slide" r:id="rId7" imgW="4529652" imgH="3393872" progId="PowerPoint.Slide.8">
                  <p:embed/>
                </p:oleObj>
              </mc:Choice>
              <mc:Fallback>
                <p:oleObj name="Slide" r:id="rId7" imgW="4529652" imgH="3393872" progId="PowerPoint.Slide.8">
                  <p:embed/>
                  <p:pic>
                    <p:nvPicPr>
                      <p:cNvPr id="454665"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2286000"/>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8373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p:txBody>
          <a:bodyPr/>
          <a:lstStyle/>
          <a:p>
            <a:pPr algn="r"/>
            <a:r>
              <a:rPr lang="en-US" dirty="0"/>
              <a:t>Readmission</a:t>
            </a:r>
          </a:p>
        </p:txBody>
      </p:sp>
      <p:sp>
        <p:nvSpPr>
          <p:cNvPr id="453643" name="Oval 11"/>
          <p:cNvSpPr>
            <a:spLocks noChangeArrowheads="1"/>
          </p:cNvSpPr>
          <p:nvPr/>
        </p:nvSpPr>
        <p:spPr bwMode="auto">
          <a:xfrm>
            <a:off x="2590800" y="1127969"/>
            <a:ext cx="3962400" cy="649188"/>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2 elders visit</a:t>
            </a:r>
            <a:endParaRPr lang="en-US">
              <a:solidFill>
                <a:schemeClr val="tx1"/>
              </a:solidFill>
              <a:latin typeface="Calibri" panose="020F0502020204030204" pitchFamily="34" charset="0"/>
              <a:cs typeface="Calibri" panose="020F0502020204030204" pitchFamily="34" charset="0"/>
            </a:endParaRPr>
          </a:p>
        </p:txBody>
      </p:sp>
      <p:sp>
        <p:nvSpPr>
          <p:cNvPr id="453645" name="AutoShape 13"/>
          <p:cNvSpPr>
            <a:spLocks noChangeArrowheads="1"/>
          </p:cNvSpPr>
          <p:nvPr/>
        </p:nvSpPr>
        <p:spPr bwMode="auto">
          <a:xfrm>
            <a:off x="228600" y="109786"/>
            <a:ext cx="4033838" cy="917079"/>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Repentance!</a:t>
            </a:r>
            <a:endParaRPr lang="en-US">
              <a:solidFill>
                <a:schemeClr val="tx1"/>
              </a:solidFill>
              <a:latin typeface="Calibri" panose="020F0502020204030204" pitchFamily="34" charset="0"/>
              <a:cs typeface="Calibri" panose="020F0502020204030204" pitchFamily="34" charset="0"/>
            </a:endParaRPr>
          </a:p>
        </p:txBody>
      </p:sp>
      <p:grpSp>
        <p:nvGrpSpPr>
          <p:cNvPr id="453662" name="Group 30"/>
          <p:cNvGrpSpPr>
            <a:grpSpLocks/>
          </p:cNvGrpSpPr>
          <p:nvPr/>
        </p:nvGrpSpPr>
        <p:grpSpPr bwMode="auto">
          <a:xfrm>
            <a:off x="2514600" y="1752600"/>
            <a:ext cx="3962400" cy="1838325"/>
            <a:chOff x="1584" y="1104"/>
            <a:chExt cx="2496" cy="1158"/>
          </a:xfrm>
        </p:grpSpPr>
        <p:sp>
          <p:nvSpPr>
            <p:cNvPr id="453658" name="Oval 26"/>
            <p:cNvSpPr>
              <a:spLocks noChangeArrowheads="1"/>
            </p:cNvSpPr>
            <p:nvPr/>
          </p:nvSpPr>
          <p:spPr bwMode="auto">
            <a:xfrm>
              <a:off x="1584" y="1526"/>
              <a:ext cx="2496"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chemeClr val="tx1"/>
                  </a:solidFill>
                  <a:latin typeface="Calibri" panose="020F0502020204030204" pitchFamily="34" charset="0"/>
                  <a:cs typeface="Calibri" panose="020F0502020204030204" pitchFamily="34" charset="0"/>
                </a:rPr>
                <a:t>Announcement of readmission</a:t>
              </a:r>
              <a:endParaRPr lang="en-US" dirty="0">
                <a:solidFill>
                  <a:schemeClr val="tx1"/>
                </a:solidFill>
                <a:latin typeface="Calibri" panose="020F0502020204030204" pitchFamily="34" charset="0"/>
                <a:cs typeface="Calibri" panose="020F0502020204030204" pitchFamily="34" charset="0"/>
              </a:endParaRPr>
            </a:p>
          </p:txBody>
        </p:sp>
        <p:sp>
          <p:nvSpPr>
            <p:cNvPr id="453646" name="Line 14"/>
            <p:cNvSpPr>
              <a:spLocks noChangeShapeType="1"/>
            </p:cNvSpPr>
            <p:nvPr/>
          </p:nvSpPr>
          <p:spPr bwMode="auto">
            <a:xfrm>
              <a:off x="2784" y="1104"/>
              <a:ext cx="0" cy="432"/>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3663" name="Group 31"/>
          <p:cNvGrpSpPr>
            <a:grpSpLocks/>
          </p:cNvGrpSpPr>
          <p:nvPr/>
        </p:nvGrpSpPr>
        <p:grpSpPr bwMode="auto">
          <a:xfrm>
            <a:off x="2514600" y="3581400"/>
            <a:ext cx="4713288" cy="2235200"/>
            <a:chOff x="1584" y="2256"/>
            <a:chExt cx="2969" cy="1408"/>
          </a:xfrm>
        </p:grpSpPr>
        <p:sp>
          <p:nvSpPr>
            <p:cNvPr id="453659" name="Oval 27"/>
            <p:cNvSpPr>
              <a:spLocks noChangeArrowheads="1"/>
            </p:cNvSpPr>
            <p:nvPr/>
          </p:nvSpPr>
          <p:spPr bwMode="auto">
            <a:xfrm>
              <a:off x="1584" y="3255"/>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chemeClr val="tx1"/>
                  </a:solidFill>
                  <a:latin typeface="Calibri" panose="020F0502020204030204" pitchFamily="34" charset="0"/>
                  <a:cs typeface="Calibri" panose="020F0502020204030204" pitchFamily="34" charset="0"/>
                </a:rPr>
                <a:t>Readmission</a:t>
              </a:r>
              <a:endParaRPr lang="en-US" dirty="0">
                <a:solidFill>
                  <a:schemeClr val="tx1"/>
                </a:solidFill>
                <a:latin typeface="Calibri" panose="020F0502020204030204" pitchFamily="34" charset="0"/>
                <a:cs typeface="Calibri" panose="020F0502020204030204" pitchFamily="34" charset="0"/>
              </a:endParaRPr>
            </a:p>
          </p:txBody>
        </p:sp>
        <p:sp>
          <p:nvSpPr>
            <p:cNvPr id="453660" name="Line 28"/>
            <p:cNvSpPr>
              <a:spLocks noChangeShapeType="1"/>
            </p:cNvSpPr>
            <p:nvPr/>
          </p:nvSpPr>
          <p:spPr bwMode="auto">
            <a:xfrm>
              <a:off x="2784" y="2256"/>
              <a:ext cx="0" cy="96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3661" name="Text Box 29"/>
            <p:cNvSpPr txBox="1">
              <a:spLocks noChangeArrowheads="1"/>
            </p:cNvSpPr>
            <p:nvPr/>
          </p:nvSpPr>
          <p:spPr bwMode="auto">
            <a:xfrm>
              <a:off x="3018" y="2543"/>
              <a:ext cx="153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a:solidFill>
                    <a:schemeClr val="tx1"/>
                  </a:solidFill>
                  <a:latin typeface="Calibri" panose="020F0502020204030204" pitchFamily="34" charset="0"/>
                  <a:cs typeface="Calibri" panose="020F0502020204030204" pitchFamily="34" charset="0"/>
                </a:rPr>
                <a:t>At least 2 Sundays</a:t>
              </a:r>
              <a:endParaRPr lang="en-US">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700122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9"/>
                                          </p:stCondLst>
                                        </p:cTn>
                                        <p:tgtEl>
                                          <p:spTgt spid="4536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9"/>
                                          </p:stCondLst>
                                        </p:cTn>
                                        <p:tgtEl>
                                          <p:spTgt spid="45366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9"/>
                                          </p:stCondLst>
                                        </p:cTn>
                                        <p:tgtEl>
                                          <p:spTgt spid="453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43"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p:txBody>
          <a:bodyPr/>
          <a:lstStyle/>
          <a:p>
            <a:pPr algn="r"/>
            <a:r>
              <a:rPr lang="en-US" dirty="0"/>
              <a:t>Readmission</a:t>
            </a:r>
          </a:p>
        </p:txBody>
      </p:sp>
      <p:sp>
        <p:nvSpPr>
          <p:cNvPr id="453645" name="AutoShape 13"/>
          <p:cNvSpPr>
            <a:spLocks noChangeArrowheads="1"/>
          </p:cNvSpPr>
          <p:nvPr/>
        </p:nvSpPr>
        <p:spPr bwMode="auto">
          <a:xfrm>
            <a:off x="228600" y="109786"/>
            <a:ext cx="4033838" cy="917079"/>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Repentance!</a:t>
            </a:r>
            <a:endParaRPr lang="en-US">
              <a:solidFill>
                <a:schemeClr val="tx1"/>
              </a:solidFill>
              <a:latin typeface="Calibri" panose="020F0502020204030204" pitchFamily="34" charset="0"/>
              <a:cs typeface="Calibri" panose="020F0502020204030204" pitchFamily="34" charset="0"/>
            </a:endParaRPr>
          </a:p>
        </p:txBody>
      </p:sp>
      <p:sp>
        <p:nvSpPr>
          <p:cNvPr id="453664" name="AutoShape 32"/>
          <p:cNvSpPr>
            <a:spLocks noChangeArrowheads="1"/>
          </p:cNvSpPr>
          <p:nvPr/>
        </p:nvSpPr>
        <p:spPr bwMode="auto">
          <a:xfrm>
            <a:off x="91343" y="1777225"/>
            <a:ext cx="8961313" cy="3972104"/>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6600" dirty="0">
                <a:solidFill>
                  <a:schemeClr val="tx1"/>
                </a:solidFill>
                <a:latin typeface="Calibri" panose="020F0502020204030204" pitchFamily="34" charset="0"/>
                <a:cs typeface="Calibri" panose="020F0502020204030204" pitchFamily="34" charset="0"/>
              </a:rPr>
              <a:t>A sinner has been saved!</a:t>
            </a:r>
            <a:endParaRPr lang="en-US" sz="2000" dirty="0">
              <a:solidFill>
                <a:srgbClr val="00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705539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453664"/>
                                        </p:tgtEl>
                                        <p:attrNameLst>
                                          <p:attrName>style.visibility</p:attrName>
                                        </p:attrNameLst>
                                      </p:cBhvr>
                                      <p:to>
                                        <p:strVal val="visible"/>
                                      </p:to>
                                    </p:set>
                                    <p:anim calcmode="lin" valueType="num">
                                      <p:cBhvr>
                                        <p:cTn id="7" dur="500" fill="hold"/>
                                        <p:tgtEl>
                                          <p:spTgt spid="453664"/>
                                        </p:tgtEl>
                                        <p:attrNameLst>
                                          <p:attrName>ppt_w</p:attrName>
                                        </p:attrNameLst>
                                      </p:cBhvr>
                                      <p:tavLst>
                                        <p:tav tm="0">
                                          <p:val>
                                            <p:fltVal val="0"/>
                                          </p:val>
                                        </p:tav>
                                        <p:tav tm="100000">
                                          <p:val>
                                            <p:strVal val="#ppt_w"/>
                                          </p:val>
                                        </p:tav>
                                      </p:tavLst>
                                    </p:anim>
                                    <p:anim calcmode="lin" valueType="num">
                                      <p:cBhvr>
                                        <p:cTn id="8" dur="500" fill="hold"/>
                                        <p:tgtEl>
                                          <p:spTgt spid="453664"/>
                                        </p:tgtEl>
                                        <p:attrNameLst>
                                          <p:attrName>ppt_h</p:attrName>
                                        </p:attrNameLst>
                                      </p:cBhvr>
                                      <p:tavLst>
                                        <p:tav tm="0">
                                          <p:val>
                                            <p:fltVal val="0"/>
                                          </p:val>
                                        </p:tav>
                                        <p:tav tm="100000">
                                          <p:val>
                                            <p:strVal val="#ppt_h"/>
                                          </p:val>
                                        </p:tav>
                                      </p:tavLst>
                                    </p:anim>
                                    <p:anim calcmode="lin" valueType="num">
                                      <p:cBhvr>
                                        <p:cTn id="9" dur="500" fill="hold"/>
                                        <p:tgtEl>
                                          <p:spTgt spid="453664"/>
                                        </p:tgtEl>
                                        <p:attrNameLst>
                                          <p:attrName>ppt_x</p:attrName>
                                        </p:attrNameLst>
                                      </p:cBhvr>
                                      <p:tavLst>
                                        <p:tav tm="0">
                                          <p:val>
                                            <p:fltVal val="0.5"/>
                                          </p:val>
                                        </p:tav>
                                        <p:tav tm="100000">
                                          <p:val>
                                            <p:strVal val="#ppt_x"/>
                                          </p:val>
                                        </p:tav>
                                      </p:tavLst>
                                    </p:anim>
                                    <p:anim calcmode="lin" valueType="num">
                                      <p:cBhvr>
                                        <p:cTn id="10" dur="500" fill="hold"/>
                                        <p:tgtEl>
                                          <p:spTgt spid="45366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6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Psalm 101:1,6</a:t>
            </a:r>
          </a:p>
        </p:txBody>
      </p:sp>
      <p:sp>
        <p:nvSpPr>
          <p:cNvPr id="3" name="Content Placeholder 2"/>
          <p:cNvSpPr>
            <a:spLocks noGrp="1"/>
          </p:cNvSpPr>
          <p:nvPr>
            <p:ph idx="1"/>
          </p:nvPr>
        </p:nvSpPr>
        <p:spPr>
          <a:xfrm>
            <a:off x="1259632" y="1219200"/>
            <a:ext cx="7884368" cy="5638800"/>
          </a:xfrm>
        </p:spPr>
        <p:txBody>
          <a:bodyPr/>
          <a:lstStyle/>
          <a:p>
            <a:pPr marL="0" indent="0">
              <a:buNone/>
            </a:pPr>
            <a:r>
              <a:rPr lang="en-US" dirty="0"/>
              <a:t>1. LORD, I will worship you with great rejoicing,</a:t>
            </a:r>
          </a:p>
          <a:p>
            <a:pPr marL="0" indent="0">
              <a:buNone/>
            </a:pPr>
            <a:r>
              <a:rPr lang="en-US" dirty="0"/>
              <a:t>my praise of righteousness and mercy voicing.</a:t>
            </a:r>
          </a:p>
          <a:p>
            <a:pPr marL="0" indent="0">
              <a:buNone/>
            </a:pPr>
            <a:r>
              <a:rPr lang="en-US" dirty="0"/>
              <a:t>Of steadfast love and justice I will sing</a:t>
            </a:r>
          </a:p>
          <a:p>
            <a:pPr marL="0" indent="0">
              <a:buNone/>
            </a:pPr>
            <a:r>
              <a:rPr lang="en-US" dirty="0"/>
              <a:t>to you, my King.</a:t>
            </a:r>
          </a:p>
          <a:p>
            <a:pPr marL="0" indent="0">
              <a:buNone/>
            </a:pPr>
            <a:endParaRPr lang="en-CA" dirty="0"/>
          </a:p>
          <a:p>
            <a:pPr marL="0" indent="0">
              <a:buNone/>
            </a:pPr>
            <a:r>
              <a:rPr lang="en-US" dirty="0"/>
              <a:t>6. The wicked I will punish without pity, </a:t>
            </a:r>
          </a:p>
          <a:p>
            <a:pPr marL="0" indent="0">
              <a:buNone/>
            </a:pPr>
            <a:r>
              <a:rPr lang="en-US" dirty="0"/>
              <a:t>of evildoers rid God’s holy city,</a:t>
            </a:r>
          </a:p>
          <a:p>
            <a:pPr marL="0" indent="0">
              <a:buNone/>
            </a:pPr>
            <a:r>
              <a:rPr lang="en-US" dirty="0"/>
              <a:t>and I will rise to drive them all away </a:t>
            </a:r>
          </a:p>
          <a:p>
            <a:pPr marL="0" indent="0">
              <a:buNone/>
            </a:pPr>
            <a:r>
              <a:rPr lang="en-US" dirty="0"/>
              <a:t>day after day.</a:t>
            </a:r>
          </a:p>
          <a:p>
            <a:pPr marL="0" indent="0">
              <a:buNone/>
            </a:pPr>
            <a:endParaRPr lang="en-CA" dirty="0"/>
          </a:p>
        </p:txBody>
      </p:sp>
    </p:spTree>
    <p:extLst>
      <p:ext uri="{BB962C8B-B14F-4D97-AF65-F5344CB8AC3E}">
        <p14:creationId xmlns:p14="http://schemas.microsoft.com/office/powerpoint/2010/main" val="568585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66: Nature and Purpose</a:t>
            </a:r>
          </a:p>
          <a:p>
            <a:pPr marL="0" indent="0">
              <a:buNone/>
            </a:pPr>
            <a:r>
              <a:rPr lang="en-US" i="1" dirty="0"/>
              <a:t>Since church discipline is of a spiritual nature and, as one of the keys of the kingdom of heaven, has been given to the church to shut and to open that kingdom, the consistory shall ensure that it is used to punish sins against both the purity of doctrine and the piety of conduct, in order to reconcile the sin-</a:t>
            </a:r>
            <a:r>
              <a:rPr lang="en-US" i="1" dirty="0" err="1"/>
              <a:t>ner</a:t>
            </a:r>
            <a:r>
              <a:rPr lang="en-US" i="1" dirty="0"/>
              <a:t> with the church and with his </a:t>
            </a:r>
            <a:r>
              <a:rPr lang="en-US" i="1" dirty="0" err="1"/>
              <a:t>neighbour</a:t>
            </a:r>
            <a:r>
              <a:rPr lang="en-US" i="1" dirty="0"/>
              <a:t>, and to remove all offence out of the church of Christ—which can be done only when the rule given by our Lord in Matthew 18:15-17 is </a:t>
            </a:r>
            <a:r>
              <a:rPr lang="en-US" i="1" dirty="0" err="1"/>
              <a:t>fol</a:t>
            </a:r>
            <a:r>
              <a:rPr lang="en-US" i="1" dirty="0"/>
              <a:t>-lowed in obedience.</a:t>
            </a:r>
          </a:p>
          <a:p>
            <a:pPr marL="0" indent="0">
              <a:buNone/>
            </a:pPr>
            <a:endParaRPr lang="en-US" i="1" dirty="0"/>
          </a:p>
          <a:p>
            <a:pPr marL="0" indent="0">
              <a:buNone/>
            </a:pPr>
            <a:r>
              <a:rPr lang="en-US" i="1" dirty="0"/>
              <a:t>Note: Church Discipline is not “punishment”</a:t>
            </a:r>
          </a:p>
          <a:p>
            <a:endParaRPr lang="en-US" dirty="0"/>
          </a:p>
          <a:p>
            <a:endParaRPr lang="en-CA" dirty="0"/>
          </a:p>
        </p:txBody>
      </p:sp>
    </p:spTree>
    <p:extLst>
      <p:ext uri="{BB962C8B-B14F-4D97-AF65-F5344CB8AC3E}">
        <p14:creationId xmlns:p14="http://schemas.microsoft.com/office/powerpoint/2010/main" val="3536608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p:txBody>
          <a:bodyPr/>
          <a:lstStyle/>
          <a:p>
            <a:pPr algn="r"/>
            <a:r>
              <a:rPr lang="en-US"/>
              <a:t>The way of Matthew 18</a:t>
            </a:r>
          </a:p>
        </p:txBody>
      </p:sp>
      <p:sp>
        <p:nvSpPr>
          <p:cNvPr id="444421" name="Oval 5"/>
          <p:cNvSpPr>
            <a:spLocks noChangeArrowheads="1"/>
          </p:cNvSpPr>
          <p:nvPr/>
        </p:nvSpPr>
        <p:spPr bwMode="auto">
          <a:xfrm>
            <a:off x="2514600" y="974656"/>
            <a:ext cx="5254625" cy="116853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Tell the sinner his fault</a:t>
            </a:r>
          </a:p>
          <a:p>
            <a:r>
              <a:rPr lang="en-US" sz="2400" dirty="0">
                <a:solidFill>
                  <a:srgbClr val="00FF00"/>
                </a:solidFill>
                <a:latin typeface="Calibri" panose="020F0502020204030204" pitchFamily="34" charset="0"/>
                <a:cs typeface="Calibri" panose="020F0502020204030204" pitchFamily="34" charset="0"/>
              </a:rPr>
              <a:t>just the two of you</a:t>
            </a:r>
            <a:endParaRPr lang="en-US" dirty="0">
              <a:solidFill>
                <a:srgbClr val="00FF00"/>
              </a:solidFill>
              <a:latin typeface="Calibri" panose="020F0502020204030204" pitchFamily="34" charset="0"/>
              <a:cs typeface="Calibri" panose="020F0502020204030204" pitchFamily="34" charset="0"/>
            </a:endParaRPr>
          </a:p>
        </p:txBody>
      </p:sp>
      <p:grpSp>
        <p:nvGrpSpPr>
          <p:cNvPr id="444440" name="Group 24"/>
          <p:cNvGrpSpPr>
            <a:grpSpLocks/>
          </p:cNvGrpSpPr>
          <p:nvPr/>
        </p:nvGrpSpPr>
        <p:grpSpPr bwMode="auto">
          <a:xfrm>
            <a:off x="0" y="2895600"/>
            <a:ext cx="3505200" cy="3998913"/>
            <a:chOff x="0" y="1824"/>
            <a:chExt cx="2208" cy="2519"/>
          </a:xfrm>
        </p:grpSpPr>
        <p:sp>
          <p:nvSpPr>
            <p:cNvPr id="444425" name="AutoShape 9"/>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A sinner has been saved!</a:t>
              </a:r>
            </a:p>
          </p:txBody>
        </p:sp>
        <p:sp>
          <p:nvSpPr>
            <p:cNvPr id="444429" name="Line 13"/>
            <p:cNvSpPr>
              <a:spLocks noChangeShapeType="1"/>
            </p:cNvSpPr>
            <p:nvPr/>
          </p:nvSpPr>
          <p:spPr bwMode="auto">
            <a:xfrm>
              <a:off x="912" y="1824"/>
              <a:ext cx="0" cy="1392"/>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1" name="Line 15"/>
            <p:cNvSpPr>
              <a:spLocks noChangeShapeType="1"/>
            </p:cNvSpPr>
            <p:nvPr/>
          </p:nvSpPr>
          <p:spPr bwMode="auto">
            <a:xfrm flipH="1">
              <a:off x="912" y="1824"/>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3" name="Group 27"/>
          <p:cNvGrpSpPr>
            <a:grpSpLocks/>
          </p:cNvGrpSpPr>
          <p:nvPr/>
        </p:nvGrpSpPr>
        <p:grpSpPr bwMode="auto">
          <a:xfrm>
            <a:off x="1905000" y="4724400"/>
            <a:ext cx="533400" cy="609600"/>
            <a:chOff x="1200" y="2976"/>
            <a:chExt cx="336" cy="384"/>
          </a:xfrm>
        </p:grpSpPr>
        <p:sp>
          <p:nvSpPr>
            <p:cNvPr id="444430" name="Line 14"/>
            <p:cNvSpPr>
              <a:spLocks noChangeShapeType="1"/>
            </p:cNvSpPr>
            <p:nvPr/>
          </p:nvSpPr>
          <p:spPr bwMode="auto">
            <a:xfrm flipH="1">
              <a:off x="1200" y="2976"/>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2" name="Line 16"/>
            <p:cNvSpPr>
              <a:spLocks noChangeShapeType="1"/>
            </p:cNvSpPr>
            <p:nvPr/>
          </p:nvSpPr>
          <p:spPr bwMode="auto">
            <a:xfrm>
              <a:off x="1200" y="2976"/>
              <a:ext cx="0" cy="384"/>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1" name="Group 25"/>
          <p:cNvGrpSpPr>
            <a:grpSpLocks/>
          </p:cNvGrpSpPr>
          <p:nvPr/>
        </p:nvGrpSpPr>
        <p:grpSpPr bwMode="auto">
          <a:xfrm>
            <a:off x="4267200" y="2819402"/>
            <a:ext cx="4495800" cy="1609726"/>
            <a:chOff x="2688" y="1776"/>
            <a:chExt cx="2832" cy="1014"/>
          </a:xfrm>
        </p:grpSpPr>
        <p:sp>
          <p:nvSpPr>
            <p:cNvPr id="444424" name="Oval 8"/>
            <p:cNvSpPr>
              <a:spLocks noChangeArrowheads="1"/>
            </p:cNvSpPr>
            <p:nvPr/>
          </p:nvSpPr>
          <p:spPr bwMode="auto">
            <a:xfrm>
              <a:off x="2688" y="2054"/>
              <a:ext cx="2832"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Tell the sinner his fault, take witnesses</a:t>
              </a:r>
              <a:endParaRPr lang="en-US" dirty="0">
                <a:solidFill>
                  <a:srgbClr val="00FF00"/>
                </a:solidFill>
                <a:latin typeface="Calibri" panose="020F0502020204030204" pitchFamily="34" charset="0"/>
                <a:cs typeface="Calibri" panose="020F0502020204030204" pitchFamily="34" charset="0"/>
              </a:endParaRPr>
            </a:p>
          </p:txBody>
        </p:sp>
        <p:sp>
          <p:nvSpPr>
            <p:cNvPr id="444433" name="Line 17"/>
            <p:cNvSpPr>
              <a:spLocks noChangeShapeType="1"/>
            </p:cNvSpPr>
            <p:nvPr/>
          </p:nvSpPr>
          <p:spPr bwMode="auto">
            <a:xfrm flipH="1">
              <a:off x="4176" y="1776"/>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4" name="Line 18"/>
            <p:cNvSpPr>
              <a:spLocks noChangeShapeType="1"/>
            </p:cNvSpPr>
            <p:nvPr/>
          </p:nvSpPr>
          <p:spPr bwMode="auto">
            <a:xfrm>
              <a:off x="4800" y="1776"/>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4" name="Group 28"/>
          <p:cNvGrpSpPr>
            <a:grpSpLocks/>
          </p:cNvGrpSpPr>
          <p:nvPr/>
        </p:nvGrpSpPr>
        <p:grpSpPr bwMode="auto">
          <a:xfrm>
            <a:off x="4495800" y="4800602"/>
            <a:ext cx="4648200" cy="1914526"/>
            <a:chOff x="2832" y="3024"/>
            <a:chExt cx="2928" cy="1206"/>
          </a:xfrm>
        </p:grpSpPr>
        <p:sp>
          <p:nvSpPr>
            <p:cNvPr id="444427" name="Oval 11"/>
            <p:cNvSpPr>
              <a:spLocks noChangeArrowheads="1"/>
            </p:cNvSpPr>
            <p:nvPr/>
          </p:nvSpPr>
          <p:spPr bwMode="auto">
            <a:xfrm>
              <a:off x="2832" y="3494"/>
              <a:ext cx="2928"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Report the matter to the church (elders)</a:t>
              </a:r>
              <a:endParaRPr lang="en-US" dirty="0">
                <a:solidFill>
                  <a:srgbClr val="00FF00"/>
                </a:solidFill>
                <a:latin typeface="Calibri" panose="020F0502020204030204" pitchFamily="34" charset="0"/>
                <a:cs typeface="Calibri" panose="020F0502020204030204" pitchFamily="34" charset="0"/>
              </a:endParaRPr>
            </a:p>
          </p:txBody>
        </p:sp>
        <p:sp>
          <p:nvSpPr>
            <p:cNvPr id="444435" name="Line 19"/>
            <p:cNvSpPr>
              <a:spLocks noChangeShapeType="1"/>
            </p:cNvSpPr>
            <p:nvPr/>
          </p:nvSpPr>
          <p:spPr bwMode="auto">
            <a:xfrm flipH="1">
              <a:off x="4080" y="3024"/>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6" name="Line 20"/>
            <p:cNvSpPr>
              <a:spLocks noChangeShapeType="1"/>
            </p:cNvSpPr>
            <p:nvPr/>
          </p:nvSpPr>
          <p:spPr bwMode="auto">
            <a:xfrm>
              <a:off x="4704" y="3024"/>
              <a:ext cx="0" cy="48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39" name="Group 23"/>
          <p:cNvGrpSpPr>
            <a:grpSpLocks/>
          </p:cNvGrpSpPr>
          <p:nvPr/>
        </p:nvGrpSpPr>
        <p:grpSpPr bwMode="auto">
          <a:xfrm>
            <a:off x="2514600" y="2057401"/>
            <a:ext cx="4033838" cy="1255713"/>
            <a:chOff x="1584" y="1296"/>
            <a:chExt cx="2541" cy="791"/>
          </a:xfrm>
        </p:grpSpPr>
        <p:sp>
          <p:nvSpPr>
            <p:cNvPr id="444422" name="AutoShape 6"/>
            <p:cNvSpPr>
              <a:spLocks noChangeArrowheads="1"/>
            </p:cNvSpPr>
            <p:nvPr/>
          </p:nvSpPr>
          <p:spPr bwMode="auto">
            <a:xfrm>
              <a:off x="1584" y="15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4437" name="Line 21"/>
            <p:cNvSpPr>
              <a:spLocks noChangeShapeType="1"/>
            </p:cNvSpPr>
            <p:nvPr/>
          </p:nvSpPr>
          <p:spPr bwMode="auto">
            <a:xfrm>
              <a:off x="2832" y="12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2" name="Group 26"/>
          <p:cNvGrpSpPr>
            <a:grpSpLocks/>
          </p:cNvGrpSpPr>
          <p:nvPr/>
        </p:nvGrpSpPr>
        <p:grpSpPr bwMode="auto">
          <a:xfrm>
            <a:off x="2438400" y="3962402"/>
            <a:ext cx="4033838" cy="1255713"/>
            <a:chOff x="1536" y="2496"/>
            <a:chExt cx="2541" cy="791"/>
          </a:xfrm>
        </p:grpSpPr>
        <p:sp>
          <p:nvSpPr>
            <p:cNvPr id="444426" name="AutoShape 10"/>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4438" name="Line 22"/>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26"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34602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444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444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444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444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444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444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444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21" grpId="0" animBg="1" autoUpdateAnimBg="0"/>
      <p:bldP spid="26"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67: Consistory Involvement</a:t>
            </a:r>
          </a:p>
          <a:p>
            <a:pPr marL="0" indent="0">
              <a:buNone/>
            </a:pPr>
            <a:endParaRPr lang="en-US" i="1" dirty="0"/>
          </a:p>
          <a:p>
            <a:pPr marL="0" indent="0">
              <a:buNone/>
            </a:pPr>
            <a:r>
              <a:rPr lang="en-US" i="1" dirty="0"/>
              <a:t>The consistory shall not deal with any matter pertaining to </a:t>
            </a:r>
            <a:r>
              <a:rPr lang="en-US" i="1" dirty="0" err="1"/>
              <a:t>pu-rity</a:t>
            </a:r>
            <a:r>
              <a:rPr lang="en-US" i="1" dirty="0"/>
              <a:t> of doctrine or piety of life that is reported to it unless it has first ascertained that both private admonitions and admonitions in the presence of one or two witnesses have remained fruitless, or that the sin committed is of a public character.</a:t>
            </a:r>
          </a:p>
          <a:p>
            <a:endParaRPr lang="en-US" dirty="0"/>
          </a:p>
          <a:p>
            <a:endParaRPr lang="en-CA" dirty="0"/>
          </a:p>
        </p:txBody>
      </p:sp>
    </p:spTree>
    <p:extLst>
      <p:ext uri="{BB962C8B-B14F-4D97-AF65-F5344CB8AC3E}">
        <p14:creationId xmlns:p14="http://schemas.microsoft.com/office/powerpoint/2010/main" val="3600787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Anyone who obstinately rejects the admonition by the </a:t>
            </a:r>
            <a:r>
              <a:rPr lang="en-US" i="1" dirty="0" err="1"/>
              <a:t>consis</a:t>
            </a:r>
            <a:r>
              <a:rPr lang="en-US" i="1" dirty="0"/>
              <a:t>-tory or who has committed a public sin shall be suspended from the Lord’s supper. If he continues to harden himself in sin, the consistory shall so inform the congregation by means of public announcements, in order that the congregation may be engaged in prayer and admonition, and the excommunication may not take place without its cooperation.</a:t>
            </a:r>
          </a:p>
          <a:p>
            <a:pPr marL="0" indent="0">
              <a:buNone/>
            </a:pPr>
            <a:r>
              <a:rPr lang="en-US" i="1" dirty="0"/>
              <a:t>…</a:t>
            </a:r>
            <a:endParaRPr lang="en-CA" dirty="0"/>
          </a:p>
        </p:txBody>
      </p:sp>
    </p:spTree>
    <p:extLst>
      <p:ext uri="{BB962C8B-B14F-4D97-AF65-F5344CB8AC3E}">
        <p14:creationId xmlns:p14="http://schemas.microsoft.com/office/powerpoint/2010/main" val="1254343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In the first public announcement the name of the sinner shall not be mentioned.</a:t>
            </a:r>
          </a:p>
          <a:p>
            <a:pPr marL="0" indent="0">
              <a:buNone/>
            </a:pPr>
            <a:r>
              <a:rPr lang="en-US" i="1" dirty="0"/>
              <a:t>In the second public announcement, which shall be made only after the advice of classis has been obtained, the name and ad-dress of the sinner shall be mentioned.</a:t>
            </a:r>
          </a:p>
          <a:p>
            <a:pPr marL="0" indent="0">
              <a:buNone/>
            </a:pPr>
            <a:r>
              <a:rPr lang="en-US" i="1" dirty="0"/>
              <a:t>In the third public announcement a date shall be set at which the excommunication of the sinner shall take place.</a:t>
            </a:r>
          </a:p>
          <a:p>
            <a:pPr marL="0" indent="0">
              <a:buNone/>
            </a:pPr>
            <a:r>
              <a:rPr lang="en-US" i="1" dirty="0"/>
              <a:t>…</a:t>
            </a:r>
          </a:p>
        </p:txBody>
      </p:sp>
    </p:spTree>
    <p:extLst>
      <p:ext uri="{BB962C8B-B14F-4D97-AF65-F5344CB8AC3E}">
        <p14:creationId xmlns:p14="http://schemas.microsoft.com/office/powerpoint/2010/main" val="4285576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In case a non-communicant member hardens himself in sin, the consistory shall in the same manner inform the congregation by means of public announcements.</a:t>
            </a:r>
          </a:p>
          <a:p>
            <a:pPr marL="0" indent="0">
              <a:buNone/>
            </a:pPr>
            <a:r>
              <a:rPr lang="en-US" i="1" dirty="0"/>
              <a:t>In the first public announcement the name of the sinner shall not be mentioned.</a:t>
            </a:r>
          </a:p>
          <a:p>
            <a:pPr marL="0" indent="0">
              <a:buNone/>
            </a:pPr>
            <a:r>
              <a:rPr lang="en-US" i="1" dirty="0"/>
              <a:t>In the second public announcement, which shall be made only after the advice of classis has been obtained, the name and ad-dress of the sinner shall be mentioned and a date shall be set at which the excommunication of the sinner shall take place.      …</a:t>
            </a:r>
          </a:p>
          <a:p>
            <a:pPr marL="0" indent="0">
              <a:buNone/>
            </a:pPr>
            <a:endParaRPr lang="en-US" i="1" dirty="0"/>
          </a:p>
          <a:p>
            <a:pPr marL="0" indent="0">
              <a:buNone/>
            </a:pPr>
            <a:r>
              <a:rPr lang="en-US" i="1" dirty="0"/>
              <a:t>The time between the various announcements shall be deter-mined by the consistory.</a:t>
            </a:r>
          </a:p>
          <a:p>
            <a:endParaRPr lang="en-US" dirty="0"/>
          </a:p>
          <a:p>
            <a:endParaRPr lang="en-CA" dirty="0"/>
          </a:p>
        </p:txBody>
      </p:sp>
    </p:spTree>
    <p:extLst>
      <p:ext uri="{BB962C8B-B14F-4D97-AF65-F5344CB8AC3E}">
        <p14:creationId xmlns:p14="http://schemas.microsoft.com/office/powerpoint/2010/main" val="965037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The time between the various announcements shall be deter-mined by the consistory.</a:t>
            </a:r>
          </a:p>
          <a:p>
            <a:endParaRPr lang="en-US" dirty="0"/>
          </a:p>
          <a:p>
            <a:endParaRPr lang="en-CA" dirty="0"/>
          </a:p>
        </p:txBody>
      </p:sp>
    </p:spTree>
    <p:extLst>
      <p:ext uri="{BB962C8B-B14F-4D97-AF65-F5344CB8AC3E}">
        <p14:creationId xmlns:p14="http://schemas.microsoft.com/office/powerpoint/2010/main" val="2711919672"/>
      </p:ext>
    </p:extLst>
  </p:cSld>
  <p:clrMapOvr>
    <a:masterClrMapping/>
  </p:clrMapOvr>
</p:sld>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7162</TotalTime>
  <Words>921</Words>
  <Application>Microsoft Office PowerPoint</Application>
  <PresentationFormat>On-screen Show (4:3)</PresentationFormat>
  <Paragraphs>105</Paragraphs>
  <Slides>16</Slides>
  <Notes>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Comic Sans MS</vt:lpstr>
      <vt:lpstr>Times New Roman</vt:lpstr>
      <vt:lpstr>1_Office Theme</vt:lpstr>
      <vt:lpstr>Slide</vt:lpstr>
      <vt:lpstr>Catechism The Workshop of Faith </vt:lpstr>
      <vt:lpstr>Psalm 101:1,6</vt:lpstr>
      <vt:lpstr>Church Discipline</vt:lpstr>
      <vt:lpstr>The way of Matthew 18</vt:lpstr>
      <vt:lpstr>Church Discipline</vt:lpstr>
      <vt:lpstr>Church Discipline</vt:lpstr>
      <vt:lpstr>Church Discipline</vt:lpstr>
      <vt:lpstr>Church Discipline</vt:lpstr>
      <vt:lpstr>Church Discipline</vt:lpstr>
      <vt:lpstr>Church Discipline</vt:lpstr>
      <vt:lpstr>Church Discipline</vt:lpstr>
      <vt:lpstr>Tell the church</vt:lpstr>
      <vt:lpstr>Expelled</vt:lpstr>
      <vt:lpstr>PowerPoint Presentation</vt:lpstr>
      <vt:lpstr>Readmission</vt:lpstr>
      <vt:lpstr>Readmission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220</cp:revision>
  <cp:lastPrinted>2013-02-26T00:04:26Z</cp:lastPrinted>
  <dcterms:created xsi:type="dcterms:W3CDTF">2008-08-14T09:20:46Z</dcterms:created>
  <dcterms:modified xsi:type="dcterms:W3CDTF">2026-04-13T22:26:36Z</dcterms:modified>
</cp:coreProperties>
</file>