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371" r:id="rId2"/>
    <p:sldId id="568" r:id="rId3"/>
    <p:sldId id="569" r:id="rId4"/>
    <p:sldId id="566" r:id="rId5"/>
    <p:sldId id="570" r:id="rId6"/>
    <p:sldId id="564" r:id="rId7"/>
    <p:sldId id="546" r:id="rId8"/>
    <p:sldId id="530" r:id="rId9"/>
    <p:sldId id="561" r:id="rId10"/>
    <p:sldId id="544" r:id="rId11"/>
    <p:sldId id="565" r:id="rId12"/>
    <p:sldId id="563" r:id="rId13"/>
    <p:sldId id="547" r:id="rId14"/>
    <p:sldId id="549" r:id="rId15"/>
    <p:sldId id="550" r:id="rId16"/>
    <p:sldId id="567" r:id="rId17"/>
    <p:sldId id="554" r:id="rId18"/>
    <p:sldId id="574" r:id="rId19"/>
    <p:sldId id="560" r:id="rId20"/>
    <p:sldId id="562" r:id="rId21"/>
    <p:sldId id="548" r:id="rId22"/>
  </p:sldIdLst>
  <p:sldSz cx="9144000" cy="6858000" type="screen4x3"/>
  <p:notesSz cx="6799263" cy="993298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00FF00"/>
    <a:srgbClr val="FFC000"/>
    <a:srgbClr val="6600FF"/>
    <a:srgbClr val="99CCFF"/>
    <a:srgbClr val="993300"/>
    <a:srgbClr val="FF0000"/>
    <a:srgbClr val="FF3300"/>
    <a:srgbClr val="FF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650" y="-8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503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C022DC-399C-40E4-BE24-C6F26D0917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143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7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7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4951413" cy="449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57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503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CCB55F3-3C14-47BF-81A9-1E5A1C13A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094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9D476-FFD8-4A29-AC22-99BE01E5C71C}" type="slidenum">
              <a:rPr lang="en-GB"/>
              <a:pPr/>
              <a:t>1</a:t>
            </a:fld>
            <a:endParaRPr lang="en-GB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67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FB553D-17C0-4BF6-865A-59E03028FC1F}" type="slidenum">
              <a:rPr lang="en-GB"/>
              <a:pPr/>
              <a:t>11</a:t>
            </a:fld>
            <a:endParaRPr lang="en-GB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44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32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32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672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980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3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867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00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Animation is in sequence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967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101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288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368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366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B55F3-3C14-47BF-81A9-1E5A1C13A2B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039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8A223-57E1-4106-94C1-6A8A2C56F82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653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8A38D9-A8BF-4234-8A46-A116D4C26A90}" type="slidenum">
              <a:rPr lang="en-GB"/>
              <a:pPr/>
              <a:t>7</a:t>
            </a:fld>
            <a:endParaRPr lang="en-GB"/>
          </a:p>
        </p:txBody>
      </p:sp>
      <p:sp>
        <p:nvSpPr>
          <p:cNvPr id="352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05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7974F7-AF62-415C-A367-078A9EC0DCF9}" type="slidenum">
              <a:rPr lang="en-GB"/>
              <a:pPr/>
              <a:t>8</a:t>
            </a:fld>
            <a:endParaRPr lang="en-GB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25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AFC5E1-CA14-42CA-8ECF-140609CB7C7C}" type="slidenum">
              <a:rPr lang="en-GB"/>
              <a:pPr/>
              <a:t>9</a:t>
            </a:fld>
            <a:endParaRPr lang="en-GB"/>
          </a:p>
        </p:txBody>
      </p:sp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88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FB553D-17C0-4BF6-865A-59E03028FC1F}" type="slidenum">
              <a:rPr lang="en-GB"/>
              <a:pPr/>
              <a:t>10</a:t>
            </a:fld>
            <a:endParaRPr lang="en-GB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6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157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380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96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0736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319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63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563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62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112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149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94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22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078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1357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mic Sans MS" panose="030F0702030302020204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media" Target="../media/media2.m4a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29.png"/><Relationship Id="rId5" Type="http://schemas.openxmlformats.org/officeDocument/2006/relationships/image" Target="../media/image6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canrc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 sz="5400" dirty="0"/>
              <a:t>Growing in Faith: LD 25-31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Sacraments in general</a:t>
            </a:r>
          </a:p>
          <a:p>
            <a:r>
              <a:rPr lang="en-GB" dirty="0"/>
              <a:t>Lesson 1 – LD 25b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876EE7-02D9-45BC-B538-AAB806470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638800"/>
            <a:ext cx="9144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endParaRPr lang="en-GB" kern="0" dirty="0">
              <a:solidFill>
                <a:srgbClr val="FFFF00"/>
              </a:solidFill>
            </a:endParaRPr>
          </a:p>
        </p:txBody>
      </p:sp>
      <p:pic>
        <p:nvPicPr>
          <p:cNvPr id="5" name="Picture 7" descr="C:\Documents and Settings\Karlo Janssen\Mijn documenten\Downloads\Dit Koningskind\belijdenis.gif">
            <a:extLst>
              <a:ext uri="{FF2B5EF4-FFF2-40B4-BE49-F238E27FC236}">
                <a16:creationId xmlns:a16="http://schemas.microsoft.com/office/drawing/2014/main" id="{3FA41537-B370-6612-65E0-872E34714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07618" y="4922043"/>
            <a:ext cx="1528763" cy="14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Bible Study: John 20:24-29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337925" name="Picture 5" descr="G:\Backup - juni 2009\Mijn afbeeldingen\Liturgy\Liturgie\bijbellez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27" name="Picture 7" descr="http://4.bp.blogspot.com/_rTCf7kvE8Oo/Se1ALlsOQ5I/AAAAAAAAC6U/j9d7IG78X8Y/s400/Thomas_Jes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93" y="1391402"/>
            <a:ext cx="6480720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ction Button: Custom 5">
            <a:hlinkClick r:id="" action="ppaction://hlinkshowjump?jump=nextslide" highlightClick="1"/>
          </p:cNvPr>
          <p:cNvSpPr/>
          <p:nvPr/>
        </p:nvSpPr>
        <p:spPr bwMode="auto">
          <a:xfrm>
            <a:off x="7772400" y="0"/>
            <a:ext cx="1262699" cy="1371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Bible Study: John 20:24-29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dirty="0"/>
              <a:t>1. Thomas </a:t>
            </a:r>
          </a:p>
          <a:p>
            <a:pPr>
              <a:buFontTx/>
              <a:buNone/>
            </a:pPr>
            <a:r>
              <a:rPr lang="en-GB" dirty="0"/>
              <a:t>2. We have seen the Lord!</a:t>
            </a:r>
          </a:p>
          <a:p>
            <a:pPr>
              <a:buFontTx/>
              <a:buNone/>
            </a:pPr>
            <a:r>
              <a:rPr lang="en-GB" dirty="0"/>
              <a:t>3. No.</a:t>
            </a:r>
          </a:p>
          <a:p>
            <a:pPr>
              <a:buFontTx/>
              <a:buNone/>
            </a:pPr>
            <a:r>
              <a:rPr lang="en-GB" dirty="0"/>
              <a:t>4. Only when he had seen Jesus himself and touched Him</a:t>
            </a:r>
          </a:p>
          <a:p>
            <a:pPr>
              <a:buFontTx/>
              <a:buNone/>
            </a:pPr>
            <a:r>
              <a:rPr lang="en-GB" dirty="0"/>
              <a:t>5. Jesus</a:t>
            </a:r>
            <a:endParaRPr lang="nl-NL" dirty="0"/>
          </a:p>
          <a:p>
            <a:pPr>
              <a:buFontTx/>
              <a:buNone/>
            </a:pPr>
            <a:r>
              <a:rPr lang="en-GB" dirty="0"/>
              <a:t>6. To touch Him</a:t>
            </a:r>
          </a:p>
          <a:p>
            <a:pPr>
              <a:buFontTx/>
              <a:buNone/>
            </a:pPr>
            <a:r>
              <a:rPr lang="en-GB" dirty="0"/>
              <a:t>7. Stop doubting and believe.</a:t>
            </a:r>
          </a:p>
          <a:p>
            <a:pPr>
              <a:buFontTx/>
              <a:buNone/>
            </a:pPr>
            <a:r>
              <a:rPr lang="en-GB" dirty="0"/>
              <a:t>8. My Lord and my God</a:t>
            </a:r>
          </a:p>
          <a:p>
            <a:pPr>
              <a:buFontTx/>
              <a:buNone/>
            </a:pPr>
            <a:r>
              <a:rPr lang="en-GB" dirty="0"/>
              <a:t>9. Those who have not seen and yet believe</a:t>
            </a:r>
          </a:p>
        </p:txBody>
      </p:sp>
      <p:pic>
        <p:nvPicPr>
          <p:cNvPr id="337925" name="Picture 5" descr="G:\Backup - juni 2009\Mijn afbeeldingen\Liturgy\Liturgie\bijbellez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ction Button: Custom 4">
            <a:hlinkClick r:id="" action="ppaction://hlinkshowjump?jump=nextslide" highlightClick="1"/>
          </p:cNvPr>
          <p:cNvSpPr/>
          <p:nvPr/>
        </p:nvSpPr>
        <p:spPr bwMode="auto">
          <a:xfrm>
            <a:off x="7772400" y="0"/>
            <a:ext cx="1262699" cy="1371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9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7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6AC1889">
            <a:hlinkClick r:id="" action="ppaction://media"/>
            <a:extLst>
              <a:ext uri="{FF2B5EF4-FFF2-40B4-BE49-F238E27FC236}">
                <a16:creationId xmlns:a16="http://schemas.microsoft.com/office/drawing/2014/main" id="{B81C7091-73D5-03D3-10D6-CBBE0B034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76871" y="5257800"/>
            <a:ext cx="487363" cy="487363"/>
          </a:xfrm>
          <a:prstGeom prst="rect">
            <a:avLst/>
          </a:prstGeom>
        </p:spPr>
      </p:pic>
      <p:pic>
        <p:nvPicPr>
          <p:cNvPr id="2" name="3ABE54B7">
            <a:hlinkClick r:id="" action="ppaction://media"/>
            <a:extLst>
              <a:ext uri="{FF2B5EF4-FFF2-40B4-BE49-F238E27FC236}">
                <a16:creationId xmlns:a16="http://schemas.microsoft.com/office/drawing/2014/main" id="{A0EE4F42-46A8-82DA-B11D-D2C1C40802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07704" y="5257800"/>
            <a:ext cx="487363" cy="487363"/>
          </a:xfrm>
          <a:prstGeom prst="rect">
            <a:avLst/>
          </a:prstGeom>
        </p:spPr>
      </p:pic>
      <p:pic>
        <p:nvPicPr>
          <p:cNvPr id="375810" name="Picture 2" descr="G:\Backup - juni 2009\Catechism\Pictures\Vragi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25146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11" name="AutoShape 3"/>
          <p:cNvSpPr>
            <a:spLocks noChangeArrowheads="1"/>
          </p:cNvSpPr>
          <p:nvPr/>
        </p:nvSpPr>
        <p:spPr bwMode="auto">
          <a:xfrm>
            <a:off x="914400" y="2353360"/>
            <a:ext cx="3578225" cy="1341656"/>
          </a:xfrm>
          <a:prstGeom prst="wedgeEllipseCallout">
            <a:avLst>
              <a:gd name="adj1" fmla="val -33407"/>
              <a:gd name="adj2" fmla="val 117792"/>
            </a:avLst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</a:rPr>
              <a:t> So what are </a:t>
            </a:r>
            <a:r>
              <a:rPr lang="en-US" sz="2800" i="1" dirty="0">
                <a:solidFill>
                  <a:schemeClr val="bg1"/>
                </a:solidFill>
                <a:latin typeface="Comic Sans MS" pitchFamily="66" charset="0"/>
              </a:rPr>
              <a:t>sacraments</a:t>
            </a:r>
            <a:r>
              <a:rPr lang="en-US" sz="2800" dirty="0">
                <a:solidFill>
                  <a:schemeClr val="bg1"/>
                </a:solidFill>
                <a:latin typeface="Comic Sans MS" pitchFamily="66" charset="0"/>
              </a:rPr>
              <a:t>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75813" name="Picture 5" descr="G:\Backup - juni 2009\Catechism\Pictures\Roepie.JPG"/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971800"/>
            <a:ext cx="1460500" cy="228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14" name="AutoShape 6"/>
          <p:cNvSpPr>
            <a:spLocks noChangeArrowheads="1"/>
          </p:cNvSpPr>
          <p:nvPr/>
        </p:nvSpPr>
        <p:spPr bwMode="auto">
          <a:xfrm>
            <a:off x="3430588" y="231775"/>
            <a:ext cx="4489450" cy="1931988"/>
          </a:xfrm>
          <a:prstGeom prst="wedgeEllipseCallout">
            <a:avLst>
              <a:gd name="adj1" fmla="val 43889"/>
              <a:gd name="adj2" fmla="val 132644"/>
            </a:avLst>
          </a:prstGeom>
          <a:solidFill>
            <a:schemeClr val="tx1"/>
          </a:soli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omic Sans MS" pitchFamily="66" charset="0"/>
              </a:rPr>
              <a:t>Sacraments are signs and seals of God’s promises.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2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4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75811" grpId="0" animBg="1"/>
      <p:bldP spid="3758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496" y="4343400"/>
            <a:ext cx="4266727" cy="2490852"/>
            <a:chOff x="35496" y="4343400"/>
            <a:chExt cx="4266727" cy="2490852"/>
          </a:xfrm>
        </p:grpSpPr>
        <p:pic>
          <p:nvPicPr>
            <p:cNvPr id="10" name="Picture 2" descr="G:\Backup - juni 2009\Catechism\Pictures\Vrag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5622333"/>
              <a:ext cx="1259632" cy="1211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AutoShape 3"/>
            <p:cNvSpPr>
              <a:spLocks noChangeArrowheads="1"/>
            </p:cNvSpPr>
            <p:nvPr/>
          </p:nvSpPr>
          <p:spPr bwMode="auto">
            <a:xfrm>
              <a:off x="629816" y="4343400"/>
              <a:ext cx="3672407" cy="1428214"/>
            </a:xfrm>
            <a:prstGeom prst="wedgeEllipseCallout">
              <a:avLst>
                <a:gd name="adj1" fmla="val -44584"/>
                <a:gd name="adj2" fmla="val 70819"/>
              </a:avLst>
            </a:prstGeom>
            <a:solidFill>
              <a:schemeClr val="tx1"/>
            </a:solidFill>
            <a:ln w="254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Comic Sans MS" pitchFamily="66" charset="0"/>
                </a:rPr>
                <a:t>What’s the difference between sign and seal?</a:t>
              </a:r>
              <a:endParaRPr lang="en-US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Sacraments: what are they</a:t>
            </a:r>
            <a:r>
              <a:rPr lang="nl-NL"/>
              <a:t>?</a:t>
            </a:r>
            <a:endParaRPr lang="en-US"/>
          </a:p>
        </p:txBody>
      </p:sp>
      <p:sp>
        <p:nvSpPr>
          <p:cNvPr id="353285" name="Oval 5"/>
          <p:cNvSpPr>
            <a:spLocks noChangeArrowheads="1"/>
          </p:cNvSpPr>
          <p:nvPr/>
        </p:nvSpPr>
        <p:spPr bwMode="auto">
          <a:xfrm>
            <a:off x="0" y="3300045"/>
            <a:ext cx="3424238" cy="735747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87" name="Oval 7"/>
          <p:cNvSpPr>
            <a:spLocks noChangeArrowheads="1"/>
          </p:cNvSpPr>
          <p:nvPr/>
        </p:nvSpPr>
        <p:spPr bwMode="auto">
          <a:xfrm>
            <a:off x="3581400" y="21128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 you better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believe 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92" name="Line 12"/>
          <p:cNvSpPr>
            <a:spLocks noChangeShapeType="1"/>
          </p:cNvSpPr>
          <p:nvPr/>
        </p:nvSpPr>
        <p:spPr bwMode="auto">
          <a:xfrm flipV="1">
            <a:off x="2915816" y="2895600"/>
            <a:ext cx="817984" cy="60540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53288" name="Oval 8"/>
          <p:cNvSpPr>
            <a:spLocks noChangeArrowheads="1"/>
          </p:cNvSpPr>
          <p:nvPr/>
        </p:nvSpPr>
        <p:spPr bwMode="auto">
          <a:xfrm>
            <a:off x="3581400" y="39416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you more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convinced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what you believe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93" name="Line 13"/>
          <p:cNvSpPr>
            <a:spLocks noChangeShapeType="1"/>
          </p:cNvSpPr>
          <p:nvPr/>
        </p:nvSpPr>
        <p:spPr bwMode="auto">
          <a:xfrm>
            <a:off x="2971800" y="3886200"/>
            <a:ext cx="762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53294" name="AutoShape 14"/>
          <p:cNvSpPr>
            <a:spLocks noChangeArrowheads="1"/>
          </p:cNvSpPr>
          <p:nvPr/>
        </p:nvSpPr>
        <p:spPr bwMode="auto">
          <a:xfrm>
            <a:off x="6858000" y="4800600"/>
            <a:ext cx="2286000" cy="2057400"/>
          </a:xfrm>
          <a:prstGeom prst="star32">
            <a:avLst>
              <a:gd name="adj" fmla="val 41782"/>
            </a:avLst>
          </a:pr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FF6600"/>
                </a:solidFill>
              </a:rPr>
              <a:t>SEAL</a:t>
            </a:r>
            <a:endParaRPr lang="en-US"/>
          </a:p>
        </p:txBody>
      </p:sp>
      <p:sp>
        <p:nvSpPr>
          <p:cNvPr id="353295" name="AutoShape 15"/>
          <p:cNvSpPr>
            <a:spLocks noChangeArrowheads="1"/>
          </p:cNvSpPr>
          <p:nvPr/>
        </p:nvSpPr>
        <p:spPr bwMode="auto">
          <a:xfrm>
            <a:off x="7010400" y="457200"/>
            <a:ext cx="2133600" cy="1981200"/>
          </a:xfrm>
          <a:custGeom>
            <a:avLst/>
            <a:gdLst>
              <a:gd name="G0" fmla="+- 2683 0 0"/>
              <a:gd name="G1" fmla="+- 21600 0 2683"/>
              <a:gd name="G2" fmla="+- 21600 0 2683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683" y="10800"/>
                </a:moveTo>
                <a:cubicBezTo>
                  <a:pt x="2683" y="15283"/>
                  <a:pt x="6317" y="18917"/>
                  <a:pt x="10800" y="18917"/>
                </a:cubicBezTo>
                <a:cubicBezTo>
                  <a:pt x="15283" y="18917"/>
                  <a:pt x="18917" y="15283"/>
                  <a:pt x="18917" y="10800"/>
                </a:cubicBezTo>
                <a:cubicBezTo>
                  <a:pt x="18917" y="6317"/>
                  <a:pt x="15283" y="2683"/>
                  <a:pt x="10800" y="2683"/>
                </a:cubicBezTo>
                <a:cubicBezTo>
                  <a:pt x="6317" y="2683"/>
                  <a:pt x="2683" y="6317"/>
                  <a:pt x="2683" y="10800"/>
                </a:cubicBez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FF6600"/>
                </a:solidFill>
              </a:rPr>
              <a:t>SIGN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53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3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3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3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3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7" grpId="0" animBg="1"/>
      <p:bldP spid="353292" grpId="0" animBg="1"/>
      <p:bldP spid="353288" grpId="0" animBg="1"/>
      <p:bldP spid="353293" grpId="0" animBg="1"/>
      <p:bldP spid="353294" grpId="0" animBg="1"/>
      <p:bldP spid="35329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Sacraments: what are they</a:t>
            </a:r>
            <a:r>
              <a:rPr lang="nl-NL"/>
              <a:t>?</a:t>
            </a:r>
            <a:endParaRPr lang="en-US"/>
          </a:p>
        </p:txBody>
      </p:sp>
      <p:sp>
        <p:nvSpPr>
          <p:cNvPr id="355338" name="Text Box 10"/>
          <p:cNvSpPr txBox="1">
            <a:spLocks noChangeArrowheads="1"/>
          </p:cNvSpPr>
          <p:nvPr/>
        </p:nvSpPr>
        <p:spPr bwMode="auto">
          <a:xfrm>
            <a:off x="228600" y="4178172"/>
            <a:ext cx="47244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 are like</a:t>
            </a:r>
            <a:r>
              <a:rPr lang="en-US" sz="32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pictures, computer icons, symbols, traffic signs. They point to the </a:t>
            </a:r>
            <a:r>
              <a:rPr lang="en-US" sz="3200" b="1" u="sng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essence</a:t>
            </a:r>
            <a:r>
              <a:rPr lang="en-US" sz="32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Gospel.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5339" name="Text Box 11"/>
          <p:cNvSpPr txBox="1">
            <a:spLocks noChangeArrowheads="1"/>
          </p:cNvSpPr>
          <p:nvPr/>
        </p:nvSpPr>
        <p:spPr bwMode="auto">
          <a:xfrm>
            <a:off x="7696200" y="0"/>
            <a:ext cx="144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0">
                <a:solidFill>
                  <a:srgbClr val="00FF00"/>
                </a:solidFill>
                <a:sym typeface="Wingdings" pitchFamily="2" charset="2"/>
              </a:rPr>
              <a:t>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55347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08" y="3886200"/>
            <a:ext cx="1270992" cy="127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5348" name="Picture 2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 bwMode="auto">
          <a:xfrm>
            <a:off x="7855185" y="5333999"/>
            <a:ext cx="1288815" cy="146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0" y="3300045"/>
            <a:ext cx="3424238" cy="735747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3581400" y="21128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 you better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believe 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2915816" y="2895600"/>
            <a:ext cx="817984" cy="60540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7010400" y="457200"/>
            <a:ext cx="2133600" cy="1981200"/>
          </a:xfrm>
          <a:custGeom>
            <a:avLst/>
            <a:gdLst>
              <a:gd name="G0" fmla="+- 2683 0 0"/>
              <a:gd name="G1" fmla="+- 21600 0 2683"/>
              <a:gd name="G2" fmla="+- 21600 0 2683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683" y="10800"/>
                </a:moveTo>
                <a:cubicBezTo>
                  <a:pt x="2683" y="15283"/>
                  <a:pt x="6317" y="18917"/>
                  <a:pt x="10800" y="18917"/>
                </a:cubicBezTo>
                <a:cubicBezTo>
                  <a:pt x="15283" y="18917"/>
                  <a:pt x="18917" y="15283"/>
                  <a:pt x="18917" y="10800"/>
                </a:cubicBezTo>
                <a:cubicBezTo>
                  <a:pt x="18917" y="6317"/>
                  <a:pt x="15283" y="2683"/>
                  <a:pt x="10800" y="2683"/>
                </a:cubicBezTo>
                <a:cubicBezTo>
                  <a:pt x="6317" y="2683"/>
                  <a:pt x="2683" y="6317"/>
                  <a:pt x="2683" y="10800"/>
                </a:cubicBez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FF6600"/>
                </a:solidFill>
              </a:rPr>
              <a:t>SIGN</a:t>
            </a:r>
            <a:endParaRPr lang="en-US"/>
          </a:p>
        </p:txBody>
      </p:sp>
      <p:pic>
        <p:nvPicPr>
          <p:cNvPr id="355349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819" y="5480844"/>
            <a:ext cx="154305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whcanrc.com/wp-content/uploads/2016/10/20170409_113809_HDR-900x450.jpg">
            <a:extLst>
              <a:ext uri="{FF2B5EF4-FFF2-40B4-BE49-F238E27FC236}">
                <a16:creationId xmlns:a16="http://schemas.microsoft.com/office/drawing/2014/main" id="{8E855983-FAAA-4B03-8DF8-00E43F3C6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1259" r="42892" b="13040"/>
          <a:stretch/>
        </p:blipFill>
        <p:spPr bwMode="auto">
          <a:xfrm>
            <a:off x="5843819" y="3886200"/>
            <a:ext cx="1543050" cy="146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G:\Backup - juni 2009\Mijn afbeeldingen\Catechism\head-heart-hands.jpg">
            <a:extLst>
              <a:ext uri="{FF2B5EF4-FFF2-40B4-BE49-F238E27FC236}">
                <a16:creationId xmlns:a16="http://schemas.microsoft.com/office/drawing/2014/main" id="{789E71FF-305F-4A1B-A4A4-FA3530D7B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36"/>
          <a:stretch/>
        </p:blipFill>
        <p:spPr bwMode="auto">
          <a:xfrm>
            <a:off x="1946908" y="1651009"/>
            <a:ext cx="1312043" cy="124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Sacraments: what are they</a:t>
            </a:r>
            <a:r>
              <a:rPr lang="nl-NL"/>
              <a:t>?</a:t>
            </a:r>
            <a:endParaRPr lang="en-US"/>
          </a:p>
        </p:txBody>
      </p:sp>
      <p:sp>
        <p:nvSpPr>
          <p:cNvPr id="356362" name="Text Box 10"/>
          <p:cNvSpPr txBox="1">
            <a:spLocks noChangeArrowheads="1"/>
          </p:cNvSpPr>
          <p:nvPr/>
        </p:nvSpPr>
        <p:spPr bwMode="auto">
          <a:xfrm>
            <a:off x="228600" y="962849"/>
            <a:ext cx="67056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 are like </a:t>
            </a:r>
            <a:r>
              <a:rPr lang="en-US" sz="32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passwords, signatures, Personal </a:t>
            </a:r>
            <a:r>
              <a:rPr lang="en-US" sz="3200" dirty="0" err="1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Identi-fication</a:t>
            </a:r>
            <a:r>
              <a:rPr lang="en-US" sz="32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Numbers (PIN). They point to the </a:t>
            </a:r>
            <a:r>
              <a:rPr lang="en-US" sz="3200" b="1" u="sng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reality</a:t>
            </a:r>
            <a:r>
              <a:rPr lang="en-US" sz="32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Gospel.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6363" name="Text Box 11"/>
          <p:cNvSpPr txBox="1">
            <a:spLocks noChangeArrowheads="1"/>
          </p:cNvSpPr>
          <p:nvPr/>
        </p:nvSpPr>
        <p:spPr bwMode="auto">
          <a:xfrm>
            <a:off x="7696200" y="0"/>
            <a:ext cx="144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0">
                <a:solidFill>
                  <a:srgbClr val="00FF00"/>
                </a:solidFill>
                <a:sym typeface="Wingdings" pitchFamily="2" charset="2"/>
              </a:rPr>
              <a:t></a:t>
            </a: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56367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95400"/>
            <a:ext cx="17145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6369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590800"/>
            <a:ext cx="205740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0" y="3300045"/>
            <a:ext cx="3424238" cy="735747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3581400" y="39416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you more convinced of what you believe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2971800" y="3886200"/>
            <a:ext cx="762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6858000" y="4800600"/>
            <a:ext cx="2286000" cy="2057400"/>
          </a:xfrm>
          <a:prstGeom prst="star32">
            <a:avLst>
              <a:gd name="adj" fmla="val 41782"/>
            </a:avLst>
          </a:pr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FF6600"/>
                </a:solidFill>
              </a:rPr>
              <a:t>SEAL</a:t>
            </a:r>
            <a:endParaRPr lang="en-US"/>
          </a:p>
        </p:txBody>
      </p:sp>
      <p:pic>
        <p:nvPicPr>
          <p:cNvPr id="15" name="Picture 5" descr="G:\Backup - juni 2009\Mijn afbeeldingen\Catechism\head-heart-hands.jpg">
            <a:extLst>
              <a:ext uri="{FF2B5EF4-FFF2-40B4-BE49-F238E27FC236}">
                <a16:creationId xmlns:a16="http://schemas.microsoft.com/office/drawing/2014/main" id="{F4C3E007-E66E-449B-8983-92031C513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8" b="32141"/>
          <a:stretch/>
        </p:blipFill>
        <p:spPr bwMode="auto">
          <a:xfrm>
            <a:off x="1972407" y="4511901"/>
            <a:ext cx="1330714" cy="114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51512"/>
          </a:xfrm>
        </p:spPr>
        <p:txBody>
          <a:bodyPr/>
          <a:lstStyle/>
          <a:p>
            <a:pPr algn="l"/>
            <a:r>
              <a:rPr lang="en-CA" sz="3600" dirty="0">
                <a:solidFill>
                  <a:schemeClr val="tx1"/>
                </a:solidFill>
              </a:rPr>
              <a:t>Fill in the blanks on the worksheet</a:t>
            </a:r>
            <a:br>
              <a:rPr lang="en-CA" sz="3600" dirty="0"/>
            </a:br>
            <a:r>
              <a:rPr lang="en-CA" sz="3600" dirty="0"/>
              <a:t>Then write it in your own words.</a:t>
            </a:r>
            <a:endParaRPr lang="en-US" dirty="0"/>
          </a:p>
        </p:txBody>
      </p:sp>
      <p:sp>
        <p:nvSpPr>
          <p:cNvPr id="353285" name="Oval 5"/>
          <p:cNvSpPr>
            <a:spLocks noChangeArrowheads="1"/>
          </p:cNvSpPr>
          <p:nvPr/>
        </p:nvSpPr>
        <p:spPr bwMode="auto">
          <a:xfrm>
            <a:off x="0" y="3300045"/>
            <a:ext cx="3424238" cy="735747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</a:t>
            </a:r>
            <a:endParaRPr lang="en-US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87" name="Oval 7"/>
          <p:cNvSpPr>
            <a:spLocks noChangeArrowheads="1"/>
          </p:cNvSpPr>
          <p:nvPr/>
        </p:nvSpPr>
        <p:spPr bwMode="auto">
          <a:xfrm>
            <a:off x="3581400" y="21128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 you better </a:t>
            </a:r>
            <a:r>
              <a:rPr lang="en-US" sz="2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believe 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88" name="Oval 8"/>
          <p:cNvSpPr>
            <a:spLocks noChangeArrowheads="1"/>
          </p:cNvSpPr>
          <p:nvPr/>
        </p:nvSpPr>
        <p:spPr bwMode="auto">
          <a:xfrm>
            <a:off x="3581400" y="3941693"/>
            <a:ext cx="5407025" cy="1168539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you more </a:t>
            </a:r>
            <a:r>
              <a:rPr lang="en-US" sz="24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convinced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what you believe</a:t>
            </a:r>
            <a:endParaRPr lang="en-US" sz="3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3292" name="Line 12"/>
          <p:cNvSpPr>
            <a:spLocks noChangeShapeType="1"/>
          </p:cNvSpPr>
          <p:nvPr/>
        </p:nvSpPr>
        <p:spPr bwMode="auto">
          <a:xfrm flipV="1">
            <a:off x="2915816" y="2895600"/>
            <a:ext cx="817984" cy="60540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53293" name="Line 13"/>
          <p:cNvSpPr>
            <a:spLocks noChangeShapeType="1"/>
          </p:cNvSpPr>
          <p:nvPr/>
        </p:nvSpPr>
        <p:spPr bwMode="auto">
          <a:xfrm>
            <a:off x="2971800" y="3886200"/>
            <a:ext cx="7620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53294" name="AutoShape 14"/>
          <p:cNvSpPr>
            <a:spLocks noChangeArrowheads="1"/>
          </p:cNvSpPr>
          <p:nvPr/>
        </p:nvSpPr>
        <p:spPr bwMode="auto">
          <a:xfrm>
            <a:off x="6858000" y="4800600"/>
            <a:ext cx="2286000" cy="2057400"/>
          </a:xfrm>
          <a:prstGeom prst="star32">
            <a:avLst>
              <a:gd name="adj" fmla="val 41782"/>
            </a:avLst>
          </a:pr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 dirty="0">
                <a:solidFill>
                  <a:srgbClr val="FF6600"/>
                </a:solidFill>
              </a:rPr>
              <a:t>SEAL</a:t>
            </a:r>
            <a:endParaRPr lang="en-US" dirty="0"/>
          </a:p>
        </p:txBody>
      </p:sp>
      <p:sp>
        <p:nvSpPr>
          <p:cNvPr id="353295" name="AutoShape 15"/>
          <p:cNvSpPr>
            <a:spLocks noChangeArrowheads="1"/>
          </p:cNvSpPr>
          <p:nvPr/>
        </p:nvSpPr>
        <p:spPr bwMode="auto">
          <a:xfrm>
            <a:off x="7010400" y="457200"/>
            <a:ext cx="2133600" cy="1981200"/>
          </a:xfrm>
          <a:custGeom>
            <a:avLst/>
            <a:gdLst>
              <a:gd name="G0" fmla="+- 2683 0 0"/>
              <a:gd name="G1" fmla="+- 21600 0 2683"/>
              <a:gd name="G2" fmla="+- 21600 0 2683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683" y="10800"/>
                </a:moveTo>
                <a:cubicBezTo>
                  <a:pt x="2683" y="15283"/>
                  <a:pt x="6317" y="18917"/>
                  <a:pt x="10800" y="18917"/>
                </a:cubicBezTo>
                <a:cubicBezTo>
                  <a:pt x="15283" y="18917"/>
                  <a:pt x="18917" y="15283"/>
                  <a:pt x="18917" y="10800"/>
                </a:cubicBezTo>
                <a:cubicBezTo>
                  <a:pt x="18917" y="6317"/>
                  <a:pt x="15283" y="2683"/>
                  <a:pt x="10800" y="2683"/>
                </a:cubicBezTo>
                <a:cubicBezTo>
                  <a:pt x="6317" y="2683"/>
                  <a:pt x="2683" y="6317"/>
                  <a:pt x="2683" y="10800"/>
                </a:cubicBezTo>
                <a:close/>
              </a:path>
            </a:pathLst>
          </a:custGeom>
          <a:solidFill>
            <a:srgbClr val="00FF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FF6600"/>
                </a:solidFill>
              </a:rPr>
              <a:t>SIGN</a:t>
            </a:r>
            <a:endParaRPr lang="en-US"/>
          </a:p>
        </p:txBody>
      </p:sp>
      <p:pic>
        <p:nvPicPr>
          <p:cNvPr id="13" name="Picture 5" descr="G:\Backup - juni 2009\Mijn afbeeldingen\Catechism\head-heart-hands.jpg">
            <a:extLst>
              <a:ext uri="{FF2B5EF4-FFF2-40B4-BE49-F238E27FC236}">
                <a16:creationId xmlns:a16="http://schemas.microsoft.com/office/drawing/2014/main" id="{347A4CBA-038F-47DB-A23C-B5E4371109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8" b="32141"/>
          <a:stretch/>
        </p:blipFill>
        <p:spPr bwMode="auto">
          <a:xfrm>
            <a:off x="1972407" y="4511901"/>
            <a:ext cx="1330714" cy="114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G:\Backup - juni 2009\Mijn afbeeldingen\Catechism\head-heart-hands.jpg">
            <a:extLst>
              <a:ext uri="{FF2B5EF4-FFF2-40B4-BE49-F238E27FC236}">
                <a16:creationId xmlns:a16="http://schemas.microsoft.com/office/drawing/2014/main" id="{EB65BA68-2214-4E7D-8F46-E88B894561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36"/>
          <a:stretch/>
        </p:blipFill>
        <p:spPr bwMode="auto">
          <a:xfrm>
            <a:off x="1946908" y="1651009"/>
            <a:ext cx="1312043" cy="124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659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Signs and Seals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Can you think of three signs in the Bible as a confirmation of God’s promise?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Signs and Seals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199"/>
            <a:ext cx="9144000" cy="985665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Can you think of some signs in the Bible as a confirmation of God’s promise?</a:t>
            </a:r>
          </a:p>
        </p:txBody>
      </p:sp>
      <p:pic>
        <p:nvPicPr>
          <p:cNvPr id="3625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48000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25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5286375"/>
            <a:ext cx="3046412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250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8924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://gardenofpraise.com/images2/songpic18.jpg">
            <a:extLst>
              <a:ext uri="{FF2B5EF4-FFF2-40B4-BE49-F238E27FC236}">
                <a16:creationId xmlns:a16="http://schemas.microsoft.com/office/drawing/2014/main" id="{0FEFFE85-3EA7-4EAE-A27E-DB7CFC50C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66" y="3429001"/>
            <a:ext cx="281515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B924FF96-C0DC-4B6A-BDF6-03AB6EEC1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82" y="2443335"/>
            <a:ext cx="2520280" cy="98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i="1" kern="0" dirty="0">
                <a:latin typeface="Calibri" panose="020F0502020204030204" pitchFamily="34" charset="0"/>
                <a:cs typeface="Calibri" panose="020F0502020204030204" pitchFamily="34" charset="0"/>
              </a:rPr>
              <a:t>Moses before Pharaoh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3EBCA706-F947-4A39-822B-65289F165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850" y="2457921"/>
            <a:ext cx="2520280" cy="98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i="1" kern="0" dirty="0">
                <a:latin typeface="Calibri" panose="020F0502020204030204" pitchFamily="34" charset="0"/>
                <a:cs typeface="Calibri" panose="020F0502020204030204" pitchFamily="34" charset="0"/>
              </a:rPr>
              <a:t>Gideon’s fleece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C0AD0616-53E7-4B56-93DC-63E1D9F54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2457921"/>
            <a:ext cx="2520280" cy="98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i="1" kern="0" dirty="0">
                <a:latin typeface="Calibri" panose="020F0502020204030204" pitchFamily="34" charset="0"/>
                <a:cs typeface="Calibri" panose="020F0502020204030204" pitchFamily="34" charset="0"/>
              </a:rPr>
              <a:t>The sundial of Ahaz</a:t>
            </a:r>
          </a:p>
        </p:txBody>
      </p:sp>
    </p:spTree>
    <p:extLst>
      <p:ext uri="{BB962C8B-B14F-4D97-AF65-F5344CB8AC3E}">
        <p14:creationId xmlns:p14="http://schemas.microsoft.com/office/powerpoint/2010/main" val="24713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Sacraments and the Senses</a:t>
            </a:r>
          </a:p>
        </p:txBody>
      </p:sp>
      <p:sp>
        <p:nvSpPr>
          <p:cNvPr id="3706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2438400" cy="28194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Preaching</a:t>
            </a:r>
          </a:p>
        </p:txBody>
      </p:sp>
      <p:sp>
        <p:nvSpPr>
          <p:cNvPr id="370692" name="Rectangle 4"/>
          <p:cNvSpPr>
            <a:spLocks noChangeArrowheads="1"/>
          </p:cNvSpPr>
          <p:nvPr/>
        </p:nvSpPr>
        <p:spPr bwMode="auto">
          <a:xfrm>
            <a:off x="3124200" y="1219200"/>
            <a:ext cx="2590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Baptism</a:t>
            </a:r>
          </a:p>
        </p:txBody>
      </p:sp>
      <p:sp>
        <p:nvSpPr>
          <p:cNvPr id="370693" name="Rectangle 5"/>
          <p:cNvSpPr>
            <a:spLocks noChangeArrowheads="1"/>
          </p:cNvSpPr>
          <p:nvPr/>
        </p:nvSpPr>
        <p:spPr bwMode="auto">
          <a:xfrm>
            <a:off x="6172200" y="1219200"/>
            <a:ext cx="2667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2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Lord’s Supper</a:t>
            </a:r>
          </a:p>
        </p:txBody>
      </p:sp>
      <p:sp>
        <p:nvSpPr>
          <p:cNvPr id="370694" name="Rectangle 6"/>
          <p:cNvSpPr>
            <a:spLocks noChangeArrowheads="1"/>
          </p:cNvSpPr>
          <p:nvPr/>
        </p:nvSpPr>
        <p:spPr bwMode="auto">
          <a:xfrm>
            <a:off x="0" y="4572000"/>
            <a:ext cx="88392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Hearing</a:t>
            </a:r>
          </a:p>
          <a:p>
            <a:pPr marL="342900" indent="-342900">
              <a:spcBef>
                <a:spcPct val="20000"/>
              </a:spcBef>
            </a:pPr>
            <a:endParaRPr lang="en-US" sz="240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Sight				Smell</a:t>
            </a:r>
          </a:p>
          <a:p>
            <a:pPr marL="342900" indent="-342900">
              <a:spcBef>
                <a:spcPct val="20000"/>
              </a:spcBef>
            </a:pPr>
            <a:endParaRPr lang="en-US" sz="240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Taste	            		Touch</a:t>
            </a:r>
            <a:endParaRPr lang="en-US" sz="28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06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105400"/>
            <a:ext cx="1828800" cy="149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696" name="Picture 8" descr="C:\Documents and Settings\Karlo Janssen\Mijn documenten\Downloads\Dit Koningskind\dope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52600"/>
            <a:ext cx="14382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697" name="Picture 9" descr="C:\Documents and Settings\Karlo Janssen\Mijn documenten\Downloads\Dit Koningskind\avondmaal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905000"/>
            <a:ext cx="14478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698" name="Picture 10" descr="G:\Backup - juni 2009\Mijn afbeeldingen\Liturgy\Liturgie\pree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125253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69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07833"/>
            <a:ext cx="6667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3407833"/>
            <a:ext cx="6667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07833"/>
            <a:ext cx="6667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943" y="4226205"/>
            <a:ext cx="666750" cy="685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2" y="3382681"/>
            <a:ext cx="7048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191" y="3407833"/>
            <a:ext cx="7048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5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343" y="4232944"/>
            <a:ext cx="70485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6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96968"/>
            <a:ext cx="66675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707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42" y="3398308"/>
            <a:ext cx="66675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0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70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0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0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0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0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0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Prov. 4:10-15,18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908720"/>
            <a:ext cx="7740352" cy="5949280"/>
          </a:xfrm>
        </p:spPr>
        <p:txBody>
          <a:bodyPr/>
          <a:lstStyle/>
          <a:p>
            <a:pPr marL="0" indent="0" algn="r">
              <a:buNone/>
            </a:pPr>
            <a:r>
              <a:rPr lang="en-CA" sz="1800" dirty="0"/>
              <a:t>Melody: Psalm 25</a:t>
            </a:r>
          </a:p>
          <a:p>
            <a:pPr marL="0" indent="0">
              <a:buNone/>
            </a:pPr>
            <a:r>
              <a:rPr lang="en-CA" dirty="0"/>
              <a:t>1. Listen now, o sons and daughters,</a:t>
            </a:r>
          </a:p>
          <a:p>
            <a:pPr marL="0" indent="0">
              <a:buNone/>
            </a:pPr>
            <a:r>
              <a:rPr lang="en-CA" dirty="0"/>
              <a:t>For a life that’s long and blessed.</a:t>
            </a:r>
          </a:p>
          <a:p>
            <a:pPr marL="0" indent="0">
              <a:buNone/>
            </a:pPr>
            <a:r>
              <a:rPr lang="en-CA" dirty="0"/>
              <a:t>God will be your guide in wisdom</a:t>
            </a:r>
          </a:p>
          <a:p>
            <a:pPr marL="0" indent="0">
              <a:buNone/>
            </a:pPr>
            <a:r>
              <a:rPr lang="en-CA" dirty="0"/>
              <a:t>Lead you in the way that’s best.</a:t>
            </a:r>
          </a:p>
          <a:p>
            <a:pPr marL="0" indent="0">
              <a:buNone/>
            </a:pPr>
            <a:r>
              <a:rPr lang="en-CA" dirty="0"/>
              <a:t>All God’s paths are straight and true,</a:t>
            </a:r>
          </a:p>
          <a:p>
            <a:pPr marL="0" indent="0">
              <a:buNone/>
            </a:pPr>
            <a:r>
              <a:rPr lang="en-CA" dirty="0"/>
              <a:t>Follow them, be ever humble.</a:t>
            </a:r>
          </a:p>
          <a:p>
            <a:pPr marL="0" indent="0">
              <a:buNone/>
            </a:pPr>
            <a:r>
              <a:rPr lang="en-CA" dirty="0"/>
              <a:t>When you walk you will not fall,</a:t>
            </a:r>
          </a:p>
          <a:p>
            <a:pPr marL="0" indent="0">
              <a:buNone/>
            </a:pPr>
            <a:r>
              <a:rPr lang="en-CA" dirty="0"/>
              <a:t>When you run you will not stumble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2400" dirty="0"/>
              <a:t>Author: Mrs.  LML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1586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God for sacraments!</a:t>
            </a:r>
          </a:p>
        </p:txBody>
      </p:sp>
      <p:sp>
        <p:nvSpPr>
          <p:cNvPr id="3737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7315200" cy="11430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Matters of faith can be difficult.</a:t>
            </a:r>
          </a:p>
          <a:p>
            <a:pPr>
              <a:buFontTx/>
              <a:buNone/>
            </a:pPr>
            <a:r>
              <a:rPr lang="en-US" dirty="0"/>
              <a:t>Sometimes you’re not so sure about things.</a:t>
            </a:r>
          </a:p>
        </p:txBody>
      </p:sp>
      <p:pic>
        <p:nvPicPr>
          <p:cNvPr id="3737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838200"/>
            <a:ext cx="14478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3765" name="Picture 5" descr="G:\Backup - juni 2009\Mijn afbeeldingen\Liturgy\Liturgie\bidd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384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3768" name="Group 8"/>
          <p:cNvGrpSpPr>
            <a:grpSpLocks/>
          </p:cNvGrpSpPr>
          <p:nvPr/>
        </p:nvGrpSpPr>
        <p:grpSpPr bwMode="auto">
          <a:xfrm>
            <a:off x="6096000" y="4343400"/>
            <a:ext cx="2895600" cy="1552575"/>
            <a:chOff x="3840" y="2736"/>
            <a:chExt cx="1824" cy="978"/>
          </a:xfrm>
        </p:grpSpPr>
        <p:pic>
          <p:nvPicPr>
            <p:cNvPr id="373766" name="Picture 6" descr="C:\Documents and Settings\Karlo Janssen\Mijn documenten\Downloads\Dit Koningskind\dopen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2736"/>
              <a:ext cx="906" cy="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3767" name="Picture 7" descr="C:\Documents and Settings\Karlo Janssen\Mijn documenten\Downloads\Dit Koningskind\avondmaal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2832"/>
              <a:ext cx="912" cy="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3770" name="Rectangle 10"/>
          <p:cNvSpPr>
            <a:spLocks noChangeArrowheads="1"/>
          </p:cNvSpPr>
          <p:nvPr/>
        </p:nvSpPr>
        <p:spPr bwMode="auto">
          <a:xfrm>
            <a:off x="0" y="2667000"/>
            <a:ext cx="73152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God really forgive my sins? How</a:t>
            </a:r>
            <a:r>
              <a:rPr lang="en-CA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 I really becoming a new person?</a:t>
            </a:r>
          </a:p>
        </p:txBody>
      </p:sp>
      <p:sp>
        <p:nvSpPr>
          <p:cNvPr id="373771" name="Rectangle 11"/>
          <p:cNvSpPr>
            <a:spLocks noChangeArrowheads="1"/>
          </p:cNvSpPr>
          <p:nvPr/>
        </p:nvSpPr>
        <p:spPr bwMode="auto">
          <a:xfrm>
            <a:off x="0" y="4572000"/>
            <a:ext cx="7315200" cy="228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 knows how weak we are.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That’s why He gave us sacraments.</a:t>
            </a:r>
          </a:p>
          <a:p>
            <a:pPr marL="342900" indent="-342900" algn="l">
              <a:spcBef>
                <a:spcPct val="20000"/>
              </a:spcBef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strengthen us in our faith.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7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7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3" grpId="0" uiExpand="1" build="p"/>
      <p:bldP spid="373770" grpId="0"/>
      <p:bldP spid="37377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Sacraments: How many?</a:t>
            </a:r>
          </a:p>
        </p:txBody>
      </p:sp>
      <p:pic>
        <p:nvPicPr>
          <p:cNvPr id="354308" name="Picture 4" descr="C:\Documents and Settings\Karlo Janssen\Mijn documenten\Downloads\Dit Koningskind\dop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95400"/>
            <a:ext cx="14382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309" name="Picture 5" descr="C:\Documents and Settings\Karlo Janssen\Mijn documenten\Downloads\Dit Koningskind\avondma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447800"/>
            <a:ext cx="14478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4310" name="AutoShape 6"/>
          <p:cNvSpPr>
            <a:spLocks noChangeArrowheads="1"/>
          </p:cNvSpPr>
          <p:nvPr/>
        </p:nvSpPr>
        <p:spPr bwMode="auto">
          <a:xfrm>
            <a:off x="906463" y="3262005"/>
            <a:ext cx="3213100" cy="1083290"/>
          </a:xfrm>
          <a:prstGeom prst="ribbon2">
            <a:avLst>
              <a:gd name="adj1" fmla="val 12500"/>
              <a:gd name="adj2" fmla="val 50000"/>
            </a:avLst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Holy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Baptism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4312" name="AutoShape 8"/>
          <p:cNvSpPr>
            <a:spLocks noChangeArrowheads="1"/>
          </p:cNvSpPr>
          <p:nvPr/>
        </p:nvSpPr>
        <p:spPr bwMode="auto">
          <a:xfrm>
            <a:off x="5268229" y="3274705"/>
            <a:ext cx="2423890" cy="1083290"/>
          </a:xfrm>
          <a:prstGeom prst="ribbon2">
            <a:avLst>
              <a:gd name="adj1" fmla="val 12500"/>
              <a:gd name="adj2" fmla="val 50000"/>
            </a:avLst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Holy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Supper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869" y="5301208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endParaRPr lang="en-US" dirty="0">
              <a:solidFill>
                <a:srgbClr val="00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Lord has given us </a:t>
            </a:r>
            <a:r>
              <a:rPr lang="en-US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sacraments: Holy Baptism and the Holy Supper.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696200" y="0"/>
            <a:ext cx="144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0" dirty="0">
                <a:solidFill>
                  <a:srgbClr val="00FF00"/>
                </a:solidFill>
                <a:sym typeface="Wingdings" pitchFamily="2" charset="2"/>
              </a:rPr>
              <a:t>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Prov. 4:10-15,18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908720"/>
            <a:ext cx="7740352" cy="5949280"/>
          </a:xfrm>
        </p:spPr>
        <p:txBody>
          <a:bodyPr/>
          <a:lstStyle/>
          <a:p>
            <a:pPr marL="0" indent="0" algn="r">
              <a:buNone/>
            </a:pPr>
            <a:r>
              <a:rPr lang="en-CA" sz="1800" dirty="0"/>
              <a:t>Melody: Psalm 25</a:t>
            </a:r>
          </a:p>
          <a:p>
            <a:pPr marL="0" indent="0">
              <a:buNone/>
            </a:pPr>
            <a:r>
              <a:rPr lang="en-CA" dirty="0"/>
              <a:t>2. Hold on tight to God’s instruction,</a:t>
            </a:r>
          </a:p>
          <a:p>
            <a:pPr marL="0" indent="0">
              <a:buNone/>
            </a:pPr>
            <a:r>
              <a:rPr lang="en-CA" dirty="0"/>
              <a:t>Guard it, for it is your life.</a:t>
            </a:r>
          </a:p>
          <a:p>
            <a:pPr marL="0" indent="0">
              <a:buNone/>
            </a:pPr>
            <a:r>
              <a:rPr lang="en-CA" dirty="0"/>
              <a:t>Watch your footsteps, watch your pathways;</a:t>
            </a:r>
          </a:p>
          <a:p>
            <a:pPr marL="0" indent="0">
              <a:buNone/>
            </a:pPr>
            <a:r>
              <a:rPr lang="en-CA" dirty="0"/>
              <a:t>Choosing wrong will bring you strife.</a:t>
            </a:r>
          </a:p>
          <a:p>
            <a:pPr marL="0" indent="0">
              <a:buNone/>
            </a:pPr>
            <a:r>
              <a:rPr lang="en-CA" dirty="0"/>
              <a:t>But the path of righteousness –</a:t>
            </a:r>
          </a:p>
          <a:p>
            <a:pPr marL="0" indent="0">
              <a:buNone/>
            </a:pPr>
            <a:r>
              <a:rPr lang="en-CA" dirty="0"/>
              <a:t>Like a new day dawning brightly –</a:t>
            </a:r>
          </a:p>
          <a:p>
            <a:pPr marL="0" indent="0">
              <a:buNone/>
            </a:pPr>
            <a:r>
              <a:rPr lang="en-CA" dirty="0"/>
              <a:t>Is the path that you should take;</a:t>
            </a:r>
          </a:p>
          <a:p>
            <a:pPr marL="0" indent="0">
              <a:buNone/>
            </a:pPr>
            <a:r>
              <a:rPr lang="en-CA" dirty="0"/>
              <a:t>Follow it and walk uprightly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2400" dirty="0"/>
              <a:t>Author: Mrs.  LML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9928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Catechism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6 years of catechism taught in cycles of two years</a:t>
            </a:r>
          </a:p>
          <a:p>
            <a:pPr marL="457200" lvl="1" indent="0">
              <a:buNone/>
            </a:pPr>
            <a:r>
              <a:rPr lang="en-CA" dirty="0"/>
              <a:t>Junior	- Grade 7-8</a:t>
            </a:r>
          </a:p>
          <a:p>
            <a:pPr marL="457200" lvl="1" indent="0">
              <a:buNone/>
            </a:pPr>
            <a:r>
              <a:rPr lang="en-CA" dirty="0"/>
              <a:t>Middle	- Grade 9-10</a:t>
            </a:r>
          </a:p>
          <a:p>
            <a:pPr marL="457200" lvl="1" indent="0">
              <a:buNone/>
            </a:pPr>
            <a:r>
              <a:rPr lang="en-CA" dirty="0"/>
              <a:t>Senior	- Grade 11-12</a:t>
            </a:r>
          </a:p>
          <a:p>
            <a:pPr marL="457200" lvl="1" indent="0">
              <a:buNone/>
            </a:pPr>
            <a:r>
              <a:rPr lang="en-CA" dirty="0"/>
              <a:t>Pre-Con	- during or after grade 12</a:t>
            </a:r>
          </a:p>
          <a:p>
            <a:pPr marL="57150" indent="0">
              <a:buNone/>
            </a:pPr>
            <a:endParaRPr lang="en-CA" dirty="0"/>
          </a:p>
          <a:p>
            <a:pPr marL="57150" indent="0">
              <a:buNone/>
            </a:pPr>
            <a:r>
              <a:rPr lang="en-CA" dirty="0"/>
              <a:t>First and Third year are on LD 1-25a</a:t>
            </a:r>
          </a:p>
          <a:p>
            <a:pPr marL="457200" lvl="1" indent="0">
              <a:buNone/>
            </a:pPr>
            <a:r>
              <a:rPr lang="en-CA" dirty="0"/>
              <a:t>	- Faith &amp; Sin, Bible, and Apostles’ Creed</a:t>
            </a:r>
          </a:p>
          <a:p>
            <a:pPr marL="57150" indent="0">
              <a:buNone/>
            </a:pPr>
            <a:r>
              <a:rPr lang="en-CA" dirty="0"/>
              <a:t>Second and Fourth year are on LD 25b-52</a:t>
            </a:r>
          </a:p>
          <a:p>
            <a:pPr marL="457200" lvl="1" indent="0">
              <a:buNone/>
            </a:pPr>
            <a:r>
              <a:rPr lang="en-CA" dirty="0"/>
              <a:t>	- Sacraments, Conversion, Law, Prayer</a:t>
            </a:r>
          </a:p>
          <a:p>
            <a:pPr marL="57150" indent="0">
              <a:buNone/>
            </a:pPr>
            <a:r>
              <a:rPr lang="en-CA" i="1" dirty="0"/>
              <a:t>In season 2024-2025 we are doing the 2</a:t>
            </a:r>
            <a:r>
              <a:rPr lang="en-CA" i="1" baseline="30000" dirty="0"/>
              <a:t>nd</a:t>
            </a:r>
            <a:r>
              <a:rPr lang="en-CA" i="1" dirty="0"/>
              <a:t> year</a:t>
            </a:r>
          </a:p>
          <a:p>
            <a:pPr marL="57150" indent="0">
              <a:buNone/>
            </a:pP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val="420575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19297-BA4C-41F9-99BF-16287AA33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Church Website – </a:t>
            </a:r>
            <a:r>
              <a:rPr lang="en-CA" dirty="0">
                <a:hlinkClick r:id="rId2"/>
              </a:rPr>
              <a:t>whcanrc.com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FD909-DDCA-4862-9638-F7D90E099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You can find materials of all previous lessons on the church website:</a:t>
            </a:r>
          </a:p>
          <a:p>
            <a:pPr marL="0" indent="0">
              <a:buNone/>
            </a:pPr>
            <a:r>
              <a:rPr lang="en-CA" dirty="0"/>
              <a:t>	Slide presentation</a:t>
            </a:r>
          </a:p>
          <a:p>
            <a:pPr marL="0" indent="0">
              <a:buNone/>
            </a:pPr>
            <a:r>
              <a:rPr lang="en-CA" dirty="0"/>
              <a:t>	Worksheet</a:t>
            </a:r>
          </a:p>
          <a:p>
            <a:pPr marL="0" indent="0">
              <a:buNone/>
            </a:pPr>
            <a:r>
              <a:rPr lang="en-CA" dirty="0"/>
              <a:t>	Homework sheet</a:t>
            </a:r>
          </a:p>
          <a:p>
            <a:pPr marL="0" indent="0">
              <a:buNone/>
            </a:pPr>
            <a:r>
              <a:rPr lang="en-CA" dirty="0"/>
              <a:t>If you miss a class, or want to review a class, you can watch the slide presentation and do the worksheet.</a:t>
            </a:r>
          </a:p>
          <a:p>
            <a:pPr marL="0" indent="0">
              <a:buNone/>
            </a:pPr>
            <a:r>
              <a:rPr lang="en-CA" dirty="0"/>
              <a:t>If you lose your homework sheet, you can download it from the website.</a:t>
            </a:r>
          </a:p>
          <a:p>
            <a:pPr marL="0" indent="0">
              <a:buNone/>
            </a:pPr>
            <a:r>
              <a:rPr lang="en-CA" dirty="0"/>
              <a:t>Materials are usually uploaded late Tuesday afternoon</a:t>
            </a:r>
            <a:endParaRPr lang="en-CA" i="1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9575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Growing in (the) faith</a:t>
            </a:r>
          </a:p>
        </p:txBody>
      </p:sp>
      <p:pic>
        <p:nvPicPr>
          <p:cNvPr id="387075" name="Picture 3" descr="C:\Documents and Settings\Karlo Janssen\Mijn documenten\Downloads\Dit Koningskind\dope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143827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76" name="Picture 4" descr="C:\Documents and Settings\Karlo Janssen\Mijn documenten\Downloads\Dit Koningskind\kidsmoment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4953000"/>
            <a:ext cx="1524000" cy="149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77" name="Picture 5" descr="G:\Backup - juni 2009\Mijn afbeeldingen\Liturgy\Liturgie\bijbellez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78" name="Picture 6" descr="G:\Backup - juni 2009\Mijn afbeeldingen\Liturgy\Liturgie\pree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2362200"/>
            <a:ext cx="1528763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79" name="Picture 7" descr="C:\Documents and Settings\Karlo Janssen\Mijn documenten\Downloads\Dit Koningskind\belijdenis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30415" y="3702934"/>
            <a:ext cx="1528763" cy="143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80" name="Picture 8" descr="C:\Documents and Settings\Karlo Janssen\Mijn documenten\Downloads\Dit Koningskind\avondmaal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059" y="3742267"/>
            <a:ext cx="14478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7081" name="Picture 9" descr="G:\Backup - juni 2009\Mijn afbeeldingen\Liturgy\Liturgie\kerk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7082" name="Line 10"/>
          <p:cNvSpPr>
            <a:spLocks noChangeShapeType="1"/>
          </p:cNvSpPr>
          <p:nvPr/>
        </p:nvSpPr>
        <p:spPr bwMode="auto">
          <a:xfrm flipV="1">
            <a:off x="1524000" y="3810000"/>
            <a:ext cx="1143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87083" name="Line 11"/>
          <p:cNvSpPr>
            <a:spLocks noChangeShapeType="1"/>
          </p:cNvSpPr>
          <p:nvPr/>
        </p:nvSpPr>
        <p:spPr bwMode="auto">
          <a:xfrm>
            <a:off x="1524000" y="4800600"/>
            <a:ext cx="990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87084" name="Line 12"/>
          <p:cNvSpPr>
            <a:spLocks noChangeShapeType="1"/>
          </p:cNvSpPr>
          <p:nvPr/>
        </p:nvSpPr>
        <p:spPr bwMode="auto">
          <a:xfrm flipV="1">
            <a:off x="4343400" y="44958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87085" name="Line 13"/>
          <p:cNvSpPr>
            <a:spLocks noChangeShapeType="1"/>
          </p:cNvSpPr>
          <p:nvPr/>
        </p:nvSpPr>
        <p:spPr bwMode="auto">
          <a:xfrm flipV="1">
            <a:off x="6629400" y="4495800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87086" name="Line 14"/>
          <p:cNvSpPr>
            <a:spLocks noChangeShapeType="1"/>
          </p:cNvSpPr>
          <p:nvPr/>
        </p:nvSpPr>
        <p:spPr bwMode="auto">
          <a:xfrm flipH="1">
            <a:off x="3886200" y="44958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387087" name="Line 15"/>
          <p:cNvSpPr>
            <a:spLocks noChangeShapeType="1"/>
          </p:cNvSpPr>
          <p:nvPr/>
        </p:nvSpPr>
        <p:spPr bwMode="auto">
          <a:xfrm flipH="1" flipV="1">
            <a:off x="3733800" y="38862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FD857B7-5841-FFA3-6E8B-E591EDAA1EE4}"/>
              </a:ext>
            </a:extLst>
          </p:cNvPr>
          <p:cNvSpPr/>
          <p:nvPr/>
        </p:nvSpPr>
        <p:spPr bwMode="auto">
          <a:xfrm>
            <a:off x="4654351" y="114644"/>
            <a:ext cx="1152128" cy="1028355"/>
          </a:xfrm>
          <a:prstGeom prst="ellipse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99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87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7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87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7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87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87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87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7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87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7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82" grpId="0" animBg="1"/>
      <p:bldP spid="387083" grpId="0" animBg="1"/>
      <p:bldP spid="387084" grpId="0" animBg="1"/>
      <p:bldP spid="387085" grpId="0" animBg="1"/>
      <p:bldP spid="387086" grpId="0" animBg="1"/>
      <p:bldP spid="387087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origin of faith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5791200" cy="5257800"/>
          </a:xfrm>
        </p:spPr>
        <p:txBody>
          <a:bodyPr/>
          <a:lstStyle/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Where does faith come from?</a:t>
            </a:r>
          </a:p>
          <a:p>
            <a:pPr>
              <a:buFontTx/>
              <a:buNone/>
            </a:pPr>
            <a:endParaRPr lang="en-GB" i="1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From the Holy Spirit</a:t>
            </a:r>
          </a:p>
          <a:p>
            <a:pPr>
              <a:buFontTx/>
              <a:buNone/>
            </a:pPr>
            <a:endParaRPr lang="en-GB" i="1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who </a:t>
            </a:r>
            <a:r>
              <a:rPr lang="en-GB" b="1" i="1" u="sng" dirty="0">
                <a:solidFill>
                  <a:srgbClr val="FFFF00"/>
                </a:solidFill>
              </a:rPr>
              <a:t>works it</a:t>
            </a:r>
            <a:r>
              <a:rPr lang="en-GB" i="1" dirty="0">
                <a:solidFill>
                  <a:srgbClr val="FFFF00"/>
                </a:solidFill>
              </a:rPr>
              <a:t> in our hearts </a:t>
            </a:r>
          </a:p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	by the preaching of the gospel</a:t>
            </a:r>
          </a:p>
          <a:p>
            <a:pPr>
              <a:buFontTx/>
              <a:buNone/>
            </a:pPr>
            <a:endParaRPr lang="en-GB" i="1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and </a:t>
            </a:r>
            <a:r>
              <a:rPr lang="en-GB" b="1" i="1" u="sng" dirty="0">
                <a:solidFill>
                  <a:srgbClr val="FFFF00"/>
                </a:solidFill>
              </a:rPr>
              <a:t>strengthens it</a:t>
            </a:r>
          </a:p>
          <a:p>
            <a:pPr>
              <a:buFontTx/>
              <a:buNone/>
            </a:pPr>
            <a:r>
              <a:rPr lang="en-GB" i="1" dirty="0">
                <a:solidFill>
                  <a:srgbClr val="FFFF00"/>
                </a:solidFill>
              </a:rPr>
              <a:t>	by the use of the sacraments.</a:t>
            </a:r>
          </a:p>
          <a:p>
            <a:pPr>
              <a:buFontTx/>
              <a:buNone/>
            </a:pPr>
            <a:endParaRPr lang="en-GB" dirty="0">
              <a:solidFill>
                <a:srgbClr val="00FF00"/>
              </a:solidFill>
            </a:endParaRPr>
          </a:p>
        </p:txBody>
      </p:sp>
      <p:sp>
        <p:nvSpPr>
          <p:cNvPr id="351237" name="Rectangle 5"/>
          <p:cNvSpPr>
            <a:spLocks noChangeArrowheads="1"/>
          </p:cNvSpPr>
          <p:nvPr/>
        </p:nvSpPr>
        <p:spPr bwMode="auto">
          <a:xfrm>
            <a:off x="5638800" y="1219200"/>
            <a:ext cx="3505200" cy="5486400"/>
          </a:xfrm>
          <a:prstGeom prst="rect">
            <a:avLst/>
          </a:prstGeom>
          <a:solidFill>
            <a:srgbClr val="FF66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has its origin with the Word.</a:t>
            </a:r>
          </a:p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Sacraments serve to strengthen faith.</a:t>
            </a:r>
          </a:p>
          <a:p>
            <a:pPr marL="342900" indent="-342900" algn="l">
              <a:spcBef>
                <a:spcPct val="20000"/>
              </a:spcBef>
            </a:pPr>
            <a:endParaRPr lang="en-GB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simply being baptized or partaking of the Lord’s Supper does not save you!</a:t>
            </a:r>
            <a:endParaRPr lang="en-GB" sz="3200" dirty="0">
              <a:solidFill>
                <a:srgbClr val="00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origin of faith</a:t>
            </a:r>
          </a:p>
        </p:txBody>
      </p:sp>
      <p:sp>
        <p:nvSpPr>
          <p:cNvPr id="322563" name="Rectangle 3"/>
          <p:cNvSpPr>
            <a:spLocks noGrp="1" noChangeArrowheads="1"/>
          </p:cNvSpPr>
          <p:nvPr>
            <p:ph idx="1"/>
          </p:nvPr>
        </p:nvSpPr>
        <p:spPr>
          <a:xfrm>
            <a:off x="0" y="3276600"/>
            <a:ext cx="5638800" cy="1143000"/>
          </a:xfrm>
        </p:spPr>
        <p:txBody>
          <a:bodyPr/>
          <a:lstStyle/>
          <a:p>
            <a:pPr>
              <a:buFontTx/>
              <a:buNone/>
            </a:pPr>
            <a:r>
              <a:rPr lang="en-GB" dirty="0">
                <a:solidFill>
                  <a:srgbClr val="00FF00"/>
                </a:solidFill>
              </a:rPr>
              <a:t>who works it in our hearts </a:t>
            </a:r>
          </a:p>
          <a:p>
            <a:pPr>
              <a:buFontTx/>
              <a:buNone/>
            </a:pPr>
            <a:r>
              <a:rPr lang="en-GB" dirty="0">
                <a:solidFill>
                  <a:srgbClr val="00FF00"/>
                </a:solidFill>
              </a:rPr>
              <a:t>	by the preaching of the gospel</a:t>
            </a:r>
          </a:p>
        </p:txBody>
      </p:sp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7696200" y="0"/>
            <a:ext cx="144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8000" dirty="0">
                <a:solidFill>
                  <a:srgbClr val="00FF00"/>
                </a:solidFill>
                <a:sym typeface="Wingdings" pitchFamily="2" charset="2"/>
              </a:rPr>
              <a:t>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322575" name="Group 15"/>
          <p:cNvGrpSpPr>
            <a:grpSpLocks/>
          </p:cNvGrpSpPr>
          <p:nvPr/>
        </p:nvGrpSpPr>
        <p:grpSpPr bwMode="auto">
          <a:xfrm>
            <a:off x="6172200" y="4953000"/>
            <a:ext cx="2743200" cy="1335088"/>
            <a:chOff x="3888" y="3120"/>
            <a:chExt cx="1728" cy="841"/>
          </a:xfrm>
        </p:grpSpPr>
        <p:pic>
          <p:nvPicPr>
            <p:cNvPr id="322566" name="Picture 6" descr="C:\Documents and Settings\Karlo Janssen\Mijn documenten\Downloads\Dit Koningskind\dopen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" y="3120"/>
              <a:ext cx="785" cy="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2567" name="Picture 7" descr="C:\Documents and Settings\Karlo Janssen\Mijn documenten\Downloads\Dit Koningskind\avondmaal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217"/>
              <a:ext cx="768" cy="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2570" name="Rectangle 10"/>
          <p:cNvSpPr>
            <a:spLocks noChangeArrowheads="1"/>
          </p:cNvSpPr>
          <p:nvPr/>
        </p:nvSpPr>
        <p:spPr bwMode="auto">
          <a:xfrm>
            <a:off x="0" y="1219200"/>
            <a:ext cx="5638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does faith come from?</a:t>
            </a:r>
          </a:p>
          <a:p>
            <a:pPr marL="342900" indent="-342900" algn="l">
              <a:spcBef>
                <a:spcPct val="20000"/>
              </a:spcBef>
            </a:pPr>
            <a:endParaRPr lang="en-GB" sz="2800" dirty="0">
              <a:solidFill>
                <a:srgbClr val="00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Holy Spirit</a:t>
            </a:r>
          </a:p>
        </p:txBody>
      </p:sp>
      <p:sp>
        <p:nvSpPr>
          <p:cNvPr id="322571" name="Rectangle 11"/>
          <p:cNvSpPr>
            <a:spLocks noChangeArrowheads="1"/>
          </p:cNvSpPr>
          <p:nvPr/>
        </p:nvSpPr>
        <p:spPr bwMode="auto">
          <a:xfrm>
            <a:off x="0" y="4800600"/>
            <a:ext cx="5638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strengthens it</a:t>
            </a:r>
          </a:p>
          <a:p>
            <a:pPr marL="342900" indent="-342900" algn="l">
              <a:spcBef>
                <a:spcPct val="20000"/>
              </a:spcBef>
            </a:pPr>
            <a:r>
              <a:rPr lang="en-GB" sz="2800" dirty="0">
                <a:solidFill>
                  <a:srgbClr val="00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by the use of the sacraments.</a:t>
            </a:r>
          </a:p>
          <a:p>
            <a:pPr marL="342900" indent="-342900" algn="l">
              <a:spcBef>
                <a:spcPct val="20000"/>
              </a:spcBef>
            </a:pPr>
            <a:endParaRPr lang="en-GB" sz="2800" dirty="0">
              <a:solidFill>
                <a:srgbClr val="00FF00"/>
              </a:solidFill>
              <a:latin typeface="Comic Sans MS" pitchFamily="66" charset="0"/>
            </a:endParaRPr>
          </a:p>
        </p:txBody>
      </p:sp>
      <p:grpSp>
        <p:nvGrpSpPr>
          <p:cNvPr id="322574" name="Group 14"/>
          <p:cNvGrpSpPr>
            <a:grpSpLocks/>
          </p:cNvGrpSpPr>
          <p:nvPr/>
        </p:nvGrpSpPr>
        <p:grpSpPr bwMode="auto">
          <a:xfrm>
            <a:off x="6096000" y="3048000"/>
            <a:ext cx="2700338" cy="1447800"/>
            <a:chOff x="3840" y="1920"/>
            <a:chExt cx="1701" cy="912"/>
          </a:xfrm>
        </p:grpSpPr>
        <p:pic>
          <p:nvPicPr>
            <p:cNvPr id="322572" name="Picture 12" descr="G:\Backup - juni 2009\Mijn afbeeldingen\Liturgy\Liturgie\bijbellezen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1968"/>
              <a:ext cx="864" cy="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2573" name="Picture 13" descr="G:\Backup - juni 2009\Mijn afbeeldingen\Liturgy\Liturgie\preek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1920"/>
              <a:ext cx="789" cy="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225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225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origin of faith</a:t>
            </a:r>
          </a:p>
        </p:txBody>
      </p:sp>
      <p:grpSp>
        <p:nvGrpSpPr>
          <p:cNvPr id="371725" name="Group 13"/>
          <p:cNvGrpSpPr>
            <a:grpSpLocks/>
          </p:cNvGrpSpPr>
          <p:nvPr/>
        </p:nvGrpSpPr>
        <p:grpSpPr bwMode="auto">
          <a:xfrm>
            <a:off x="1987405" y="2709333"/>
            <a:ext cx="3932238" cy="1447800"/>
            <a:chOff x="1240" y="1728"/>
            <a:chExt cx="2477" cy="912"/>
          </a:xfrm>
        </p:grpSpPr>
        <p:pic>
          <p:nvPicPr>
            <p:cNvPr id="371719" name="Picture 7" descr="G:\Backup - juni 2009\Mijn afbeeldingen\Liturgy\Liturgie\bijbellezen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1776"/>
              <a:ext cx="864" cy="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1720" name="Picture 8" descr="G:\Backup - juni 2009\Mijn afbeeldingen\Liturgy\Liturgie\preek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728"/>
              <a:ext cx="789" cy="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1723" name="Text Box 11"/>
            <p:cNvSpPr txBox="1">
              <a:spLocks noChangeArrowheads="1"/>
            </p:cNvSpPr>
            <p:nvPr/>
          </p:nvSpPr>
          <p:spPr bwMode="auto">
            <a:xfrm>
              <a:off x="1240" y="1787"/>
              <a:ext cx="404" cy="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7200">
                  <a:solidFill>
                    <a:srgbClr val="FF6600"/>
                  </a:solidFill>
                </a:rPr>
                <a:t>1</a:t>
              </a:r>
              <a:endParaRPr lang="en-US"/>
            </a:p>
          </p:txBody>
        </p:sp>
      </p:grpSp>
      <p:grpSp>
        <p:nvGrpSpPr>
          <p:cNvPr id="371726" name="Group 14"/>
          <p:cNvGrpSpPr>
            <a:grpSpLocks/>
          </p:cNvGrpSpPr>
          <p:nvPr/>
        </p:nvGrpSpPr>
        <p:grpSpPr bwMode="auto">
          <a:xfrm>
            <a:off x="1985268" y="4608513"/>
            <a:ext cx="4127500" cy="1358900"/>
            <a:chOff x="1240" y="2928"/>
            <a:chExt cx="2600" cy="856"/>
          </a:xfrm>
        </p:grpSpPr>
        <p:pic>
          <p:nvPicPr>
            <p:cNvPr id="371721" name="Picture 9" descr="C:\Documents and Settings\Karlo Janssen\Mijn documenten\Downloads\Dit Koningskind\dopen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2928"/>
              <a:ext cx="785" cy="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1722" name="Picture 10" descr="C:\Documents and Settings\Karlo Janssen\Mijn documenten\Downloads\Dit Koningskind\avondmaal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3024"/>
              <a:ext cx="768" cy="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1724" name="Text Box 12"/>
            <p:cNvSpPr txBox="1">
              <a:spLocks noChangeArrowheads="1"/>
            </p:cNvSpPr>
            <p:nvPr/>
          </p:nvSpPr>
          <p:spPr bwMode="auto">
            <a:xfrm>
              <a:off x="1240" y="3035"/>
              <a:ext cx="404" cy="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sz="7200">
                  <a:solidFill>
                    <a:srgbClr val="FF6600"/>
                  </a:solidFill>
                </a:rPr>
                <a:t>2</a:t>
              </a:r>
              <a:endParaRPr lang="en-US"/>
            </a:p>
          </p:txBody>
        </p:sp>
      </p:grpSp>
      <p:sp>
        <p:nvSpPr>
          <p:cNvPr id="3" name="32-Point Star 2"/>
          <p:cNvSpPr/>
          <p:nvPr/>
        </p:nvSpPr>
        <p:spPr bwMode="auto">
          <a:xfrm>
            <a:off x="179512" y="980728"/>
            <a:ext cx="8856984" cy="1512168"/>
          </a:xfrm>
          <a:prstGeom prst="star32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CA" sz="2800" dirty="0">
                <a:solidFill>
                  <a:schemeClr val="bg1"/>
                </a:solidFill>
                <a:latin typeface="+mn-lt"/>
              </a:rPr>
              <a:t>The Word comes first!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71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71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 8">
      <a:dk1>
        <a:srgbClr val="C0C0C0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6129</TotalTime>
  <Words>842</Words>
  <Application>Microsoft Office PowerPoint</Application>
  <PresentationFormat>On-screen Show (4:3)</PresentationFormat>
  <Paragraphs>166</Paragraphs>
  <Slides>21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Wingdings</vt:lpstr>
      <vt:lpstr>1_Office Theme</vt:lpstr>
      <vt:lpstr>Growing in Faith: LD 25-31</vt:lpstr>
      <vt:lpstr>Prov. 4:10-15,18</vt:lpstr>
      <vt:lpstr>Prov. 4:10-15,18</vt:lpstr>
      <vt:lpstr>Catechism Curriculum</vt:lpstr>
      <vt:lpstr>Church Website – whcanrc.com</vt:lpstr>
      <vt:lpstr>Growing in (the) faith</vt:lpstr>
      <vt:lpstr>The origin of faith</vt:lpstr>
      <vt:lpstr>The origin of faith</vt:lpstr>
      <vt:lpstr>The origin of faith</vt:lpstr>
      <vt:lpstr>Bible Study: John 20:24-29</vt:lpstr>
      <vt:lpstr>Bible Study: John 20:24-29</vt:lpstr>
      <vt:lpstr>PowerPoint Presentation</vt:lpstr>
      <vt:lpstr>Sacraments: what are they?</vt:lpstr>
      <vt:lpstr>Sacraments: what are they?</vt:lpstr>
      <vt:lpstr>Sacraments: what are they?</vt:lpstr>
      <vt:lpstr>Fill in the blanks on the worksheet Then write it in your own words.</vt:lpstr>
      <vt:lpstr>Signs and Seals</vt:lpstr>
      <vt:lpstr>Signs and Seals</vt:lpstr>
      <vt:lpstr>Sacraments and the Senses</vt:lpstr>
      <vt:lpstr>Thank God for sacraments!</vt:lpstr>
      <vt:lpstr>Sacraments: How many?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gedraagt een christen zich?</dc:title>
  <dc:creator>Roelf Janssen</dc:creator>
  <cp:lastModifiedBy>Roelf Janssen</cp:lastModifiedBy>
  <cp:revision>142</cp:revision>
  <cp:lastPrinted>2008-11-20T14:26:59Z</cp:lastPrinted>
  <dcterms:created xsi:type="dcterms:W3CDTF">2008-08-14T09:20:46Z</dcterms:created>
  <dcterms:modified xsi:type="dcterms:W3CDTF">2024-09-04T03:00:06Z</dcterms:modified>
</cp:coreProperties>
</file>