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371" r:id="rId2"/>
    <p:sldId id="601" r:id="rId3"/>
    <p:sldId id="560" r:id="rId4"/>
    <p:sldId id="586" r:id="rId5"/>
    <p:sldId id="566" r:id="rId6"/>
    <p:sldId id="589" r:id="rId7"/>
    <p:sldId id="587" r:id="rId8"/>
    <p:sldId id="577" r:id="rId9"/>
    <p:sldId id="602" r:id="rId10"/>
    <p:sldId id="579" r:id="rId11"/>
    <p:sldId id="580" r:id="rId12"/>
    <p:sldId id="581" r:id="rId13"/>
    <p:sldId id="588" r:id="rId14"/>
    <p:sldId id="583" r:id="rId15"/>
    <p:sldId id="584" r:id="rId16"/>
    <p:sldId id="585" r:id="rId17"/>
    <p:sldId id="582" r:id="rId18"/>
  </p:sldIdLst>
  <p:sldSz cx="9144000" cy="6858000" type="screen4x3"/>
  <p:notesSz cx="6799263" cy="9932988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FF00"/>
    <a:srgbClr val="292929"/>
    <a:srgbClr val="333333"/>
    <a:srgbClr val="6600FF"/>
    <a:srgbClr val="99CCFF"/>
    <a:srgbClr val="993300"/>
    <a:srgbClr val="FF0000"/>
    <a:srgbClr val="FF33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055" autoAdjust="0"/>
    <p:restoredTop sz="94660"/>
  </p:normalViewPr>
  <p:slideViewPr>
    <p:cSldViewPr>
      <p:cViewPr varScale="1">
        <p:scale>
          <a:sx n="78" d="100"/>
          <a:sy n="78" d="100"/>
        </p:scale>
        <p:origin x="1013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784"/>
    </p:cViewPr>
  </p:sorterViewPr>
  <p:notesViewPr>
    <p:cSldViewPr>
      <p:cViewPr varScale="1">
        <p:scale>
          <a:sx n="56" d="100"/>
          <a:sy n="56" d="100"/>
        </p:scale>
        <p:origin x="-1650" y="-84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895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0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0388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5038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E33EFCC-5C08-4A65-A671-866D9178FCE9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15198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895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7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62000"/>
            <a:ext cx="4978400" cy="3733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7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724400"/>
            <a:ext cx="4951413" cy="449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57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50388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7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5038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8A65653F-20EF-40F4-8A10-A61FF7739741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8881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41D4A3-5653-490C-9E28-F8F1D0DAAA21}" type="slidenum">
              <a:rPr lang="en-GB"/>
              <a:pPr/>
              <a:t>1</a:t>
            </a:fld>
            <a:endParaRPr lang="en-GB"/>
          </a:p>
        </p:txBody>
      </p:sp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0DC4F-12C7-4655-A5C7-A8220B322FD7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067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EE7FD4-1E28-46AE-B12A-AE3FD3670FBC}" type="slidenum">
              <a:rPr lang="en-GB"/>
              <a:pPr/>
              <a:t>3</a:t>
            </a:fld>
            <a:endParaRPr lang="en-GB"/>
          </a:p>
        </p:txBody>
      </p:sp>
      <p:sp>
        <p:nvSpPr>
          <p:cNvPr id="37273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273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8F5A7B-9EE8-446F-A192-70A321D05002}" type="slidenum">
              <a:rPr lang="en-GB"/>
              <a:pPr/>
              <a:t>4</a:t>
            </a:fld>
            <a:endParaRPr lang="en-GB"/>
          </a:p>
        </p:txBody>
      </p:sp>
      <p:sp>
        <p:nvSpPr>
          <p:cNvPr id="380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8F5A7B-9EE8-446F-A192-70A321D05002}" type="slidenum">
              <a:rPr lang="en-GB"/>
              <a:pPr/>
              <a:t>5</a:t>
            </a:fld>
            <a:endParaRPr lang="en-GB"/>
          </a:p>
        </p:txBody>
      </p:sp>
      <p:sp>
        <p:nvSpPr>
          <p:cNvPr id="380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0DC4F-12C7-4655-A5C7-A8220B322FD7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34388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5653F-20EF-40F4-8A10-A61FF7739741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7546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5653F-20EF-40F4-8A10-A61FF7739741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4410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5653F-20EF-40F4-8A10-A61FF7739741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69637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5653F-20EF-40F4-8A10-A61FF7739741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19977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5653F-20EF-40F4-8A10-A61FF7739741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089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5653F-20EF-40F4-8A10-A61FF7739741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4689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5653F-20EF-40F4-8A10-A61FF7739741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4689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5653F-20EF-40F4-8A10-A61FF7739741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29353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5653F-20EF-40F4-8A10-A61FF7739741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453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5653F-20EF-40F4-8A10-A61FF7739741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3174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5653F-20EF-40F4-8A10-A61FF7739741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642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6603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8161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3887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19200"/>
            <a:ext cx="4495800" cy="563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495800" cy="563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6991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515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8111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1506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8802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4169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8570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858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858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851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219200"/>
            <a:ext cx="91440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text styles</a:t>
            </a:r>
          </a:p>
          <a:p>
            <a:pPr lvl="1"/>
            <a:r>
              <a:rPr lang="en-GB" altLang="en-US" dirty="0"/>
              <a:t>Second level</a:t>
            </a:r>
          </a:p>
          <a:p>
            <a:pPr lvl="2"/>
            <a:r>
              <a:rPr lang="en-GB" altLang="en-US" dirty="0"/>
              <a:t>Third level</a:t>
            </a:r>
          </a:p>
          <a:p>
            <a:pPr lvl="3"/>
            <a:r>
              <a:rPr lang="en-GB" altLang="en-US" dirty="0"/>
              <a:t>Fourth level</a:t>
            </a:r>
          </a:p>
          <a:p>
            <a:pPr lvl="4"/>
            <a:r>
              <a:rPr lang="en-GB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847115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microsoft.com/office/2007/relationships/media" Target="../media/media2.m4a"/><Relationship Id="rId7" Type="http://schemas.openxmlformats.org/officeDocument/2006/relationships/image" Target="../media/image5.jpeg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smitten/503341747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2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2.jpeg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GB" sz="5400" dirty="0"/>
              <a:t>Growing in Faith: LD 25-31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Holy Baptism</a:t>
            </a:r>
          </a:p>
          <a:p>
            <a:r>
              <a:rPr lang="en-GB" dirty="0"/>
              <a:t>Lesson 02 – LD 26-27a</a:t>
            </a:r>
          </a:p>
        </p:txBody>
      </p:sp>
      <p:pic>
        <p:nvPicPr>
          <p:cNvPr id="126980" name="Picture 4" descr="C:\Documents and Settings\Karlo Janssen\Mijn documenten\Downloads\Dit Koningskind\dopen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029200"/>
            <a:ext cx="1438275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Psalm 90:1 (APV)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	</a:t>
            </a:r>
          </a:p>
          <a:p>
            <a:pPr marL="0" indent="0">
              <a:buNone/>
            </a:pPr>
            <a:r>
              <a:rPr lang="en-CA" dirty="0"/>
              <a:t>	Lord, you have been for bygone generations</a:t>
            </a:r>
          </a:p>
          <a:p>
            <a:pPr marL="0" indent="0">
              <a:buNone/>
            </a:pPr>
            <a:r>
              <a:rPr lang="en-CA" dirty="0"/>
              <a:t>	their dwelling place, their haven of salvation.</a:t>
            </a:r>
          </a:p>
          <a:p>
            <a:pPr marL="0" indent="0">
              <a:buNone/>
            </a:pPr>
            <a:r>
              <a:rPr lang="en-CA" dirty="0"/>
              <a:t>	Also for us you are the rock of ages,</a:t>
            </a:r>
          </a:p>
          <a:p>
            <a:pPr marL="0" indent="0">
              <a:buNone/>
            </a:pPr>
            <a:r>
              <a:rPr lang="en-CA" dirty="0"/>
              <a:t>	our only refuge when the tempest rages,</a:t>
            </a:r>
          </a:p>
          <a:p>
            <a:pPr marL="0" indent="0">
              <a:buNone/>
            </a:pPr>
            <a:r>
              <a:rPr lang="en-CA" dirty="0"/>
              <a:t>	and you in generations yet to come</a:t>
            </a:r>
          </a:p>
          <a:p>
            <a:pPr marL="0" indent="0">
              <a:buNone/>
            </a:pPr>
            <a:r>
              <a:rPr lang="en-CA" dirty="0"/>
              <a:t>	will be our children’s everlasting home.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42796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Baptism</a:t>
            </a:r>
          </a:p>
        </p:txBody>
      </p:sp>
      <p:sp>
        <p:nvSpPr>
          <p:cNvPr id="371728" name="AutoShape 16"/>
          <p:cNvSpPr>
            <a:spLocks noChangeArrowheads="1"/>
          </p:cNvSpPr>
          <p:nvPr/>
        </p:nvSpPr>
        <p:spPr bwMode="auto">
          <a:xfrm>
            <a:off x="1143000" y="1295400"/>
            <a:ext cx="7086600" cy="1327150"/>
          </a:xfrm>
          <a:prstGeom prst="horizontalScroll">
            <a:avLst>
              <a:gd name="adj" fmla="val 12500"/>
            </a:avLst>
          </a:prstGeom>
          <a:solidFill>
            <a:srgbClr val="FF9900"/>
          </a:solidFill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/>
            <a:r>
              <a:rPr lang="en-US" sz="2800" i="1" dirty="0">
                <a:solidFill>
                  <a:schemeClr val="bg1"/>
                </a:solidFill>
              </a:rPr>
              <a:t>He who believes and is baptized will be saved</a:t>
            </a:r>
          </a:p>
          <a:p>
            <a:pPr algn="r"/>
            <a:r>
              <a:rPr lang="en-US" sz="2400" dirty="0">
                <a:solidFill>
                  <a:schemeClr val="bg1"/>
                </a:solidFill>
              </a:rPr>
              <a:t>Mark 16:16</a:t>
            </a:r>
            <a:endParaRPr lang="en-US" dirty="0"/>
          </a:p>
        </p:txBody>
      </p:sp>
      <p:sp>
        <p:nvSpPr>
          <p:cNvPr id="371729" name="Oval 17"/>
          <p:cNvSpPr>
            <a:spLocks noChangeArrowheads="1"/>
          </p:cNvSpPr>
          <p:nvPr/>
        </p:nvSpPr>
        <p:spPr bwMode="auto">
          <a:xfrm>
            <a:off x="231775" y="3300045"/>
            <a:ext cx="2811463" cy="735747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2800" dirty="0">
                <a:solidFill>
                  <a:srgbClr val="00FF00"/>
                </a:solidFill>
                <a:latin typeface="Comic Sans MS" pitchFamily="66" charset="0"/>
              </a:rPr>
              <a:t>preaching</a:t>
            </a:r>
            <a:endParaRPr lang="en-US" sz="4000" dirty="0"/>
          </a:p>
        </p:txBody>
      </p:sp>
      <p:grpSp>
        <p:nvGrpSpPr>
          <p:cNvPr id="371737" name="Group 25"/>
          <p:cNvGrpSpPr>
            <a:grpSpLocks/>
          </p:cNvGrpSpPr>
          <p:nvPr/>
        </p:nvGrpSpPr>
        <p:grpSpPr bwMode="auto">
          <a:xfrm>
            <a:off x="3048000" y="3300413"/>
            <a:ext cx="2436813" cy="735013"/>
            <a:chOff x="1920" y="2079"/>
            <a:chExt cx="1535" cy="463"/>
          </a:xfrm>
        </p:grpSpPr>
        <p:sp>
          <p:nvSpPr>
            <p:cNvPr id="371730" name="Oval 18"/>
            <p:cNvSpPr>
              <a:spLocks noChangeArrowheads="1"/>
            </p:cNvSpPr>
            <p:nvPr/>
          </p:nvSpPr>
          <p:spPr bwMode="auto">
            <a:xfrm>
              <a:off x="2161" y="2079"/>
              <a:ext cx="1294" cy="46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2800" dirty="0">
                  <a:solidFill>
                    <a:srgbClr val="00FF00"/>
                  </a:solidFill>
                  <a:latin typeface="Comic Sans MS" pitchFamily="66" charset="0"/>
                </a:rPr>
                <a:t>faith</a:t>
              </a:r>
              <a:endParaRPr lang="en-US" sz="4000" dirty="0">
                <a:solidFill>
                  <a:srgbClr val="00FF00"/>
                </a:solidFill>
              </a:endParaRPr>
            </a:p>
          </p:txBody>
        </p:sp>
        <p:sp>
          <p:nvSpPr>
            <p:cNvPr id="371732" name="Line 20"/>
            <p:cNvSpPr>
              <a:spLocks noChangeShapeType="1"/>
            </p:cNvSpPr>
            <p:nvPr/>
          </p:nvSpPr>
          <p:spPr bwMode="auto">
            <a:xfrm flipV="1">
              <a:off x="1920" y="2304"/>
              <a:ext cx="240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grpSp>
        <p:nvGrpSpPr>
          <p:cNvPr id="371738" name="Group 26"/>
          <p:cNvGrpSpPr>
            <a:grpSpLocks/>
          </p:cNvGrpSpPr>
          <p:nvPr/>
        </p:nvGrpSpPr>
        <p:grpSpPr bwMode="auto">
          <a:xfrm>
            <a:off x="5486400" y="3300413"/>
            <a:ext cx="3271838" cy="735013"/>
            <a:chOff x="3456" y="2079"/>
            <a:chExt cx="2061" cy="463"/>
          </a:xfrm>
        </p:grpSpPr>
        <p:sp>
          <p:nvSpPr>
            <p:cNvPr id="371731" name="Oval 19"/>
            <p:cNvSpPr>
              <a:spLocks noChangeArrowheads="1"/>
            </p:cNvSpPr>
            <p:nvPr/>
          </p:nvSpPr>
          <p:spPr bwMode="auto">
            <a:xfrm>
              <a:off x="3746" y="2079"/>
              <a:ext cx="1771" cy="46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2800" dirty="0">
                  <a:solidFill>
                    <a:srgbClr val="00FF00"/>
                  </a:solidFill>
                  <a:latin typeface="Comic Sans MS" pitchFamily="66" charset="0"/>
                </a:rPr>
                <a:t>baptism</a:t>
              </a:r>
              <a:endParaRPr lang="en-US" dirty="0">
                <a:solidFill>
                  <a:srgbClr val="00FF00"/>
                </a:solidFill>
              </a:endParaRPr>
            </a:p>
          </p:txBody>
        </p:sp>
        <p:sp>
          <p:nvSpPr>
            <p:cNvPr id="371733" name="Line 21"/>
            <p:cNvSpPr>
              <a:spLocks noChangeShapeType="1"/>
            </p:cNvSpPr>
            <p:nvPr/>
          </p:nvSpPr>
          <p:spPr bwMode="auto">
            <a:xfrm>
              <a:off x="3456" y="2304"/>
              <a:ext cx="288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sp>
        <p:nvSpPr>
          <p:cNvPr id="371739" name="Text Box 27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71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71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71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71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728" grpId="0" animBg="1"/>
      <p:bldP spid="3717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Bible Study: Acts 8:26-40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379908" name="Picture 4" descr="G:\Backup - juni 2009\Mijn afbeeldingen\Liturgy\Liturgie\bijbellez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0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4482" name="Picture 2" descr="Philip the Evangelis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307766"/>
            <a:ext cx="4464496" cy="546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ction Button: Custom 5">
            <a:hlinkClick r:id="" action="ppaction://hlinkshowjump?jump=nextslide" highlightClick="1"/>
          </p:cNvPr>
          <p:cNvSpPr/>
          <p:nvPr/>
        </p:nvSpPr>
        <p:spPr bwMode="auto">
          <a:xfrm>
            <a:off x="7772400" y="0"/>
            <a:ext cx="1262699" cy="1371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921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Bible Study: Acts 8:26-40</a:t>
            </a:r>
          </a:p>
        </p:txBody>
      </p:sp>
      <p:sp>
        <p:nvSpPr>
          <p:cNvPr id="3799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dirty="0"/>
              <a:t>1. The prophet Isaiah</a:t>
            </a:r>
          </a:p>
          <a:p>
            <a:pPr>
              <a:buFontTx/>
              <a:buNone/>
            </a:pPr>
            <a:r>
              <a:rPr lang="en-GB" dirty="0"/>
              <a:t>2. No.</a:t>
            </a:r>
          </a:p>
          <a:p>
            <a:pPr>
              <a:buFontTx/>
              <a:buNone/>
            </a:pPr>
            <a:r>
              <a:rPr lang="en-GB" dirty="0"/>
              <a:t>3. About Jesus Christ</a:t>
            </a:r>
          </a:p>
          <a:p>
            <a:pPr>
              <a:buFontTx/>
              <a:buNone/>
            </a:pPr>
            <a:r>
              <a:rPr lang="en-GB" dirty="0"/>
              <a:t>4. Do you believe?</a:t>
            </a:r>
          </a:p>
          <a:p>
            <a:pPr>
              <a:buFontTx/>
              <a:buNone/>
            </a:pPr>
            <a:r>
              <a:rPr lang="en-GB" dirty="0"/>
              <a:t>5. Yes</a:t>
            </a:r>
          </a:p>
          <a:p>
            <a:pPr>
              <a:buFontTx/>
              <a:buNone/>
            </a:pPr>
            <a:r>
              <a:rPr lang="en-GB" dirty="0"/>
              <a:t>6. He was baptized</a:t>
            </a:r>
          </a:p>
          <a:p>
            <a:pPr>
              <a:buFontTx/>
              <a:buNone/>
            </a:pPr>
            <a:r>
              <a:rPr lang="en-GB" dirty="0"/>
              <a:t>7. Preaching, faith, baptism</a:t>
            </a:r>
          </a:p>
          <a:p>
            <a:pPr>
              <a:buFontTx/>
              <a:buNone/>
            </a:pPr>
            <a:r>
              <a:rPr lang="en-GB" dirty="0"/>
              <a:t>8. Home</a:t>
            </a:r>
          </a:p>
        </p:txBody>
      </p:sp>
      <p:pic>
        <p:nvPicPr>
          <p:cNvPr id="379908" name="Picture 4" descr="G:\Backup - juni 2009\Mijn afbeeldingen\Liturgy\Liturgie\bijbellez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0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hilip the Evangelis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013" y="2564904"/>
            <a:ext cx="3475491" cy="4253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ction Button: Custom 5">
            <a:hlinkClick r:id="" action="ppaction://hlinkshowjump?jump=nextslide" highlightClick="1"/>
          </p:cNvPr>
          <p:cNvSpPr/>
          <p:nvPr/>
        </p:nvSpPr>
        <p:spPr bwMode="auto">
          <a:xfrm>
            <a:off x="7772400" y="0"/>
            <a:ext cx="1262699" cy="1371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79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79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79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79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79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79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79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79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907" grpId="0" uiExpand="1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D78A442">
            <a:hlinkClick r:id="" action="ppaction://media"/>
            <a:extLst>
              <a:ext uri="{FF2B5EF4-FFF2-40B4-BE49-F238E27FC236}">
                <a16:creationId xmlns:a16="http://schemas.microsoft.com/office/drawing/2014/main" id="{5625A781-3430-B7FB-F3BB-EAA80DD7287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00" end="1386.520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63688" y="5476875"/>
            <a:ext cx="609600" cy="609600"/>
          </a:xfrm>
          <a:prstGeom prst="rect">
            <a:avLst/>
          </a:prstGeom>
        </p:spPr>
      </p:pic>
      <p:pic>
        <p:nvPicPr>
          <p:cNvPr id="2" name="504DD158">
            <a:hlinkClick r:id="" action="ppaction://media"/>
            <a:extLst>
              <a:ext uri="{FF2B5EF4-FFF2-40B4-BE49-F238E27FC236}">
                <a16:creationId xmlns:a16="http://schemas.microsoft.com/office/drawing/2014/main" id="{D4DB899C-B32F-D62C-B5A0-96D51D3682F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1440" end="973.979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83768" y="2848252"/>
            <a:ext cx="609600" cy="609600"/>
          </a:xfrm>
          <a:prstGeom prst="rect">
            <a:avLst/>
          </a:prstGeom>
        </p:spPr>
      </p:pic>
      <p:pic>
        <p:nvPicPr>
          <p:cNvPr id="376834" name="Picture 2" descr="G:\Backup - juni 2009\Catechism\Pictures\Vragie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267200"/>
            <a:ext cx="2514600" cy="24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6835" name="AutoShape 3"/>
          <p:cNvSpPr>
            <a:spLocks noChangeArrowheads="1"/>
          </p:cNvSpPr>
          <p:nvPr/>
        </p:nvSpPr>
        <p:spPr bwMode="auto">
          <a:xfrm>
            <a:off x="152400" y="2353360"/>
            <a:ext cx="5029200" cy="1341656"/>
          </a:xfrm>
          <a:prstGeom prst="wedgeEllipseCallout">
            <a:avLst>
              <a:gd name="adj1" fmla="val -23042"/>
              <a:gd name="adj2" fmla="val 117792"/>
            </a:avLst>
          </a:prstGeom>
          <a:solidFill>
            <a:schemeClr val="tx1"/>
          </a:solidFill>
          <a:ln w="254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Where does ‘to baptize’ come from?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76837" name="Picture 5" descr="G:\Backup - juni 2009\Catechism\Pictures\Roepie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188" y="2971800"/>
            <a:ext cx="1598613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6838" name="AutoShape 6"/>
          <p:cNvSpPr>
            <a:spLocks noChangeArrowheads="1"/>
          </p:cNvSpPr>
          <p:nvPr/>
        </p:nvSpPr>
        <p:spPr bwMode="auto">
          <a:xfrm>
            <a:off x="152400" y="0"/>
            <a:ext cx="8382000" cy="1947862"/>
          </a:xfrm>
          <a:prstGeom prst="wedgeEllipseCallout">
            <a:avLst>
              <a:gd name="adj1" fmla="val 27824"/>
              <a:gd name="adj2" fmla="val 112532"/>
            </a:avLst>
          </a:prstGeom>
          <a:solidFill>
            <a:srgbClr val="993300"/>
          </a:solidFill>
          <a:ln w="254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 the Greek </a:t>
            </a:r>
            <a:r>
              <a:rPr lang="en-US" sz="28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‘</a:t>
            </a:r>
            <a:r>
              <a:rPr lang="en-US" sz="2800" dirty="0" err="1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baptizo</a:t>
            </a:r>
            <a:r>
              <a:rPr lang="en-US" sz="28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 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meaning:</a:t>
            </a:r>
            <a:r>
              <a:rPr lang="en-US" sz="28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immerse, to submerge, to cover with a liquid.</a:t>
            </a:r>
            <a:endParaRPr lang="en-US" dirty="0">
              <a:solidFill>
                <a:srgbClr val="00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2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76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3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89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76835" grpId="0" animBg="1"/>
      <p:bldP spid="3768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</p:spPr>
        <p:txBody>
          <a:bodyPr/>
          <a:lstStyle/>
          <a:p>
            <a:r>
              <a:rPr lang="en-CA" dirty="0">
                <a:solidFill>
                  <a:schemeClr val="tx1"/>
                </a:solidFill>
              </a:rPr>
              <a:t>Baptizing is </a:t>
            </a:r>
            <a:r>
              <a:rPr lang="en-CA" dirty="0">
                <a:solidFill>
                  <a:srgbClr val="00FF00"/>
                </a:solidFill>
              </a:rPr>
              <a:t>like Dunking </a:t>
            </a:r>
            <a:br>
              <a:rPr lang="en-CA" dirty="0">
                <a:solidFill>
                  <a:srgbClr val="00FF00"/>
                </a:solidFill>
              </a:rPr>
            </a:br>
            <a:r>
              <a:rPr lang="en-CA" dirty="0">
                <a:solidFill>
                  <a:srgbClr val="00FF00"/>
                </a:solidFill>
              </a:rPr>
              <a:t>an Oreo Cookie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678360"/>
            <a:ext cx="4572000" cy="3221386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As milk surrounds the cookie, so Father and Son surround a person.</a:t>
            </a:r>
          </a:p>
          <a:p>
            <a:pPr marL="0" indent="0">
              <a:buNone/>
            </a:pPr>
            <a:r>
              <a:rPr lang="en-CA" dirty="0"/>
              <a:t>As milk soaks the cookie, so the Spirit is in a person.</a:t>
            </a:r>
          </a:p>
        </p:txBody>
      </p:sp>
      <p:pic>
        <p:nvPicPr>
          <p:cNvPr id="412674" name="Picture 2" descr="homemade oreo, dunked">
            <a:hlinkClick r:id="rId3" tooltip="homemade oreo, dunked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7"/>
          <a:stretch/>
        </p:blipFill>
        <p:spPr bwMode="auto">
          <a:xfrm>
            <a:off x="-5432" y="1700808"/>
            <a:ext cx="4521200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979712" y="5373216"/>
            <a:ext cx="4572000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</a:pPr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Baptism = </a:t>
            </a:r>
            <a:r>
              <a:rPr lang="en-CA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surrounded by and soaked in the Trinity.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 dirty="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599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Baptism in a river</a:t>
            </a:r>
          </a:p>
        </p:txBody>
      </p:sp>
      <p:pic>
        <p:nvPicPr>
          <p:cNvPr id="2" name="Baptized in the River - clipped">
            <a:hlinkClick r:id="" action="ppaction://media"/>
            <a:extLst>
              <a:ext uri="{FF2B5EF4-FFF2-40B4-BE49-F238E27FC236}">
                <a16:creationId xmlns:a16="http://schemas.microsoft.com/office/drawing/2014/main" id="{5C39EABC-7AB0-4D3B-9D48-206460F04D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980728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6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Sign and Seal of</a:t>
            </a:r>
          </a:p>
        </p:txBody>
      </p:sp>
      <p:grpSp>
        <p:nvGrpSpPr>
          <p:cNvPr id="400387" name="Group 3"/>
          <p:cNvGrpSpPr>
            <a:grpSpLocks/>
          </p:cNvGrpSpPr>
          <p:nvPr/>
        </p:nvGrpSpPr>
        <p:grpSpPr bwMode="auto">
          <a:xfrm>
            <a:off x="838200" y="1066800"/>
            <a:ext cx="4800600" cy="1806575"/>
            <a:chOff x="528" y="672"/>
            <a:chExt cx="3024" cy="1138"/>
          </a:xfrm>
        </p:grpSpPr>
        <p:pic>
          <p:nvPicPr>
            <p:cNvPr id="40038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" y="672"/>
              <a:ext cx="1296" cy="1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00389" name="Oval 5"/>
            <p:cNvSpPr>
              <a:spLocks noChangeArrowheads="1"/>
            </p:cNvSpPr>
            <p:nvPr/>
          </p:nvSpPr>
          <p:spPr bwMode="auto">
            <a:xfrm>
              <a:off x="528" y="864"/>
              <a:ext cx="1584" cy="820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2800">
                  <a:solidFill>
                    <a:schemeClr val="bg1"/>
                  </a:solidFill>
                  <a:latin typeface="Comic Sans MS" pitchFamily="66" charset="0"/>
                </a:rPr>
                <a:t>Being washed</a:t>
              </a:r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00390" name="Group 6"/>
          <p:cNvGrpSpPr>
            <a:grpSpLocks/>
          </p:cNvGrpSpPr>
          <p:nvPr/>
        </p:nvGrpSpPr>
        <p:grpSpPr bwMode="auto">
          <a:xfrm>
            <a:off x="3657600" y="5029200"/>
            <a:ext cx="5257800" cy="1828800"/>
            <a:chOff x="2304" y="3168"/>
            <a:chExt cx="3312" cy="1152"/>
          </a:xfrm>
        </p:grpSpPr>
        <p:sp>
          <p:nvSpPr>
            <p:cNvPr id="400391" name="Oval 7"/>
            <p:cNvSpPr>
              <a:spLocks noChangeArrowheads="1"/>
            </p:cNvSpPr>
            <p:nvPr/>
          </p:nvSpPr>
          <p:spPr bwMode="auto">
            <a:xfrm>
              <a:off x="3456" y="3312"/>
              <a:ext cx="2160" cy="820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2800">
                  <a:solidFill>
                    <a:schemeClr val="bg1"/>
                  </a:solidFill>
                  <a:latin typeface="Comic Sans MS" pitchFamily="66" charset="0"/>
                </a:rPr>
                <a:t>Being incorporated</a:t>
              </a:r>
              <a:endParaRPr lang="en-US">
                <a:solidFill>
                  <a:schemeClr val="bg1"/>
                </a:solidFill>
              </a:endParaRPr>
            </a:p>
          </p:txBody>
        </p:sp>
        <p:pic>
          <p:nvPicPr>
            <p:cNvPr id="400392" name="Picture 8" descr="G:\Backup - juni 2009\Mijn afbeeldingen\Afbeelding\kleurrijke kerk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4" y="3168"/>
              <a:ext cx="814" cy="11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00393" name="Group 9"/>
          <p:cNvGrpSpPr>
            <a:grpSpLocks/>
          </p:cNvGrpSpPr>
          <p:nvPr/>
        </p:nvGrpSpPr>
        <p:grpSpPr bwMode="auto">
          <a:xfrm>
            <a:off x="1143000" y="3200400"/>
            <a:ext cx="7099300" cy="1722438"/>
            <a:chOff x="720" y="2016"/>
            <a:chExt cx="4472" cy="1085"/>
          </a:xfrm>
        </p:grpSpPr>
        <p:sp>
          <p:nvSpPr>
            <p:cNvPr id="400394" name="Oval 10"/>
            <p:cNvSpPr>
              <a:spLocks noChangeArrowheads="1"/>
            </p:cNvSpPr>
            <p:nvPr/>
          </p:nvSpPr>
          <p:spPr bwMode="auto">
            <a:xfrm>
              <a:off x="1872" y="2160"/>
              <a:ext cx="2208" cy="820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2800">
                  <a:solidFill>
                    <a:schemeClr val="bg1"/>
                  </a:solidFill>
                  <a:latin typeface="Comic Sans MS" pitchFamily="66" charset="0"/>
                </a:rPr>
                <a:t>Dying and coming to life</a:t>
              </a:r>
              <a:endParaRPr lang="en-US">
                <a:solidFill>
                  <a:schemeClr val="bg1"/>
                </a:solidFill>
              </a:endParaRPr>
            </a:p>
          </p:txBody>
        </p:sp>
        <p:pic>
          <p:nvPicPr>
            <p:cNvPr id="400395" name="Picture 11" descr="G:\Backup - juni 2009\Mijn afbeeldingen\Bible\Doop - kopje onder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" y="2064"/>
              <a:ext cx="1056" cy="1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0396" name="Picture 12" descr="G:\Backup - juni 2009\Mijn afbeeldingen\Bible\Doop - weer boven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2" y="2016"/>
              <a:ext cx="920" cy="10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88268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0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0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0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Being Washed</a:t>
            </a:r>
          </a:p>
        </p:txBody>
      </p:sp>
      <p:sp>
        <p:nvSpPr>
          <p:cNvPr id="396291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9144000" cy="15240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/>
              <a:t>Water</a:t>
            </a:r>
            <a:r>
              <a:rPr lang="en-US" dirty="0">
                <a:solidFill>
                  <a:srgbClr val="00FF00"/>
                </a:solidFill>
              </a:rPr>
              <a:t> washes away stains and dirt</a:t>
            </a:r>
          </a:p>
          <a:p>
            <a:pPr>
              <a:buFontTx/>
              <a:buNone/>
            </a:pPr>
            <a:r>
              <a:rPr lang="en-US" dirty="0">
                <a:solidFill>
                  <a:srgbClr val="00FF00"/>
                </a:solidFill>
              </a:rPr>
              <a:t>Christ’s blood and Spirit cleanse us from all sins</a:t>
            </a:r>
          </a:p>
        </p:txBody>
      </p:sp>
      <p:pic>
        <p:nvPicPr>
          <p:cNvPr id="39629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75" y="2514600"/>
            <a:ext cx="3222625" cy="434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629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276600"/>
            <a:ext cx="3048000" cy="267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6294" name="Text Box 6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 dirty="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Dying and Coming to Life</a:t>
            </a:r>
          </a:p>
        </p:txBody>
      </p:sp>
      <p:sp>
        <p:nvSpPr>
          <p:cNvPr id="397315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9144000" cy="19812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/>
              <a:t>Under water </a:t>
            </a:r>
            <a:r>
              <a:rPr lang="en-US" dirty="0">
                <a:solidFill>
                  <a:srgbClr val="00FF00"/>
                </a:solidFill>
              </a:rPr>
              <a:t>you’re dead and above water you’re alive</a:t>
            </a:r>
          </a:p>
          <a:p>
            <a:pPr>
              <a:buFontTx/>
              <a:buNone/>
            </a:pPr>
            <a:r>
              <a:rPr lang="en-US" dirty="0"/>
              <a:t>Baptism is </a:t>
            </a:r>
          </a:p>
          <a:p>
            <a:pPr lvl="1">
              <a:buFontTx/>
              <a:buNone/>
            </a:pPr>
            <a:r>
              <a:rPr lang="en-US" dirty="0">
                <a:solidFill>
                  <a:srgbClr val="00FF00"/>
                </a:solidFill>
              </a:rPr>
              <a:t>- dying of the old nature that only wants to sin </a:t>
            </a:r>
          </a:p>
          <a:p>
            <a:pPr lvl="1">
              <a:buFontTx/>
              <a:buNone/>
            </a:pPr>
            <a:r>
              <a:rPr lang="en-US" dirty="0">
                <a:solidFill>
                  <a:srgbClr val="00FF00"/>
                </a:solidFill>
              </a:rPr>
              <a:t>- coming to life of the new nature that lives in good works</a:t>
            </a:r>
          </a:p>
        </p:txBody>
      </p:sp>
      <p:pic>
        <p:nvPicPr>
          <p:cNvPr id="397316" name="Picture 4" descr="G:\Backup - juni 2009\Mijn afbeeldingen\Bible\Doop - kopje ond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657600"/>
            <a:ext cx="2341563" cy="229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7317" name="Picture 5" descr="G:\Backup - juni 2009\Mijn afbeeldingen\Bible\Doop - weer bove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657600"/>
            <a:ext cx="2039938" cy="237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7318" name="Text Box 6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Being Incorporated</a:t>
            </a:r>
          </a:p>
        </p:txBody>
      </p:sp>
      <p:sp>
        <p:nvSpPr>
          <p:cNvPr id="398339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9144000" cy="1219200"/>
          </a:xfrm>
        </p:spPr>
        <p:txBody>
          <a:bodyPr/>
          <a:lstStyle/>
          <a:p>
            <a:pPr>
              <a:buFontTx/>
              <a:buNone/>
            </a:pPr>
            <a:r>
              <a:rPr lang="en-US">
                <a:solidFill>
                  <a:srgbClr val="00FF00"/>
                </a:solidFill>
              </a:rPr>
              <a:t>Your name and God’s name are mentioned</a:t>
            </a:r>
          </a:p>
          <a:p>
            <a:pPr>
              <a:buFontTx/>
              <a:buNone/>
            </a:pPr>
            <a:r>
              <a:rPr lang="en-US">
                <a:solidFill>
                  <a:srgbClr val="00FF00"/>
                </a:solidFill>
              </a:rPr>
              <a:t>You are part of the family of God!</a:t>
            </a:r>
          </a:p>
        </p:txBody>
      </p:sp>
      <p:pic>
        <p:nvPicPr>
          <p:cNvPr id="398340" name="Picture 4" descr="C:\Documents and Settings\Karlo Janssen\Mijn documenten\Downloads\Dit Koningskind\dopen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5105400"/>
            <a:ext cx="1438275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8341" name="AutoShape 5"/>
          <p:cNvSpPr>
            <a:spLocks noChangeArrowheads="1"/>
          </p:cNvSpPr>
          <p:nvPr/>
        </p:nvSpPr>
        <p:spPr bwMode="auto">
          <a:xfrm>
            <a:off x="228600" y="2590800"/>
            <a:ext cx="4949825" cy="2168525"/>
          </a:xfrm>
          <a:prstGeom prst="wedgeEllipseCallout">
            <a:avLst>
              <a:gd name="adj1" fmla="val 45477"/>
              <a:gd name="adj2" fmla="val 8389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2400" i="1">
                <a:solidFill>
                  <a:schemeClr val="bg1"/>
                </a:solidFill>
              </a:rPr>
              <a:t>Robby Vanderblack, I baptize you into the Name of the Father, the Son, and the Holy Spirit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398342" name="Picture 6" descr="G:\Backup - juni 2009\Mijn afbeeldingen\Afbeelding\kleurrijke ker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113" y="2971800"/>
            <a:ext cx="2528887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0" y="1107067"/>
            <a:ext cx="9144000" cy="5544616"/>
          </a:xfrm>
          <a:prstGeom prst="rect">
            <a:avLst/>
          </a:prstGeom>
          <a:solidFill>
            <a:srgbClr val="292929">
              <a:alpha val="94902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4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 2"/>
          <p:cNvSpPr/>
          <p:nvPr/>
        </p:nvSpPr>
        <p:spPr bwMode="auto">
          <a:xfrm>
            <a:off x="3568576" y="3117"/>
            <a:ext cx="3456384" cy="1296144"/>
          </a:xfrm>
          <a:prstGeom prst="ellipse">
            <a:avLst/>
          </a:prstGeom>
          <a:noFill/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323528" y="2852936"/>
            <a:ext cx="8712968" cy="1296144"/>
          </a:xfrm>
          <a:prstGeom prst="ellipse">
            <a:avLst/>
          </a:prstGeom>
          <a:noFill/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4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</a:rPr>
              <a:t>To put in a body (corpse)</a:t>
            </a:r>
          </a:p>
        </p:txBody>
      </p:sp>
      <p:cxnSp>
        <p:nvCxnSpPr>
          <p:cNvPr id="5" name="Straight Connector 4"/>
          <p:cNvCxnSpPr>
            <a:stCxn id="3" idx="4"/>
            <a:endCxn id="10" idx="0"/>
          </p:cNvCxnSpPr>
          <p:nvPr/>
        </p:nvCxnSpPr>
        <p:spPr bwMode="auto">
          <a:xfrm flipH="1">
            <a:off x="4680012" y="1299261"/>
            <a:ext cx="616756" cy="1553675"/>
          </a:xfrm>
          <a:prstGeom prst="line">
            <a:avLst/>
          </a:prstGeom>
          <a:noFill/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Being Incorporated</a:t>
            </a:r>
          </a:p>
        </p:txBody>
      </p:sp>
      <p:sp>
        <p:nvSpPr>
          <p:cNvPr id="398339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9144000" cy="12192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>
                <a:solidFill>
                  <a:srgbClr val="00FF00"/>
                </a:solidFill>
              </a:rPr>
              <a:t>Your name and God’s name are mentioned</a:t>
            </a:r>
          </a:p>
          <a:p>
            <a:pPr>
              <a:buFontTx/>
              <a:buNone/>
            </a:pPr>
            <a:r>
              <a:rPr lang="en-US" dirty="0"/>
              <a:t>You are part </a:t>
            </a:r>
            <a:r>
              <a:rPr lang="en-US" dirty="0">
                <a:solidFill>
                  <a:srgbClr val="00FF00"/>
                </a:solidFill>
              </a:rPr>
              <a:t>of the family of God!</a:t>
            </a:r>
          </a:p>
        </p:txBody>
      </p:sp>
      <p:pic>
        <p:nvPicPr>
          <p:cNvPr id="398340" name="Picture 4" descr="C:\Documents and Settings\Karlo Janssen\Mijn documenten\Downloads\Dit Koningskind\dopen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5105400"/>
            <a:ext cx="1438275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8341" name="AutoShape 5"/>
          <p:cNvSpPr>
            <a:spLocks noChangeArrowheads="1"/>
          </p:cNvSpPr>
          <p:nvPr/>
        </p:nvSpPr>
        <p:spPr bwMode="auto">
          <a:xfrm>
            <a:off x="228600" y="2590800"/>
            <a:ext cx="4949825" cy="2168525"/>
          </a:xfrm>
          <a:prstGeom prst="wedgeEllipseCallout">
            <a:avLst>
              <a:gd name="adj1" fmla="val 45477"/>
              <a:gd name="adj2" fmla="val 83894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2400" i="1">
                <a:solidFill>
                  <a:schemeClr val="bg1"/>
                </a:solidFill>
              </a:rPr>
              <a:t>Robby Vanderblack, I baptize you into the Name of the Father, the Son, and the Holy Spirit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398342" name="Picture 6" descr="G:\Backup - juni 2009\Mijn afbeeldingen\Afbeelding\kleurrijke ker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113" y="2971800"/>
            <a:ext cx="2528887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8343" name="Text Box 7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14813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Sign and Seal of</a:t>
            </a:r>
          </a:p>
        </p:txBody>
      </p:sp>
      <p:grpSp>
        <p:nvGrpSpPr>
          <p:cNvPr id="400387" name="Group 3"/>
          <p:cNvGrpSpPr>
            <a:grpSpLocks/>
          </p:cNvGrpSpPr>
          <p:nvPr/>
        </p:nvGrpSpPr>
        <p:grpSpPr bwMode="auto">
          <a:xfrm>
            <a:off x="838200" y="1066800"/>
            <a:ext cx="4800600" cy="1806575"/>
            <a:chOff x="528" y="672"/>
            <a:chExt cx="3024" cy="1138"/>
          </a:xfrm>
        </p:grpSpPr>
        <p:pic>
          <p:nvPicPr>
            <p:cNvPr id="40038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" y="672"/>
              <a:ext cx="1296" cy="1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00389" name="Oval 5"/>
            <p:cNvSpPr>
              <a:spLocks noChangeArrowheads="1"/>
            </p:cNvSpPr>
            <p:nvPr/>
          </p:nvSpPr>
          <p:spPr bwMode="auto">
            <a:xfrm>
              <a:off x="528" y="864"/>
              <a:ext cx="1584" cy="820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2800">
                  <a:solidFill>
                    <a:schemeClr val="bg1"/>
                  </a:solidFill>
                  <a:latin typeface="Comic Sans MS" pitchFamily="66" charset="0"/>
                </a:rPr>
                <a:t>Being washed</a:t>
              </a:r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00390" name="Group 6"/>
          <p:cNvGrpSpPr>
            <a:grpSpLocks/>
          </p:cNvGrpSpPr>
          <p:nvPr/>
        </p:nvGrpSpPr>
        <p:grpSpPr bwMode="auto">
          <a:xfrm>
            <a:off x="3657600" y="5029200"/>
            <a:ext cx="5257800" cy="1828800"/>
            <a:chOff x="2304" y="3168"/>
            <a:chExt cx="3312" cy="1152"/>
          </a:xfrm>
        </p:grpSpPr>
        <p:sp>
          <p:nvSpPr>
            <p:cNvPr id="400391" name="Oval 7"/>
            <p:cNvSpPr>
              <a:spLocks noChangeArrowheads="1"/>
            </p:cNvSpPr>
            <p:nvPr/>
          </p:nvSpPr>
          <p:spPr bwMode="auto">
            <a:xfrm>
              <a:off x="3456" y="3312"/>
              <a:ext cx="2160" cy="820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2800">
                  <a:solidFill>
                    <a:schemeClr val="bg1"/>
                  </a:solidFill>
                  <a:latin typeface="Comic Sans MS" pitchFamily="66" charset="0"/>
                </a:rPr>
                <a:t>Being incorporated</a:t>
              </a:r>
              <a:endParaRPr lang="en-US">
                <a:solidFill>
                  <a:schemeClr val="bg1"/>
                </a:solidFill>
              </a:endParaRPr>
            </a:p>
          </p:txBody>
        </p:sp>
        <p:pic>
          <p:nvPicPr>
            <p:cNvPr id="400392" name="Picture 8" descr="G:\Backup - juni 2009\Mijn afbeeldingen\Afbeelding\kleurrijke kerk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4" y="3168"/>
              <a:ext cx="814" cy="11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00393" name="Group 9"/>
          <p:cNvGrpSpPr>
            <a:grpSpLocks/>
          </p:cNvGrpSpPr>
          <p:nvPr/>
        </p:nvGrpSpPr>
        <p:grpSpPr bwMode="auto">
          <a:xfrm>
            <a:off x="1143000" y="3200400"/>
            <a:ext cx="7099300" cy="1722438"/>
            <a:chOff x="720" y="2016"/>
            <a:chExt cx="4472" cy="1085"/>
          </a:xfrm>
        </p:grpSpPr>
        <p:sp>
          <p:nvSpPr>
            <p:cNvPr id="400394" name="Oval 10"/>
            <p:cNvSpPr>
              <a:spLocks noChangeArrowheads="1"/>
            </p:cNvSpPr>
            <p:nvPr/>
          </p:nvSpPr>
          <p:spPr bwMode="auto">
            <a:xfrm>
              <a:off x="1872" y="2160"/>
              <a:ext cx="2208" cy="820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2800">
                  <a:solidFill>
                    <a:schemeClr val="bg1"/>
                  </a:solidFill>
                  <a:latin typeface="Comic Sans MS" pitchFamily="66" charset="0"/>
                </a:rPr>
                <a:t>Dying and coming to life</a:t>
              </a:r>
              <a:endParaRPr lang="en-US">
                <a:solidFill>
                  <a:schemeClr val="bg1"/>
                </a:solidFill>
              </a:endParaRPr>
            </a:p>
          </p:txBody>
        </p:sp>
        <p:pic>
          <p:nvPicPr>
            <p:cNvPr id="400395" name="Picture 11" descr="G:\Backup - juni 2009\Mijn afbeeldingen\Bible\Doop - kopje onder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" y="2064"/>
              <a:ext cx="1056" cy="1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0396" name="Picture 12" descr="G:\Backup - juni 2009\Mijn afbeeldingen\Bible\Doop - weer boven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2" y="2016"/>
              <a:ext cx="920" cy="10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0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0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0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/>
              <a:t>Baptism as a sign</a:t>
            </a:r>
          </a:p>
        </p:txBody>
      </p:sp>
      <p:sp>
        <p:nvSpPr>
          <p:cNvPr id="401411" name="Oval 3"/>
          <p:cNvSpPr>
            <a:spLocks noChangeArrowheads="1"/>
          </p:cNvSpPr>
          <p:nvPr/>
        </p:nvSpPr>
        <p:spPr bwMode="auto">
          <a:xfrm>
            <a:off x="0" y="3256767"/>
            <a:ext cx="2895600" cy="822305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/>
        </p:spPr>
        <p:txBody>
          <a:bodyPr anchor="ctr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Baptism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1414" name="Line 6"/>
          <p:cNvSpPr>
            <a:spLocks noChangeShapeType="1"/>
          </p:cNvSpPr>
          <p:nvPr/>
        </p:nvSpPr>
        <p:spPr bwMode="auto">
          <a:xfrm flipV="1">
            <a:off x="2555776" y="2895600"/>
            <a:ext cx="873224" cy="605408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>
              <a:solidFill>
                <a:srgbClr val="29292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1418" name="Text Box 10"/>
          <p:cNvSpPr txBox="1">
            <a:spLocks noChangeArrowheads="1"/>
          </p:cNvSpPr>
          <p:nvPr/>
        </p:nvSpPr>
        <p:spPr bwMode="auto">
          <a:xfrm>
            <a:off x="0" y="4293096"/>
            <a:ext cx="9144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Baptism makes clear to everyone: </a:t>
            </a:r>
          </a:p>
          <a:p>
            <a:pPr algn="l">
              <a:spcBef>
                <a:spcPct val="50000"/>
              </a:spcBef>
            </a:pPr>
            <a:r>
              <a:rPr lang="en-US" sz="24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how sins, 		how we become 	that we </a:t>
            </a:r>
            <a:br>
              <a:rPr lang="en-US" sz="24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are forgiven  		new people, and	belong to God</a:t>
            </a:r>
            <a:endParaRPr lang="en-US" dirty="0">
              <a:solidFill>
                <a:srgbClr val="00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1419" name="Text Box 11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>
              <a:solidFill>
                <a:schemeClr val="tx1"/>
              </a:solidFill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789822"/>
            <a:ext cx="1141512" cy="1002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1" descr="G:\Backup - juni 2009\Mijn afbeeldingen\Bible\Doop - kopje ond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616" y="5789035"/>
            <a:ext cx="963670" cy="97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G:\Backup - juni 2009\Mijn afbeeldingen\Bible\Doop - weer bove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5789035"/>
            <a:ext cx="839561" cy="977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G:\Backup - juni 2009\Mijn afbeeldingen\Afbeelding\kleurrijke ker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8811" y="5746481"/>
            <a:ext cx="719915" cy="101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4"/>
          <p:cNvSpPr>
            <a:spLocks noChangeArrowheads="1"/>
          </p:cNvSpPr>
          <p:nvPr/>
        </p:nvSpPr>
        <p:spPr bwMode="auto">
          <a:xfrm>
            <a:off x="3352800" y="1881793"/>
            <a:ext cx="5683696" cy="1687890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Helps us better 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understand 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we are forgiven, renewed &amp; belong</a:t>
            </a:r>
            <a:endParaRPr lang="en-US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1417" name="AutoShape 9"/>
          <p:cNvSpPr>
            <a:spLocks noChangeArrowheads="1"/>
          </p:cNvSpPr>
          <p:nvPr/>
        </p:nvSpPr>
        <p:spPr bwMode="auto">
          <a:xfrm>
            <a:off x="7010400" y="457200"/>
            <a:ext cx="2133600" cy="1981200"/>
          </a:xfrm>
          <a:custGeom>
            <a:avLst/>
            <a:gdLst>
              <a:gd name="G0" fmla="+- 2683 0 0"/>
              <a:gd name="G1" fmla="+- 21600 0 2683"/>
              <a:gd name="G2" fmla="+- 21600 0 2683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683" y="10800"/>
                </a:moveTo>
                <a:cubicBezTo>
                  <a:pt x="2683" y="15283"/>
                  <a:pt x="6317" y="18917"/>
                  <a:pt x="10800" y="18917"/>
                </a:cubicBezTo>
                <a:cubicBezTo>
                  <a:pt x="15283" y="18917"/>
                  <a:pt x="18917" y="15283"/>
                  <a:pt x="18917" y="10800"/>
                </a:cubicBezTo>
                <a:cubicBezTo>
                  <a:pt x="18917" y="6317"/>
                  <a:pt x="15283" y="2683"/>
                  <a:pt x="10800" y="2683"/>
                </a:cubicBezTo>
                <a:cubicBezTo>
                  <a:pt x="6317" y="2683"/>
                  <a:pt x="2683" y="6317"/>
                  <a:pt x="2683" y="10800"/>
                </a:cubicBezTo>
                <a:close/>
              </a:path>
            </a:pathLst>
          </a:custGeom>
          <a:solidFill>
            <a:srgbClr val="00FF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b="1">
                <a:solidFill>
                  <a:srgbClr val="FF6600"/>
                </a:solidFill>
              </a:rPr>
              <a:t>SIGN</a:t>
            </a:r>
            <a:endParaRPr lang="en-US"/>
          </a:p>
        </p:txBody>
      </p:sp>
      <p:pic>
        <p:nvPicPr>
          <p:cNvPr id="14" name="Picture 5" descr="G:\Backup - juni 2009\Mijn afbeeldingen\Catechism\head-heart-hands.jpg">
            <a:extLst>
              <a:ext uri="{FF2B5EF4-FFF2-40B4-BE49-F238E27FC236}">
                <a16:creationId xmlns:a16="http://schemas.microsoft.com/office/drawing/2014/main" id="{9025D4A1-7DC8-4F21-BE1A-CD790AC650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436"/>
          <a:stretch/>
        </p:blipFill>
        <p:spPr bwMode="auto">
          <a:xfrm>
            <a:off x="1881604" y="1647608"/>
            <a:ext cx="1312043" cy="1247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14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5">
            <a:extLst>
              <a:ext uri="{FF2B5EF4-FFF2-40B4-BE49-F238E27FC236}">
                <a16:creationId xmlns:a16="http://schemas.microsoft.com/office/drawing/2014/main" id="{47C7AEFF-171D-0C44-1022-C733A5D93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544960"/>
            <a:ext cx="5688467" cy="2207240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Convinces 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all the more: sins are gone, the old is dying and the new is coming to life, and you belong</a:t>
            </a:r>
            <a:endParaRPr lang="en-US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24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/>
              <a:t>Baptism as a seal</a:t>
            </a:r>
          </a:p>
        </p:txBody>
      </p:sp>
      <p:sp>
        <p:nvSpPr>
          <p:cNvPr id="402435" name="Oval 1027"/>
          <p:cNvSpPr>
            <a:spLocks noChangeArrowheads="1"/>
          </p:cNvSpPr>
          <p:nvPr/>
        </p:nvSpPr>
        <p:spPr bwMode="auto">
          <a:xfrm>
            <a:off x="0" y="3256767"/>
            <a:ext cx="2895600" cy="82230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Baptism</a:t>
            </a:r>
            <a:endParaRPr 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2439" name="Line 1031"/>
          <p:cNvSpPr>
            <a:spLocks noChangeShapeType="1"/>
          </p:cNvSpPr>
          <p:nvPr/>
        </p:nvSpPr>
        <p:spPr bwMode="auto">
          <a:xfrm>
            <a:off x="2667000" y="3886200"/>
            <a:ext cx="762000" cy="4572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2442" name="Text Box 1034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02443" name="Text Box 1035"/>
          <p:cNvSpPr txBox="1">
            <a:spLocks noChangeArrowheads="1"/>
          </p:cNvSpPr>
          <p:nvPr/>
        </p:nvSpPr>
        <p:spPr bwMode="auto">
          <a:xfrm>
            <a:off x="49332" y="2141802"/>
            <a:ext cx="91440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person being baptized may be certain of</a:t>
            </a:r>
          </a:p>
          <a:p>
            <a:pPr algn="l">
              <a:spcBef>
                <a:spcPct val="50000"/>
              </a:spcBef>
            </a:pPr>
            <a:r>
              <a:rPr lang="en-US" sz="24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forgiveness, 		renewal, and 	     	belonging</a:t>
            </a:r>
            <a:endParaRPr lang="en-US" dirty="0">
              <a:solidFill>
                <a:srgbClr val="00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670" y="1166295"/>
            <a:ext cx="1141512" cy="1002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1" descr="G:\Backup - juni 2009\Mijn afbeeldingen\Bible\Doop - kopje ond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62" y="1165508"/>
            <a:ext cx="963670" cy="97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G:\Backup - juni 2009\Mijn afbeeldingen\Bible\Doop - weer bove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880" y="1166294"/>
            <a:ext cx="839561" cy="977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G:\Backup - juni 2009\Mijn afbeeldingen\Afbeelding\kleurrijke ker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122954"/>
            <a:ext cx="719915" cy="101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2440" name="AutoShape 1032"/>
          <p:cNvSpPr>
            <a:spLocks noChangeArrowheads="1"/>
          </p:cNvSpPr>
          <p:nvPr/>
        </p:nvSpPr>
        <p:spPr bwMode="auto">
          <a:xfrm>
            <a:off x="6858000" y="4800600"/>
            <a:ext cx="2286000" cy="2057400"/>
          </a:xfrm>
          <a:prstGeom prst="star32">
            <a:avLst>
              <a:gd name="adj" fmla="val 41782"/>
            </a:avLst>
          </a:prstGeom>
          <a:solidFill>
            <a:srgbClr val="00FF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b="1">
                <a:solidFill>
                  <a:srgbClr val="FF6600"/>
                </a:solidFill>
              </a:rPr>
              <a:t>SEAL</a:t>
            </a:r>
            <a:endParaRPr lang="en-US"/>
          </a:p>
        </p:txBody>
      </p:sp>
      <p:pic>
        <p:nvPicPr>
          <p:cNvPr id="13" name="Picture 5" descr="G:\Backup - juni 2009\Mijn afbeeldingen\Catechism\head-heart-hands.jpg">
            <a:extLst>
              <a:ext uri="{FF2B5EF4-FFF2-40B4-BE49-F238E27FC236}">
                <a16:creationId xmlns:a16="http://schemas.microsoft.com/office/drawing/2014/main" id="{B13BDBEB-6C42-4757-9ABB-7B19743FF1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18" b="32141"/>
          <a:stretch/>
        </p:blipFill>
        <p:spPr bwMode="auto">
          <a:xfrm>
            <a:off x="1907103" y="4508500"/>
            <a:ext cx="1330714" cy="114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/>
              <a:t>d</a:t>
            </a:r>
            <a:r>
              <a:rPr lang="en-US"/>
              <a:t>isplays and confirms</a:t>
            </a:r>
          </a:p>
        </p:txBody>
      </p:sp>
      <p:sp>
        <p:nvSpPr>
          <p:cNvPr id="399363" name="Oval 3"/>
          <p:cNvSpPr>
            <a:spLocks noChangeArrowheads="1"/>
          </p:cNvSpPr>
          <p:nvPr/>
        </p:nvSpPr>
        <p:spPr bwMode="auto">
          <a:xfrm>
            <a:off x="0" y="3256767"/>
            <a:ext cx="2895600" cy="822305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Baptism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9364" name="Oval 4"/>
          <p:cNvSpPr>
            <a:spLocks noChangeArrowheads="1"/>
          </p:cNvSpPr>
          <p:nvPr/>
        </p:nvSpPr>
        <p:spPr bwMode="auto">
          <a:xfrm>
            <a:off x="3352800" y="1881793"/>
            <a:ext cx="5683696" cy="1687890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Helps us better 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understand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how we are forgiven, renewed &amp; belong</a:t>
            </a:r>
            <a:endParaRPr lang="en-US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9365" name="Oval 5"/>
          <p:cNvSpPr>
            <a:spLocks noChangeArrowheads="1"/>
          </p:cNvSpPr>
          <p:nvPr/>
        </p:nvSpPr>
        <p:spPr bwMode="auto">
          <a:xfrm>
            <a:off x="3352800" y="3544960"/>
            <a:ext cx="5688467" cy="2207240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Convinces 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all the more: sins are gone, the old is dying and the new is coming to life, and you belong</a:t>
            </a:r>
            <a:endParaRPr lang="en-US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9366" name="Line 6"/>
          <p:cNvSpPr>
            <a:spLocks noChangeShapeType="1"/>
          </p:cNvSpPr>
          <p:nvPr/>
        </p:nvSpPr>
        <p:spPr bwMode="auto">
          <a:xfrm flipV="1">
            <a:off x="2667000" y="2895600"/>
            <a:ext cx="762000" cy="5334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9367" name="Line 7"/>
          <p:cNvSpPr>
            <a:spLocks noChangeShapeType="1"/>
          </p:cNvSpPr>
          <p:nvPr/>
        </p:nvSpPr>
        <p:spPr bwMode="auto">
          <a:xfrm>
            <a:off x="2667000" y="3886200"/>
            <a:ext cx="762000" cy="4572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9368" name="AutoShape 8"/>
          <p:cNvSpPr>
            <a:spLocks noChangeArrowheads="1"/>
          </p:cNvSpPr>
          <p:nvPr/>
        </p:nvSpPr>
        <p:spPr bwMode="auto">
          <a:xfrm>
            <a:off x="6858000" y="4800600"/>
            <a:ext cx="2286000" cy="2057400"/>
          </a:xfrm>
          <a:prstGeom prst="star32">
            <a:avLst>
              <a:gd name="adj" fmla="val 41782"/>
            </a:avLst>
          </a:prstGeom>
          <a:solidFill>
            <a:srgbClr val="00FF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b="1">
                <a:solidFill>
                  <a:srgbClr val="FF6600"/>
                </a:solidFill>
              </a:rPr>
              <a:t>SEAL</a:t>
            </a:r>
            <a:endParaRPr lang="en-US"/>
          </a:p>
        </p:txBody>
      </p:sp>
      <p:sp>
        <p:nvSpPr>
          <p:cNvPr id="399369" name="AutoShape 9"/>
          <p:cNvSpPr>
            <a:spLocks noChangeArrowheads="1"/>
          </p:cNvSpPr>
          <p:nvPr/>
        </p:nvSpPr>
        <p:spPr bwMode="auto">
          <a:xfrm>
            <a:off x="7010400" y="457200"/>
            <a:ext cx="2133600" cy="1981200"/>
          </a:xfrm>
          <a:custGeom>
            <a:avLst/>
            <a:gdLst>
              <a:gd name="G0" fmla="+- 2683 0 0"/>
              <a:gd name="G1" fmla="+- 21600 0 2683"/>
              <a:gd name="G2" fmla="+- 21600 0 2683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683" y="10800"/>
                </a:moveTo>
                <a:cubicBezTo>
                  <a:pt x="2683" y="15283"/>
                  <a:pt x="6317" y="18917"/>
                  <a:pt x="10800" y="18917"/>
                </a:cubicBezTo>
                <a:cubicBezTo>
                  <a:pt x="15283" y="18917"/>
                  <a:pt x="18917" y="15283"/>
                  <a:pt x="18917" y="10800"/>
                </a:cubicBezTo>
                <a:cubicBezTo>
                  <a:pt x="18917" y="6317"/>
                  <a:pt x="15283" y="2683"/>
                  <a:pt x="10800" y="2683"/>
                </a:cubicBezTo>
                <a:cubicBezTo>
                  <a:pt x="6317" y="2683"/>
                  <a:pt x="2683" y="6317"/>
                  <a:pt x="2683" y="10800"/>
                </a:cubicBezTo>
                <a:close/>
              </a:path>
            </a:pathLst>
          </a:custGeom>
          <a:solidFill>
            <a:srgbClr val="00FF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b="1">
                <a:solidFill>
                  <a:srgbClr val="FF6600"/>
                </a:solidFill>
              </a:rPr>
              <a:t>SIGN</a:t>
            </a:r>
            <a:endParaRPr lang="en-US"/>
          </a:p>
        </p:txBody>
      </p:sp>
      <p:pic>
        <p:nvPicPr>
          <p:cNvPr id="10" name="Picture 5" descr="G:\Backup - juni 2009\Mijn afbeeldingen\Catechism\head-heart-hands.jpg">
            <a:extLst>
              <a:ext uri="{FF2B5EF4-FFF2-40B4-BE49-F238E27FC236}">
                <a16:creationId xmlns:a16="http://schemas.microsoft.com/office/drawing/2014/main" id="{3CAB5A03-CFC0-4560-9A14-159338FF86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18" b="32141"/>
          <a:stretch/>
        </p:blipFill>
        <p:spPr bwMode="auto">
          <a:xfrm>
            <a:off x="1907103" y="4508500"/>
            <a:ext cx="1330714" cy="114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G:\Backup - juni 2009\Mijn afbeeldingen\Catechism\head-heart-hands.jpg">
            <a:extLst>
              <a:ext uri="{FF2B5EF4-FFF2-40B4-BE49-F238E27FC236}">
                <a16:creationId xmlns:a16="http://schemas.microsoft.com/office/drawing/2014/main" id="{6CA18CF3-C750-4A8E-A06A-F89B0EFF36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436"/>
          <a:stretch/>
        </p:blipFill>
        <p:spPr bwMode="auto">
          <a:xfrm>
            <a:off x="1881604" y="1647608"/>
            <a:ext cx="1312043" cy="1247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 8">
      <a:dk1>
        <a:srgbClr val="C0C0C0"/>
      </a:dk1>
      <a:lt1>
        <a:srgbClr val="FFFFFF"/>
      </a:lt1>
      <a:dk2>
        <a:srgbClr val="000000"/>
      </a:dk2>
      <a:lt2>
        <a:srgbClr val="FFFFFF"/>
      </a:lt2>
      <a:accent1>
        <a:srgbClr val="00CC99"/>
      </a:accent1>
      <a:accent2>
        <a:srgbClr val="3333CC"/>
      </a:accent2>
      <a:accent3>
        <a:srgbClr val="AAAAAA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C0C0C0"/>
        </a:dk1>
        <a:lt1>
          <a:srgbClr val="FFFFFF"/>
        </a:lt1>
        <a:dk2>
          <a:srgbClr val="000000"/>
        </a:dk2>
        <a:lt2>
          <a:srgbClr val="FFFFFF"/>
        </a:lt2>
        <a:accent1>
          <a:srgbClr val="00CC99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3741</TotalTime>
  <Words>553</Words>
  <Application>Microsoft Office PowerPoint</Application>
  <PresentationFormat>On-screen Show (4:3)</PresentationFormat>
  <Paragraphs>101</Paragraphs>
  <Slides>17</Slides>
  <Notes>17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Comic Sans MS</vt:lpstr>
      <vt:lpstr>Times New Roman</vt:lpstr>
      <vt:lpstr>Wingdings</vt:lpstr>
      <vt:lpstr>1_Office Theme</vt:lpstr>
      <vt:lpstr>Growing in Faith: LD 25-31</vt:lpstr>
      <vt:lpstr>Psalm 90:1 (APV)</vt:lpstr>
      <vt:lpstr>Baptism</vt:lpstr>
      <vt:lpstr>Bible Study: Acts 8:26-40</vt:lpstr>
      <vt:lpstr>Bible Study: Acts 8:26-40</vt:lpstr>
      <vt:lpstr>PowerPoint Presentation</vt:lpstr>
      <vt:lpstr>Baptizing is like Dunking  an Oreo Cookie</vt:lpstr>
      <vt:lpstr>Baptism in a river</vt:lpstr>
      <vt:lpstr>Sign and Seal of</vt:lpstr>
      <vt:lpstr>Being Washed</vt:lpstr>
      <vt:lpstr>Dying and Coming to Life</vt:lpstr>
      <vt:lpstr>Being Incorporated</vt:lpstr>
      <vt:lpstr>Being Incorporated</vt:lpstr>
      <vt:lpstr>Sign and Seal of</vt:lpstr>
      <vt:lpstr>Baptism as a sign</vt:lpstr>
      <vt:lpstr>Baptism as a seal</vt:lpstr>
      <vt:lpstr>displays and confirms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Hoe gedraagt een christen zich?</dc:title>
  <dc:creator>Roelf Janssen</dc:creator>
  <cp:lastModifiedBy>Roelf Janssen</cp:lastModifiedBy>
  <cp:revision>134</cp:revision>
  <cp:lastPrinted>2008-11-20T14:26:59Z</cp:lastPrinted>
  <dcterms:created xsi:type="dcterms:W3CDTF">2008-08-14T09:20:46Z</dcterms:created>
  <dcterms:modified xsi:type="dcterms:W3CDTF">2024-09-11T02:50:27Z</dcterms:modified>
</cp:coreProperties>
</file>