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7"/>
  </p:notesMasterIdLst>
  <p:handoutMasterIdLst>
    <p:handoutMasterId r:id="rId18"/>
  </p:handoutMasterIdLst>
  <p:sldIdLst>
    <p:sldId id="371" r:id="rId2"/>
    <p:sldId id="599" r:id="rId3"/>
    <p:sldId id="560" r:id="rId4"/>
    <p:sldId id="566" r:id="rId5"/>
    <p:sldId id="597" r:id="rId6"/>
    <p:sldId id="591" r:id="rId7"/>
    <p:sldId id="594" r:id="rId8"/>
    <p:sldId id="583" r:id="rId9"/>
    <p:sldId id="605" r:id="rId10"/>
    <p:sldId id="590" r:id="rId11"/>
    <p:sldId id="588" r:id="rId12"/>
    <p:sldId id="589" r:id="rId13"/>
    <p:sldId id="592" r:id="rId14"/>
    <p:sldId id="600" r:id="rId15"/>
    <p:sldId id="596" r:id="rId16"/>
  </p:sldIdLst>
  <p:sldSz cx="9144000" cy="6858000" type="screen4x3"/>
  <p:notesSz cx="6799263" cy="9932988"/>
  <p:defaultTextStyle>
    <a:defPPr>
      <a:defRPr lang="en-GB"/>
    </a:defPPr>
    <a:lvl1pPr algn="ctr" rtl="0" eaLnBrk="0" fontAlgn="base" hangingPunct="0">
      <a:spcBef>
        <a:spcPct val="0"/>
      </a:spcBef>
      <a:spcAft>
        <a:spcPct val="0"/>
      </a:spcAft>
      <a:defRPr sz="4400" kern="1200">
        <a:solidFill>
          <a:schemeClr val="tx2"/>
        </a:solidFill>
        <a:latin typeface="Times New Roman"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charset="0"/>
        <a:ea typeface="+mn-ea"/>
        <a:cs typeface="+mn-cs"/>
      </a:defRPr>
    </a:lvl5pPr>
    <a:lvl6pPr marL="2286000" algn="l" defTabSz="914400" rtl="0" eaLnBrk="1" latinLnBrk="0" hangingPunct="1">
      <a:defRPr sz="4400" kern="1200">
        <a:solidFill>
          <a:schemeClr val="tx2"/>
        </a:solidFill>
        <a:latin typeface="Times New Roman" charset="0"/>
        <a:ea typeface="+mn-ea"/>
        <a:cs typeface="+mn-cs"/>
      </a:defRPr>
    </a:lvl6pPr>
    <a:lvl7pPr marL="2743200" algn="l" defTabSz="914400" rtl="0" eaLnBrk="1" latinLnBrk="0" hangingPunct="1">
      <a:defRPr sz="4400" kern="1200">
        <a:solidFill>
          <a:schemeClr val="tx2"/>
        </a:solidFill>
        <a:latin typeface="Times New Roman" charset="0"/>
        <a:ea typeface="+mn-ea"/>
        <a:cs typeface="+mn-cs"/>
      </a:defRPr>
    </a:lvl7pPr>
    <a:lvl8pPr marL="3200400" algn="l" defTabSz="914400" rtl="0" eaLnBrk="1" latinLnBrk="0" hangingPunct="1">
      <a:defRPr sz="4400" kern="1200">
        <a:solidFill>
          <a:schemeClr val="tx2"/>
        </a:solidFill>
        <a:latin typeface="Times New Roman" charset="0"/>
        <a:ea typeface="+mn-ea"/>
        <a:cs typeface="+mn-cs"/>
      </a:defRPr>
    </a:lvl8pPr>
    <a:lvl9pPr marL="3657600" algn="l" defTabSz="914400" rtl="0" eaLnBrk="1" latinLnBrk="0" hangingPunct="1">
      <a:defRPr sz="4400" kern="1200">
        <a:solidFill>
          <a:schemeClr val="tx2"/>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FF"/>
    <a:srgbClr val="00FF00"/>
    <a:srgbClr val="6600FF"/>
    <a:srgbClr val="993300"/>
    <a:srgbClr val="FF0000"/>
    <a:srgbClr val="FF3300"/>
    <a:srgbClr val="00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78" autoAdjust="0"/>
    <p:restoredTop sz="94660"/>
  </p:normalViewPr>
  <p:slideViewPr>
    <p:cSldViewPr>
      <p:cViewPr varScale="1">
        <p:scale>
          <a:sx n="78" d="100"/>
          <a:sy n="78" d="100"/>
        </p:scale>
        <p:origin x="1013" y="6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650" y="-84"/>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447EA29E-3498-4503-9BA4-F9D9535F851C}" type="slidenum">
              <a:rPr lang="en-GB"/>
              <a:pPr/>
              <a:t>‹#›</a:t>
            </a:fld>
            <a:endParaRPr lang="en-GB"/>
          </a:p>
        </p:txBody>
      </p:sp>
    </p:spTree>
    <p:extLst>
      <p:ext uri="{BB962C8B-B14F-4D97-AF65-F5344CB8AC3E}">
        <p14:creationId xmlns:p14="http://schemas.microsoft.com/office/powerpoint/2010/main" val="2034839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901700" y="762000"/>
            <a:ext cx="4978400" cy="37338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914400" y="4724400"/>
            <a:ext cx="4951413" cy="449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072DCE2E-8F1D-450E-A35F-39630501E73A}" type="slidenum">
              <a:rPr lang="en-GB"/>
              <a:pPr/>
              <a:t>‹#›</a:t>
            </a:fld>
            <a:endParaRPr lang="en-GB"/>
          </a:p>
        </p:txBody>
      </p:sp>
    </p:spTree>
    <p:extLst>
      <p:ext uri="{BB962C8B-B14F-4D97-AF65-F5344CB8AC3E}">
        <p14:creationId xmlns:p14="http://schemas.microsoft.com/office/powerpoint/2010/main" val="27168079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4805A-F015-4C79-883A-014ABA7CD628}"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88139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2</a:t>
            </a:fld>
            <a:endParaRPr lang="en-GB"/>
          </a:p>
        </p:txBody>
      </p:sp>
    </p:spTree>
    <p:extLst>
      <p:ext uri="{BB962C8B-B14F-4D97-AF65-F5344CB8AC3E}">
        <p14:creationId xmlns:p14="http://schemas.microsoft.com/office/powerpoint/2010/main" val="133768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6BCF7-E55C-44D3-AE85-9B5E343974FE}" type="slidenum">
              <a:rPr lang="en-GB"/>
              <a:pPr/>
              <a:t>3</a:t>
            </a:fld>
            <a:endParaRPr lang="en-GB"/>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54225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5844E-B708-4656-BB2A-91176CEFADD1}" type="slidenum">
              <a:rPr lang="en-GB"/>
              <a:pPr/>
              <a:t>4</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09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5844E-B708-4656-BB2A-91176CEFADD1}" type="slidenum">
              <a:rPr lang="en-GB"/>
              <a:pPr/>
              <a:t>5</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8935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6</a:t>
            </a:fld>
            <a:endParaRPr lang="en-GB"/>
          </a:p>
        </p:txBody>
      </p:sp>
    </p:spTree>
    <p:extLst>
      <p:ext uri="{BB962C8B-B14F-4D97-AF65-F5344CB8AC3E}">
        <p14:creationId xmlns:p14="http://schemas.microsoft.com/office/powerpoint/2010/main" val="3192890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7</a:t>
            </a:fld>
            <a:endParaRPr lang="en-GB"/>
          </a:p>
        </p:txBody>
      </p:sp>
    </p:spTree>
    <p:extLst>
      <p:ext uri="{BB962C8B-B14F-4D97-AF65-F5344CB8AC3E}">
        <p14:creationId xmlns:p14="http://schemas.microsoft.com/office/powerpoint/2010/main" val="4192063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8</a:t>
            </a:fld>
            <a:endParaRPr lang="en-GB"/>
          </a:p>
        </p:txBody>
      </p:sp>
    </p:spTree>
    <p:extLst>
      <p:ext uri="{BB962C8B-B14F-4D97-AF65-F5344CB8AC3E}">
        <p14:creationId xmlns:p14="http://schemas.microsoft.com/office/powerpoint/2010/main" val="178707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9</a:t>
            </a:fld>
            <a:endParaRPr lang="en-GB"/>
          </a:p>
        </p:txBody>
      </p:sp>
    </p:spTree>
    <p:extLst>
      <p:ext uri="{BB962C8B-B14F-4D97-AF65-F5344CB8AC3E}">
        <p14:creationId xmlns:p14="http://schemas.microsoft.com/office/powerpoint/2010/main" val="1474244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10</a:t>
            </a:fld>
            <a:endParaRPr lang="en-GB"/>
          </a:p>
        </p:txBody>
      </p:sp>
    </p:spTree>
    <p:extLst>
      <p:ext uri="{BB962C8B-B14F-4D97-AF65-F5344CB8AC3E}">
        <p14:creationId xmlns:p14="http://schemas.microsoft.com/office/powerpoint/2010/main" val="1210810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11</a:t>
            </a:fld>
            <a:endParaRPr lang="en-GB"/>
          </a:p>
        </p:txBody>
      </p:sp>
    </p:spTree>
    <p:extLst>
      <p:ext uri="{BB962C8B-B14F-4D97-AF65-F5344CB8AC3E}">
        <p14:creationId xmlns:p14="http://schemas.microsoft.com/office/powerpoint/2010/main" val="4200556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12</a:t>
            </a:fld>
            <a:endParaRPr lang="en-GB"/>
          </a:p>
        </p:txBody>
      </p:sp>
    </p:spTree>
    <p:extLst>
      <p:ext uri="{BB962C8B-B14F-4D97-AF65-F5344CB8AC3E}">
        <p14:creationId xmlns:p14="http://schemas.microsoft.com/office/powerpoint/2010/main" val="3417845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13</a:t>
            </a:fld>
            <a:endParaRPr lang="en-GB"/>
          </a:p>
        </p:txBody>
      </p:sp>
    </p:spTree>
    <p:extLst>
      <p:ext uri="{BB962C8B-B14F-4D97-AF65-F5344CB8AC3E}">
        <p14:creationId xmlns:p14="http://schemas.microsoft.com/office/powerpoint/2010/main" val="2415716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15</a:t>
            </a:fld>
            <a:endParaRPr lang="en-GB"/>
          </a:p>
        </p:txBody>
      </p:sp>
    </p:spTree>
    <p:extLst>
      <p:ext uri="{BB962C8B-B14F-4D97-AF65-F5344CB8AC3E}">
        <p14:creationId xmlns:p14="http://schemas.microsoft.com/office/powerpoint/2010/main" val="4167200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192469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61749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503451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041227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610693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2312137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55187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92620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62350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124374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308979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2668559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audio" Target="NULL" TargetMode="Externa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microsoft.com/office/2007/relationships/media" Target="../media/media3.m4a"/><Relationship Id="rId9"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2286000"/>
            <a:ext cx="7772400" cy="1143000"/>
          </a:xfrm>
        </p:spPr>
        <p:txBody>
          <a:bodyPr/>
          <a:lstStyle/>
          <a:p>
            <a:r>
              <a:rPr lang="en-GB" sz="5400" dirty="0"/>
              <a:t>Growing in Faith: LD 25-31</a:t>
            </a:r>
          </a:p>
        </p:txBody>
      </p:sp>
      <p:sp>
        <p:nvSpPr>
          <p:cNvPr id="126979" name="Rectangle 3"/>
          <p:cNvSpPr>
            <a:spLocks noGrp="1" noChangeArrowheads="1"/>
          </p:cNvSpPr>
          <p:nvPr>
            <p:ph type="subTitle" idx="1"/>
          </p:nvPr>
        </p:nvSpPr>
        <p:spPr/>
        <p:txBody>
          <a:bodyPr/>
          <a:lstStyle/>
          <a:p>
            <a:r>
              <a:rPr lang="en-GB" dirty="0"/>
              <a:t>Holy Baptism – For Children Too</a:t>
            </a:r>
          </a:p>
          <a:p>
            <a:r>
              <a:rPr lang="en-GB" dirty="0"/>
              <a:t>Lesson 03 – LD 27b</a:t>
            </a:r>
          </a:p>
        </p:txBody>
      </p:sp>
      <p:pic>
        <p:nvPicPr>
          <p:cNvPr id="126980" name="Picture 4"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2862" y="5013176"/>
            <a:ext cx="1438275"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Ps 105:3</a:t>
            </a:r>
          </a:p>
        </p:txBody>
      </p:sp>
      <p:sp>
        <p:nvSpPr>
          <p:cNvPr id="3" name="Content Placeholder 2"/>
          <p:cNvSpPr>
            <a:spLocks noGrp="1"/>
          </p:cNvSpPr>
          <p:nvPr>
            <p:ph idx="1"/>
          </p:nvPr>
        </p:nvSpPr>
        <p:spPr>
          <a:xfrm>
            <a:off x="467544" y="1219200"/>
            <a:ext cx="8676456" cy="5638800"/>
          </a:xfrm>
        </p:spPr>
        <p:txBody>
          <a:bodyPr/>
          <a:lstStyle/>
          <a:p>
            <a:pPr marL="0" indent="0">
              <a:buNone/>
            </a:pPr>
            <a:r>
              <a:rPr lang="en-US" dirty="0"/>
              <a:t>	</a:t>
            </a:r>
          </a:p>
          <a:p>
            <a:pPr marL="0" indent="0">
              <a:buNone/>
            </a:pPr>
            <a:r>
              <a:rPr lang="en-US" dirty="0"/>
              <a:t>	</a:t>
            </a:r>
            <a:r>
              <a:rPr lang="en-US" i="1" dirty="0"/>
              <a:t>He is the </a:t>
            </a:r>
            <a:r>
              <a:rPr lang="en-US" i="1" cap="small" dirty="0"/>
              <a:t>Lord</a:t>
            </a:r>
            <a:r>
              <a:rPr lang="en-US" i="1" dirty="0"/>
              <a:t>, our God unfailing,</a:t>
            </a:r>
            <a:endParaRPr lang="en-CA" i="1" dirty="0"/>
          </a:p>
          <a:p>
            <a:pPr marL="0" indent="0">
              <a:buNone/>
            </a:pPr>
            <a:r>
              <a:rPr lang="en-US" i="1" dirty="0"/>
              <a:t>	his judgments everywhere prevailing.</a:t>
            </a:r>
            <a:endParaRPr lang="en-CA" i="1" dirty="0"/>
          </a:p>
          <a:p>
            <a:pPr marL="0" indent="0">
              <a:buNone/>
            </a:pPr>
            <a:r>
              <a:rPr lang="en-US" i="1" dirty="0"/>
              <a:t>	He will remember and uphold</a:t>
            </a:r>
            <a:endParaRPr lang="en-CA" i="1" dirty="0"/>
          </a:p>
          <a:p>
            <a:pPr marL="0" indent="0">
              <a:buNone/>
            </a:pPr>
            <a:r>
              <a:rPr lang="en-US" i="1" dirty="0"/>
              <a:t>	his </a:t>
            </a:r>
            <a:r>
              <a:rPr lang="en-US" i="1" dirty="0" err="1"/>
              <a:t>cov</a:t>
            </a:r>
            <a:r>
              <a:rPr lang="en-CA" i="1" dirty="0"/>
              <a:t>’</a:t>
            </a:r>
            <a:r>
              <a:rPr lang="en-US" i="1" dirty="0" err="1"/>
              <a:t>nant</a:t>
            </a:r>
            <a:r>
              <a:rPr lang="en-US" i="1" dirty="0"/>
              <a:t> made in days of old.</a:t>
            </a:r>
            <a:endParaRPr lang="en-CA" i="1" dirty="0"/>
          </a:p>
          <a:p>
            <a:pPr marL="0" indent="0">
              <a:buNone/>
            </a:pPr>
            <a:r>
              <a:rPr lang="en-US" i="1" dirty="0"/>
              <a:t>	The steadfast words of his command</a:t>
            </a:r>
            <a:endParaRPr lang="en-CA" i="1" dirty="0"/>
          </a:p>
          <a:p>
            <a:pPr marL="0" indent="0">
              <a:buNone/>
            </a:pPr>
            <a:r>
              <a:rPr lang="en-US" i="1" dirty="0"/>
              <a:t>	a thousand generations stand.</a:t>
            </a:r>
            <a:endParaRPr lang="en-CA" i="1" dirty="0"/>
          </a:p>
        </p:txBody>
      </p:sp>
    </p:spTree>
    <p:extLst>
      <p:ext uri="{BB962C8B-B14F-4D97-AF65-F5344CB8AC3E}">
        <p14:creationId xmlns:p14="http://schemas.microsoft.com/office/powerpoint/2010/main" val="2499269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GB"/>
              <a:t>Baptism</a:t>
            </a:r>
          </a:p>
        </p:txBody>
      </p:sp>
      <p:sp>
        <p:nvSpPr>
          <p:cNvPr id="371728" name="AutoShape 16"/>
          <p:cNvSpPr>
            <a:spLocks noChangeArrowheads="1"/>
          </p:cNvSpPr>
          <p:nvPr/>
        </p:nvSpPr>
        <p:spPr bwMode="auto">
          <a:xfrm>
            <a:off x="1066800" y="762000"/>
            <a:ext cx="7086600" cy="1327150"/>
          </a:xfrm>
          <a:prstGeom prst="horizontalScroll">
            <a:avLst>
              <a:gd name="adj" fmla="val 1250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sz="2800" i="1">
                <a:solidFill>
                  <a:schemeClr val="bg1"/>
                </a:solidFill>
              </a:rPr>
              <a:t>He who believes and is baptized will be saved</a:t>
            </a:r>
          </a:p>
          <a:p>
            <a:pPr algn="r"/>
            <a:r>
              <a:rPr lang="en-US" sz="2400">
                <a:solidFill>
                  <a:schemeClr val="bg1"/>
                </a:solidFill>
              </a:rPr>
              <a:t>Mark 16:16</a:t>
            </a:r>
            <a:endParaRPr lang="en-US"/>
          </a:p>
        </p:txBody>
      </p:sp>
      <p:sp>
        <p:nvSpPr>
          <p:cNvPr id="371729" name="Oval 17"/>
          <p:cNvSpPr>
            <a:spLocks noChangeArrowheads="1"/>
          </p:cNvSpPr>
          <p:nvPr/>
        </p:nvSpPr>
        <p:spPr bwMode="auto">
          <a:xfrm>
            <a:off x="231775" y="253804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preaching</a:t>
            </a:r>
          </a:p>
        </p:txBody>
      </p:sp>
      <p:grpSp>
        <p:nvGrpSpPr>
          <p:cNvPr id="371737" name="Group 25"/>
          <p:cNvGrpSpPr>
            <a:grpSpLocks/>
          </p:cNvGrpSpPr>
          <p:nvPr/>
        </p:nvGrpSpPr>
        <p:grpSpPr bwMode="auto">
          <a:xfrm>
            <a:off x="3048000" y="2538413"/>
            <a:ext cx="2436813" cy="735013"/>
            <a:chOff x="1920" y="2079"/>
            <a:chExt cx="1535" cy="463"/>
          </a:xfrm>
        </p:grpSpPr>
        <p:sp>
          <p:nvSpPr>
            <p:cNvPr id="371730" name="Oval 18"/>
            <p:cNvSpPr>
              <a:spLocks noChangeArrowheads="1"/>
            </p:cNvSpPr>
            <p:nvPr/>
          </p:nvSpPr>
          <p:spPr bwMode="auto">
            <a:xfrm>
              <a:off x="2161" y="2079"/>
              <a:ext cx="1294"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rgbClr val="00FF00"/>
                  </a:solidFill>
                  <a:latin typeface="Calibri" panose="020F0502020204030204" pitchFamily="34" charset="0"/>
                  <a:cs typeface="Calibri" panose="020F0502020204030204" pitchFamily="34" charset="0"/>
                </a:rPr>
                <a:t>faith</a:t>
              </a:r>
            </a:p>
          </p:txBody>
        </p:sp>
        <p:sp>
          <p:nvSpPr>
            <p:cNvPr id="371732" name="Line 20"/>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rgbClr val="00FF00"/>
                </a:solidFill>
                <a:latin typeface="Calibri" panose="020F0502020204030204" pitchFamily="34" charset="0"/>
                <a:cs typeface="Calibri" panose="020F0502020204030204" pitchFamily="34" charset="0"/>
              </a:endParaRPr>
            </a:p>
          </p:txBody>
        </p:sp>
      </p:grpSp>
      <p:grpSp>
        <p:nvGrpSpPr>
          <p:cNvPr id="371738" name="Group 26"/>
          <p:cNvGrpSpPr>
            <a:grpSpLocks/>
          </p:cNvGrpSpPr>
          <p:nvPr/>
        </p:nvGrpSpPr>
        <p:grpSpPr bwMode="auto">
          <a:xfrm>
            <a:off x="5486400" y="2538413"/>
            <a:ext cx="3271838" cy="735013"/>
            <a:chOff x="3456" y="2079"/>
            <a:chExt cx="2061" cy="463"/>
          </a:xfrm>
        </p:grpSpPr>
        <p:sp>
          <p:nvSpPr>
            <p:cNvPr id="371731" name="Oval 19"/>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rgbClr val="00FF00"/>
                  </a:solidFill>
                  <a:latin typeface="Calibri" panose="020F0502020204030204" pitchFamily="34" charset="0"/>
                  <a:cs typeface="Calibri" panose="020F0502020204030204" pitchFamily="34" charset="0"/>
                </a:rPr>
                <a:t>baptism</a:t>
              </a:r>
            </a:p>
          </p:txBody>
        </p:sp>
        <p:sp>
          <p:nvSpPr>
            <p:cNvPr id="371733" name="Line 21"/>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rgbClr val="00FF00"/>
                </a:solidFill>
                <a:latin typeface="Calibri" panose="020F0502020204030204" pitchFamily="34" charset="0"/>
                <a:cs typeface="Calibri" panose="020F0502020204030204" pitchFamily="34" charset="0"/>
              </a:endParaRPr>
            </a:p>
          </p:txBody>
        </p:sp>
      </p:grpSp>
      <p:sp>
        <p:nvSpPr>
          <p:cNvPr id="371740" name="Text Box 28"/>
          <p:cNvSpPr txBox="1">
            <a:spLocks noChangeArrowheads="1"/>
          </p:cNvSpPr>
          <p:nvPr/>
        </p:nvSpPr>
        <p:spPr bwMode="auto">
          <a:xfrm>
            <a:off x="2788313" y="3745419"/>
            <a:ext cx="35594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dirty="0">
                <a:solidFill>
                  <a:srgbClr val="00FF00"/>
                </a:solidFill>
                <a:latin typeface="Calibri" panose="020F0502020204030204" pitchFamily="34" charset="0"/>
                <a:cs typeface="Calibri" panose="020F0502020204030204" pitchFamily="34" charset="0"/>
              </a:rPr>
              <a:t>But for children it is</a:t>
            </a:r>
            <a:r>
              <a:rPr lang="nl-NL" sz="3200" dirty="0">
                <a:solidFill>
                  <a:srgbClr val="00FF00"/>
                </a:solidFill>
                <a:latin typeface="Calibri" panose="020F0502020204030204" pitchFamily="34" charset="0"/>
                <a:cs typeface="Calibri" panose="020F0502020204030204" pitchFamily="34" charset="0"/>
              </a:rPr>
              <a:t>:</a:t>
            </a:r>
            <a:endParaRPr lang="en-US" sz="3200" dirty="0">
              <a:solidFill>
                <a:srgbClr val="00FF00"/>
              </a:solidFill>
              <a:latin typeface="Calibri" panose="020F0502020204030204" pitchFamily="34" charset="0"/>
              <a:cs typeface="Calibri" panose="020F0502020204030204" pitchFamily="34" charset="0"/>
            </a:endParaRPr>
          </a:p>
        </p:txBody>
      </p:sp>
      <p:sp>
        <p:nvSpPr>
          <p:cNvPr id="371741" name="Oval 29"/>
          <p:cNvSpPr>
            <a:spLocks noChangeArrowheads="1"/>
          </p:cNvSpPr>
          <p:nvPr/>
        </p:nvSpPr>
        <p:spPr bwMode="auto">
          <a:xfrm>
            <a:off x="304800" y="47668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rgbClr val="00FF00"/>
                </a:solidFill>
                <a:latin typeface="Calibri" panose="020F0502020204030204" pitchFamily="34" charset="0"/>
                <a:cs typeface="Calibri" panose="020F0502020204030204" pitchFamily="34" charset="0"/>
              </a:rPr>
              <a:t>baptism</a:t>
            </a:r>
          </a:p>
        </p:txBody>
      </p:sp>
      <p:grpSp>
        <p:nvGrpSpPr>
          <p:cNvPr id="371742" name="Group 30"/>
          <p:cNvGrpSpPr>
            <a:grpSpLocks/>
          </p:cNvGrpSpPr>
          <p:nvPr/>
        </p:nvGrpSpPr>
        <p:grpSpPr bwMode="auto">
          <a:xfrm>
            <a:off x="2667000" y="4767263"/>
            <a:ext cx="3427413" cy="735013"/>
            <a:chOff x="1920" y="2079"/>
            <a:chExt cx="1534" cy="463"/>
          </a:xfrm>
        </p:grpSpPr>
        <p:sp>
          <p:nvSpPr>
            <p:cNvPr id="371743" name="Oval 31"/>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rgbClr val="00FF00"/>
                  </a:solidFill>
                  <a:latin typeface="Calibri" panose="020F0502020204030204" pitchFamily="34" charset="0"/>
                  <a:cs typeface="Calibri" panose="020F0502020204030204" pitchFamily="34" charset="0"/>
                </a:rPr>
                <a:t>preaching</a:t>
              </a:r>
            </a:p>
          </p:txBody>
        </p:sp>
        <p:sp>
          <p:nvSpPr>
            <p:cNvPr id="371744" name="Line 32"/>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rgbClr val="00FF00"/>
                </a:solidFill>
                <a:latin typeface="Calibri" panose="020F0502020204030204" pitchFamily="34" charset="0"/>
                <a:cs typeface="Calibri" panose="020F0502020204030204" pitchFamily="34" charset="0"/>
              </a:endParaRPr>
            </a:p>
          </p:txBody>
        </p:sp>
      </p:grpSp>
      <p:grpSp>
        <p:nvGrpSpPr>
          <p:cNvPr id="371745" name="Group 33"/>
          <p:cNvGrpSpPr>
            <a:grpSpLocks/>
          </p:cNvGrpSpPr>
          <p:nvPr/>
        </p:nvGrpSpPr>
        <p:grpSpPr bwMode="auto">
          <a:xfrm>
            <a:off x="6096000" y="4767263"/>
            <a:ext cx="2735263" cy="735013"/>
            <a:chOff x="3456" y="2079"/>
            <a:chExt cx="2061" cy="463"/>
          </a:xfrm>
        </p:grpSpPr>
        <p:sp>
          <p:nvSpPr>
            <p:cNvPr id="371746" name="Oval 34"/>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rgbClr val="00FF00"/>
                  </a:solidFill>
                  <a:latin typeface="Calibri" panose="020F0502020204030204" pitchFamily="34" charset="0"/>
                  <a:cs typeface="Calibri" panose="020F0502020204030204" pitchFamily="34" charset="0"/>
                </a:rPr>
                <a:t>faith</a:t>
              </a:r>
            </a:p>
          </p:txBody>
        </p:sp>
        <p:sp>
          <p:nvSpPr>
            <p:cNvPr id="371747" name="Line 35"/>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rgbClr val="00FF00"/>
                </a:solidFill>
                <a:latin typeface="Calibri" panose="020F0502020204030204" pitchFamily="34" charset="0"/>
                <a:cs typeface="Calibri" panose="020F0502020204030204" pitchFamily="34" charset="0"/>
              </a:endParaRPr>
            </a:p>
          </p:txBody>
        </p:sp>
      </p:grpSp>
      <p:sp>
        <p:nvSpPr>
          <p:cNvPr id="371748" name="Text Box 36"/>
          <p:cNvSpPr txBox="1">
            <a:spLocks noChangeArrowheads="1"/>
          </p:cNvSpPr>
          <p:nvPr/>
        </p:nvSpPr>
        <p:spPr bwMode="auto">
          <a:xfrm>
            <a:off x="2071316" y="6017132"/>
            <a:ext cx="5441105" cy="5847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tx1"/>
                </a:solidFill>
                <a:latin typeface="Calibri" panose="020F0502020204030204" pitchFamily="34" charset="0"/>
                <a:cs typeface="Calibri" panose="020F0502020204030204" pitchFamily="34" charset="0"/>
              </a:rPr>
              <a:t>Is it Biblical to baptize children?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1740"/>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71741"/>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371742"/>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0"/>
                                  </p:stCondLst>
                                  <p:childTnLst>
                                    <p:set>
                                      <p:cBhvr>
                                        <p:cTn id="15" dur="1" fill="hold">
                                          <p:stCondLst>
                                            <p:cond delay="499"/>
                                          </p:stCondLst>
                                        </p:cTn>
                                        <p:tgtEl>
                                          <p:spTgt spid="37174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371748"/>
                                        </p:tgtEl>
                                        <p:attrNameLst>
                                          <p:attrName>style.visibility</p:attrName>
                                        </p:attrNameLst>
                                      </p:cBhvr>
                                      <p:to>
                                        <p:strVal val="visible"/>
                                      </p:to>
                                    </p:set>
                                    <p:anim calcmode="lin" valueType="num">
                                      <p:cBhvr>
                                        <p:cTn id="20" dur="1000" fill="hold"/>
                                        <p:tgtEl>
                                          <p:spTgt spid="371748"/>
                                        </p:tgtEl>
                                        <p:attrNameLst>
                                          <p:attrName>ppt_w</p:attrName>
                                        </p:attrNameLst>
                                      </p:cBhvr>
                                      <p:tavLst>
                                        <p:tav tm="0">
                                          <p:val>
                                            <p:fltVal val="0"/>
                                          </p:val>
                                        </p:tav>
                                        <p:tav tm="100000">
                                          <p:val>
                                            <p:strVal val="#ppt_w"/>
                                          </p:val>
                                        </p:tav>
                                      </p:tavLst>
                                    </p:anim>
                                    <p:anim calcmode="lin" valueType="num">
                                      <p:cBhvr>
                                        <p:cTn id="21" dur="1000" fill="hold"/>
                                        <p:tgtEl>
                                          <p:spTgt spid="3717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40" grpId="0" autoUpdateAnimBg="0"/>
      <p:bldP spid="371741" grpId="0" animBg="1" autoUpdateAnimBg="0"/>
      <p:bldP spid="37174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Genesis 17:9-14</a:t>
            </a:r>
          </a:p>
        </p:txBody>
      </p:sp>
      <p:sp>
        <p:nvSpPr>
          <p:cNvPr id="2" name="Content Placeholder 1"/>
          <p:cNvSpPr>
            <a:spLocks noGrp="1"/>
          </p:cNvSpPr>
          <p:nvPr>
            <p:ph idx="1"/>
          </p:nvPr>
        </p:nvSpPr>
        <p:spPr/>
        <p:txBody>
          <a:bodyPr/>
          <a:lstStyle/>
          <a:p>
            <a:endParaRPr lang="en-CA"/>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3703" name="Picture 7" descr="http://pastorgregumc.files.wordpress.com/2011/01/abraham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5537" y="1844824"/>
            <a:ext cx="6257925" cy="4438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Genesis 17:9-14</a:t>
            </a:r>
          </a:p>
        </p:txBody>
      </p:sp>
      <p:sp>
        <p:nvSpPr>
          <p:cNvPr id="379907" name="Rectangle 3"/>
          <p:cNvSpPr>
            <a:spLocks noGrp="1" noChangeArrowheads="1"/>
          </p:cNvSpPr>
          <p:nvPr>
            <p:ph idx="1"/>
          </p:nvPr>
        </p:nvSpPr>
        <p:spPr/>
        <p:txBody>
          <a:bodyPr/>
          <a:lstStyle/>
          <a:p>
            <a:pPr>
              <a:buFontTx/>
              <a:buNone/>
            </a:pPr>
            <a:r>
              <a:rPr lang="en-GB"/>
              <a:t>1. </a:t>
            </a:r>
            <a:r>
              <a:rPr lang="en-GB" dirty="0"/>
              <a:t>Every male</a:t>
            </a:r>
          </a:p>
          <a:p>
            <a:pPr>
              <a:buFontTx/>
              <a:buNone/>
            </a:pPr>
            <a:r>
              <a:rPr lang="en-GB" dirty="0"/>
              <a:t>2. A sign of the covenant</a:t>
            </a:r>
          </a:p>
          <a:p>
            <a:pPr>
              <a:buFontTx/>
              <a:buNone/>
            </a:pPr>
            <a:r>
              <a:rPr lang="en-GB" dirty="0"/>
              <a:t>3. Eight days old</a:t>
            </a:r>
          </a:p>
          <a:p>
            <a:pPr>
              <a:buFontTx/>
              <a:buNone/>
            </a:pPr>
            <a:r>
              <a:rPr lang="en-GB" dirty="0"/>
              <a:t>4. Everyone in the family</a:t>
            </a:r>
          </a:p>
          <a:p>
            <a:pPr>
              <a:buFontTx/>
              <a:buNone/>
            </a:pPr>
            <a:r>
              <a:rPr lang="en-GB" dirty="0"/>
              <a:t>5. Children could belong to God’s covenant in the OT</a:t>
            </a:r>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8818" name="Picture 2" descr="http://pastorgregumc.files.wordpress.com/2011/01/abraham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3995104"/>
            <a:ext cx="3881661" cy="2753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9087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79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79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79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79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79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a:t>Baptism and circumcision</a:t>
            </a:r>
          </a:p>
        </p:txBody>
      </p:sp>
      <p:sp>
        <p:nvSpPr>
          <p:cNvPr id="410627" name="Rectangle 3"/>
          <p:cNvSpPr>
            <a:spLocks noGrp="1" noChangeArrowheads="1"/>
          </p:cNvSpPr>
          <p:nvPr>
            <p:ph idx="1"/>
          </p:nvPr>
        </p:nvSpPr>
        <p:spPr/>
        <p:txBody>
          <a:bodyPr/>
          <a:lstStyle/>
          <a:p>
            <a:pPr>
              <a:buFontTx/>
              <a:buNone/>
            </a:pPr>
            <a:r>
              <a:rPr lang="en-US" dirty="0">
                <a:solidFill>
                  <a:srgbClr val="FF9900"/>
                </a:solidFill>
              </a:rPr>
              <a:t>Old Testament:</a:t>
            </a:r>
            <a:r>
              <a:rPr lang="en-US" dirty="0">
                <a:solidFill>
                  <a:srgbClr val="00FF00"/>
                </a:solidFill>
              </a:rPr>
              <a:t> circumcision </a:t>
            </a:r>
            <a:r>
              <a:rPr lang="en-US" dirty="0"/>
              <a:t>is the sign and seal of belonging to God</a:t>
            </a:r>
          </a:p>
          <a:p>
            <a:pPr>
              <a:buFontTx/>
              <a:buNone/>
            </a:pPr>
            <a:r>
              <a:rPr lang="en-US" dirty="0">
                <a:solidFill>
                  <a:srgbClr val="FF9900"/>
                </a:solidFill>
              </a:rPr>
              <a:t>New Testament:</a:t>
            </a:r>
            <a:r>
              <a:rPr lang="en-US" dirty="0">
                <a:solidFill>
                  <a:srgbClr val="00FF00"/>
                </a:solidFill>
              </a:rPr>
              <a:t> baptism </a:t>
            </a:r>
            <a:r>
              <a:rPr lang="en-US" dirty="0"/>
              <a:t>is the sign and seal of belonging to God</a:t>
            </a:r>
          </a:p>
          <a:p>
            <a:pPr>
              <a:buFontTx/>
              <a:buNone/>
            </a:pPr>
            <a:r>
              <a:rPr lang="en-US" dirty="0">
                <a:solidFill>
                  <a:srgbClr val="FF9900"/>
                </a:solidFill>
              </a:rPr>
              <a:t>New Testament:</a:t>
            </a:r>
            <a:r>
              <a:rPr lang="en-US" dirty="0">
                <a:solidFill>
                  <a:srgbClr val="00FF00"/>
                </a:solidFill>
              </a:rPr>
              <a:t> circumcision </a:t>
            </a:r>
            <a:r>
              <a:rPr lang="en-US" dirty="0"/>
              <a:t>is </a:t>
            </a:r>
            <a:r>
              <a:rPr lang="en-US" dirty="0">
                <a:solidFill>
                  <a:srgbClr val="00FF00"/>
                </a:solidFill>
              </a:rPr>
              <a:t>no longer required</a:t>
            </a:r>
          </a:p>
          <a:p>
            <a:pPr>
              <a:buFontTx/>
              <a:buNone/>
            </a:pPr>
            <a:r>
              <a:rPr lang="en-US" dirty="0">
                <a:solidFill>
                  <a:srgbClr val="FF9900"/>
                </a:solidFill>
              </a:rPr>
              <a:t>Therefore:</a:t>
            </a:r>
            <a:r>
              <a:rPr lang="en-US" dirty="0">
                <a:solidFill>
                  <a:srgbClr val="00FF00"/>
                </a:solidFill>
              </a:rPr>
              <a:t> baptism has replaced circumcision.</a:t>
            </a:r>
          </a:p>
          <a:p>
            <a:pPr>
              <a:buFontTx/>
              <a:buNone/>
            </a:pPr>
            <a:endParaRPr lang="en-US" dirty="0">
              <a:solidFill>
                <a:srgbClr val="00FF00"/>
              </a:solidFill>
            </a:endParaRPr>
          </a:p>
          <a:p>
            <a:pPr>
              <a:buFontTx/>
              <a:buNone/>
            </a:pPr>
            <a:r>
              <a:rPr lang="en-US" dirty="0">
                <a:solidFill>
                  <a:srgbClr val="FF9900"/>
                </a:solidFill>
              </a:rPr>
              <a:t>Old Testament:</a:t>
            </a:r>
            <a:r>
              <a:rPr lang="en-US" dirty="0">
                <a:solidFill>
                  <a:srgbClr val="00FF00"/>
                </a:solidFill>
              </a:rPr>
              <a:t> Infants were to be circumcised</a:t>
            </a:r>
          </a:p>
          <a:p>
            <a:pPr>
              <a:buFontTx/>
              <a:buNone/>
            </a:pPr>
            <a:r>
              <a:rPr lang="en-US" dirty="0">
                <a:solidFill>
                  <a:srgbClr val="FF9900"/>
                </a:solidFill>
              </a:rPr>
              <a:t>Therefore:</a:t>
            </a:r>
            <a:r>
              <a:rPr lang="en-US" dirty="0">
                <a:solidFill>
                  <a:srgbClr val="00FF00"/>
                </a:solidFill>
              </a:rPr>
              <a:t> Infants can be baptized in the New Testament</a:t>
            </a:r>
          </a:p>
        </p:txBody>
      </p:sp>
      <p:sp>
        <p:nvSpPr>
          <p:cNvPr id="410628"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0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0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06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6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06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06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1026"/>
          <p:cNvSpPr>
            <a:spLocks noGrp="1" noChangeArrowheads="1"/>
          </p:cNvSpPr>
          <p:nvPr>
            <p:ph type="title"/>
          </p:nvPr>
        </p:nvSpPr>
        <p:spPr/>
        <p:txBody>
          <a:bodyPr/>
          <a:lstStyle/>
          <a:p>
            <a:r>
              <a:rPr lang="en-US" dirty="0"/>
              <a:t>Infant baptism – Eastern Orthodox Church</a:t>
            </a:r>
          </a:p>
        </p:txBody>
      </p:sp>
      <p:pic>
        <p:nvPicPr>
          <p:cNvPr id="2" name="Baptism - Infant">
            <a:hlinkClick r:id="" action="ppaction://media"/>
            <a:extLst>
              <a:ext uri="{FF2B5EF4-FFF2-40B4-BE49-F238E27FC236}">
                <a16:creationId xmlns:a16="http://schemas.microsoft.com/office/drawing/2014/main" id="{86B9AEE5-54BA-4145-BDA6-9C4E4FA321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94" y="1143000"/>
            <a:ext cx="9089011" cy="51125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The following applies to children too!</a:t>
            </a:r>
          </a:p>
        </p:txBody>
      </p:sp>
      <p:pic>
        <p:nvPicPr>
          <p:cNvPr id="400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066800"/>
            <a:ext cx="2057400"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0389" name="Oval 5"/>
          <p:cNvSpPr>
            <a:spLocks noChangeArrowheads="1"/>
          </p:cNvSpPr>
          <p:nvPr/>
        </p:nvSpPr>
        <p:spPr bwMode="auto">
          <a:xfrm>
            <a:off x="1588" y="1371600"/>
            <a:ext cx="3348037"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washed of your sins</a:t>
            </a:r>
            <a:endParaRPr lang="en-US">
              <a:solidFill>
                <a:schemeClr val="bg1"/>
              </a:solidFill>
            </a:endParaRPr>
          </a:p>
        </p:txBody>
      </p:sp>
      <p:grpSp>
        <p:nvGrpSpPr>
          <p:cNvPr id="400390" name="Group 6"/>
          <p:cNvGrpSpPr>
            <a:grpSpLocks/>
          </p:cNvGrpSpPr>
          <p:nvPr/>
        </p:nvGrpSpPr>
        <p:grpSpPr bwMode="auto">
          <a:xfrm>
            <a:off x="3657600" y="5029200"/>
            <a:ext cx="5257800" cy="1828800"/>
            <a:chOff x="2304" y="3168"/>
            <a:chExt cx="3312" cy="1152"/>
          </a:xfrm>
        </p:grpSpPr>
        <p:sp>
          <p:nvSpPr>
            <p:cNvPr id="400391" name="Oval 7"/>
            <p:cNvSpPr>
              <a:spLocks noChangeArrowheads="1"/>
            </p:cNvSpPr>
            <p:nvPr/>
          </p:nvSpPr>
          <p:spPr bwMode="auto">
            <a:xfrm>
              <a:off x="3456" y="3312"/>
              <a:ext cx="2160"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incorporated</a:t>
              </a:r>
              <a:endParaRPr lang="en-US">
                <a:solidFill>
                  <a:schemeClr val="bg1"/>
                </a:solidFill>
              </a:endParaRPr>
            </a:p>
          </p:txBody>
        </p:sp>
        <p:pic>
          <p:nvPicPr>
            <p:cNvPr id="400392" name="Picture 8"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4" y="3168"/>
              <a:ext cx="814" cy="1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0393" name="Group 9"/>
          <p:cNvGrpSpPr>
            <a:grpSpLocks/>
          </p:cNvGrpSpPr>
          <p:nvPr/>
        </p:nvGrpSpPr>
        <p:grpSpPr bwMode="auto">
          <a:xfrm>
            <a:off x="1143000" y="3200400"/>
            <a:ext cx="7099300" cy="1722438"/>
            <a:chOff x="720" y="2016"/>
            <a:chExt cx="4472" cy="1085"/>
          </a:xfrm>
        </p:grpSpPr>
        <p:sp>
          <p:nvSpPr>
            <p:cNvPr id="400394" name="Oval 10"/>
            <p:cNvSpPr>
              <a:spLocks noChangeArrowheads="1"/>
            </p:cNvSpPr>
            <p:nvPr/>
          </p:nvSpPr>
          <p:spPr bwMode="auto">
            <a:xfrm>
              <a:off x="1872" y="2160"/>
              <a:ext cx="2208"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Dying and coming to life</a:t>
              </a:r>
              <a:endParaRPr lang="en-US">
                <a:solidFill>
                  <a:schemeClr val="bg1"/>
                </a:solidFill>
              </a:endParaRPr>
            </a:p>
          </p:txBody>
        </p:sp>
        <p:pic>
          <p:nvPicPr>
            <p:cNvPr id="400395" name="Picture 11" descr="G:\Backup - juni 2009\Mijn afbeeldingen\Bible\Doop - kopje on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2064"/>
              <a:ext cx="1056" cy="1037"/>
            </a:xfrm>
            <a:prstGeom prst="rect">
              <a:avLst/>
            </a:prstGeom>
            <a:noFill/>
            <a:extLst>
              <a:ext uri="{909E8E84-426E-40DD-AFC4-6F175D3DCCD1}">
                <a14:hiddenFill xmlns:a14="http://schemas.microsoft.com/office/drawing/2010/main">
                  <a:solidFill>
                    <a:srgbClr val="FFFFFF"/>
                  </a:solidFill>
                </a14:hiddenFill>
              </a:ext>
            </a:extLst>
          </p:spPr>
        </p:pic>
        <p:pic>
          <p:nvPicPr>
            <p:cNvPr id="400396" name="Picture 12" descr="G:\Backup - juni 2009\Mijn afbeeldingen\Bible\Doop - weer bove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2" y="2016"/>
              <a:ext cx="920" cy="107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US" dirty="0">
                <a:solidFill>
                  <a:schemeClr val="tx1"/>
                </a:solidFill>
              </a:rPr>
              <a:t>Baptized as a child</a:t>
            </a:r>
          </a:p>
        </p:txBody>
      </p:sp>
      <p:sp>
        <p:nvSpPr>
          <p:cNvPr id="412675" name="Rectangle 3"/>
          <p:cNvSpPr>
            <a:spLocks noGrp="1" noChangeArrowheads="1"/>
          </p:cNvSpPr>
          <p:nvPr>
            <p:ph idx="1"/>
          </p:nvPr>
        </p:nvSpPr>
        <p:spPr>
          <a:xfrm>
            <a:off x="0" y="1219200"/>
            <a:ext cx="9144000" cy="2667000"/>
          </a:xfrm>
        </p:spPr>
        <p:txBody>
          <a:bodyPr/>
          <a:lstStyle/>
          <a:p>
            <a:pPr>
              <a:buFontTx/>
              <a:buNone/>
            </a:pPr>
            <a:r>
              <a:rPr lang="en-US" dirty="0"/>
              <a:t>What’s so great about being baptized as a child?</a:t>
            </a:r>
          </a:p>
          <a:p>
            <a:pPr>
              <a:buFontTx/>
              <a:buNone/>
            </a:pPr>
            <a:endParaRPr lang="en-US" dirty="0"/>
          </a:p>
          <a:p>
            <a:pPr>
              <a:buFontTx/>
              <a:buNone/>
            </a:pPr>
            <a:r>
              <a:rPr lang="en-US" dirty="0"/>
              <a:t>- Also a child </a:t>
            </a:r>
            <a:r>
              <a:rPr lang="en-US" dirty="0">
                <a:solidFill>
                  <a:srgbClr val="00FF00"/>
                </a:solidFill>
              </a:rPr>
              <a:t>can count on the forgiveness of sins!</a:t>
            </a:r>
          </a:p>
          <a:p>
            <a:pPr>
              <a:buFontTx/>
              <a:buNone/>
            </a:pPr>
            <a:r>
              <a:rPr lang="en-US" dirty="0"/>
              <a:t>- Also a child </a:t>
            </a:r>
            <a:r>
              <a:rPr lang="en-US" dirty="0">
                <a:solidFill>
                  <a:srgbClr val="00FF00"/>
                </a:solidFill>
              </a:rPr>
              <a:t>becomes a new person!</a:t>
            </a:r>
          </a:p>
          <a:p>
            <a:pPr>
              <a:buFontTx/>
              <a:buNone/>
            </a:pPr>
            <a:r>
              <a:rPr lang="en-US" dirty="0"/>
              <a:t>- Also a child </a:t>
            </a:r>
            <a:r>
              <a:rPr lang="en-US" dirty="0">
                <a:solidFill>
                  <a:srgbClr val="00FF00"/>
                </a:solidFill>
              </a:rPr>
              <a:t>is part of God’s family (the church)!</a:t>
            </a:r>
          </a:p>
        </p:txBody>
      </p:sp>
      <p:sp>
        <p:nvSpPr>
          <p:cNvPr id="412676" name="AutoShape 4"/>
          <p:cNvSpPr>
            <a:spLocks noChangeArrowheads="1"/>
          </p:cNvSpPr>
          <p:nvPr/>
        </p:nvSpPr>
        <p:spPr bwMode="auto">
          <a:xfrm rot="20400000">
            <a:off x="3657600" y="4724400"/>
            <a:ext cx="5486400" cy="1435100"/>
          </a:xfrm>
          <a:prstGeom prst="irregularSeal2">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4000" dirty="0">
                <a:solidFill>
                  <a:srgbClr val="006600"/>
                </a:solidFill>
                <a:latin typeface="Helterskelter" pitchFamily="2" charset="0"/>
              </a:rPr>
              <a:t>Hurray!</a:t>
            </a:r>
            <a:endParaRPr lang="en-US" sz="4000" dirty="0">
              <a:solidFill>
                <a:srgbClr val="FF6600"/>
              </a:solidFill>
            </a:endParaRPr>
          </a:p>
        </p:txBody>
      </p:sp>
      <p:pic>
        <p:nvPicPr>
          <p:cNvPr id="412677" name="Picture 5"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029200"/>
            <a:ext cx="1438275" cy="1524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extLst>
      <p:ext uri="{BB962C8B-B14F-4D97-AF65-F5344CB8AC3E}">
        <p14:creationId xmlns:p14="http://schemas.microsoft.com/office/powerpoint/2010/main" val="245471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p:txBody>
          <a:bodyPr/>
          <a:lstStyle/>
          <a:p>
            <a:r>
              <a:rPr lang="en-US"/>
              <a:t>Children dying in infancy</a:t>
            </a:r>
          </a:p>
        </p:txBody>
      </p:sp>
      <p:sp>
        <p:nvSpPr>
          <p:cNvPr id="409603" name="Rectangle 3"/>
          <p:cNvSpPr>
            <a:spLocks noGrp="1" noChangeArrowheads="1"/>
          </p:cNvSpPr>
          <p:nvPr>
            <p:ph idx="1"/>
          </p:nvPr>
        </p:nvSpPr>
        <p:spPr>
          <a:xfrm>
            <a:off x="0" y="3810000"/>
            <a:ext cx="9144000" cy="990600"/>
          </a:xfrm>
        </p:spPr>
        <p:txBody>
          <a:bodyPr/>
          <a:lstStyle/>
          <a:p>
            <a:pPr>
              <a:buFontTx/>
              <a:buNone/>
            </a:pPr>
            <a:r>
              <a:rPr lang="en-US" dirty="0"/>
              <a:t>What if a baptized person dies before believing and professing their faith? Are they saved or not?</a:t>
            </a:r>
          </a:p>
        </p:txBody>
      </p:sp>
      <p:sp>
        <p:nvSpPr>
          <p:cNvPr id="409604" name="Oval 4"/>
          <p:cNvSpPr>
            <a:spLocks noChangeArrowheads="1"/>
          </p:cNvSpPr>
          <p:nvPr/>
        </p:nvSpPr>
        <p:spPr bwMode="auto">
          <a:xfrm>
            <a:off x="457200" y="21760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baptism</a:t>
            </a:r>
            <a:endParaRPr lang="en-US" sz="4000" dirty="0">
              <a:solidFill>
                <a:schemeClr val="tx1"/>
              </a:solidFill>
            </a:endParaRPr>
          </a:p>
        </p:txBody>
      </p:sp>
      <p:grpSp>
        <p:nvGrpSpPr>
          <p:cNvPr id="409605" name="Group 5"/>
          <p:cNvGrpSpPr>
            <a:grpSpLocks/>
          </p:cNvGrpSpPr>
          <p:nvPr/>
        </p:nvGrpSpPr>
        <p:grpSpPr bwMode="auto">
          <a:xfrm>
            <a:off x="2819400" y="2176463"/>
            <a:ext cx="3427413" cy="735013"/>
            <a:chOff x="1920" y="2079"/>
            <a:chExt cx="1534" cy="463"/>
          </a:xfrm>
        </p:grpSpPr>
        <p:sp>
          <p:nvSpPr>
            <p:cNvPr id="409606" name="Oval 6"/>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preaching</a:t>
              </a:r>
              <a:endParaRPr lang="en-US" sz="4000" dirty="0">
                <a:solidFill>
                  <a:schemeClr val="tx1"/>
                </a:solidFill>
              </a:endParaRPr>
            </a:p>
          </p:txBody>
        </p:sp>
        <p:sp>
          <p:nvSpPr>
            <p:cNvPr id="409607" name="Line 7"/>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409608" name="Group 8"/>
          <p:cNvGrpSpPr>
            <a:grpSpLocks/>
          </p:cNvGrpSpPr>
          <p:nvPr/>
        </p:nvGrpSpPr>
        <p:grpSpPr bwMode="auto">
          <a:xfrm>
            <a:off x="6248400" y="2176463"/>
            <a:ext cx="2735263" cy="735013"/>
            <a:chOff x="3456" y="2079"/>
            <a:chExt cx="2061" cy="463"/>
          </a:xfrm>
        </p:grpSpPr>
        <p:sp>
          <p:nvSpPr>
            <p:cNvPr id="409609" name="Oval 9"/>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faith</a:t>
              </a:r>
              <a:endParaRPr lang="en-US" sz="4000" dirty="0">
                <a:solidFill>
                  <a:schemeClr val="tx1"/>
                </a:solidFill>
              </a:endParaRPr>
            </a:p>
          </p:txBody>
        </p:sp>
        <p:sp>
          <p:nvSpPr>
            <p:cNvPr id="409610" name="Line 10"/>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sp>
        <p:nvSpPr>
          <p:cNvPr id="409611" name="Line 11"/>
          <p:cNvSpPr>
            <a:spLocks noChangeShapeType="1"/>
          </p:cNvSpPr>
          <p:nvPr/>
        </p:nvSpPr>
        <p:spPr bwMode="auto">
          <a:xfrm>
            <a:off x="6629400" y="1905000"/>
            <a:ext cx="0" cy="1295400"/>
          </a:xfrm>
          <a:prstGeom prst="line">
            <a:avLst/>
          </a:prstGeom>
          <a:noFill/>
          <a:ln w="762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09612" name="Line 12"/>
          <p:cNvSpPr>
            <a:spLocks noChangeShapeType="1"/>
          </p:cNvSpPr>
          <p:nvPr/>
        </p:nvSpPr>
        <p:spPr bwMode="auto">
          <a:xfrm>
            <a:off x="2819400" y="1905000"/>
            <a:ext cx="0" cy="1295400"/>
          </a:xfrm>
          <a:prstGeom prst="line">
            <a:avLst/>
          </a:prstGeom>
          <a:noFill/>
          <a:ln w="762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09613" name="Rectangle 13"/>
          <p:cNvSpPr>
            <a:spLocks noChangeArrowheads="1"/>
          </p:cNvSpPr>
          <p:nvPr/>
        </p:nvSpPr>
        <p:spPr bwMode="auto">
          <a:xfrm>
            <a:off x="685800" y="4800600"/>
            <a:ext cx="8458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a matter of </a:t>
            </a:r>
            <a:r>
              <a:rPr lang="en-US" sz="2800" dirty="0">
                <a:solidFill>
                  <a:srgbClr val="00FF00"/>
                </a:solidFill>
                <a:latin typeface="Calibri" panose="020F0502020204030204" pitchFamily="34" charset="0"/>
                <a:cs typeface="Calibri" panose="020F0502020204030204" pitchFamily="34" charset="0"/>
              </a:rPr>
              <a:t>God’s grace &amp; judgment</a:t>
            </a:r>
          </a:p>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depends on </a:t>
            </a:r>
            <a:r>
              <a:rPr lang="en-US" sz="2800" dirty="0">
                <a:solidFill>
                  <a:srgbClr val="00FF00"/>
                </a:solidFill>
                <a:latin typeface="Calibri" panose="020F0502020204030204" pitchFamily="34" charset="0"/>
                <a:cs typeface="Calibri" panose="020F0502020204030204" pitchFamily="34" charset="0"/>
              </a:rPr>
              <a:t>their ability to believe</a:t>
            </a:r>
          </a:p>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depends on </a:t>
            </a:r>
            <a:r>
              <a:rPr lang="en-US" sz="2800" dirty="0">
                <a:solidFill>
                  <a:srgbClr val="00FF00"/>
                </a:solidFill>
                <a:latin typeface="Calibri" panose="020F0502020204030204" pitchFamily="34" charset="0"/>
                <a:cs typeface="Calibri" panose="020F0502020204030204" pitchFamily="34" charset="0"/>
              </a:rPr>
              <a:t>their attitude to faith</a:t>
            </a:r>
          </a:p>
          <a:p>
            <a:pPr marL="342900" indent="-342900" algn="l">
              <a:spcBef>
                <a:spcPct val="20000"/>
              </a:spcBef>
            </a:pPr>
            <a:endParaRPr lang="en-US" sz="2800" dirty="0">
              <a:solidFill>
                <a:schemeClr val="tx1"/>
              </a:solidFill>
              <a:latin typeface="Calibri" panose="020F0502020204030204" pitchFamily="34" charset="0"/>
              <a:cs typeface="Calibri" panose="020F0502020204030204" pitchFamily="34" charset="0"/>
            </a:endParaRPr>
          </a:p>
        </p:txBody>
      </p:sp>
      <p:sp>
        <p:nvSpPr>
          <p:cNvPr id="409614" name="Text Box 1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r>
              <a:rPr lang="en-US"/>
              <a:t>Baptism and Faith</a:t>
            </a:r>
          </a:p>
        </p:txBody>
      </p:sp>
      <p:sp>
        <p:nvSpPr>
          <p:cNvPr id="407555" name="Rectangle 3"/>
          <p:cNvSpPr>
            <a:spLocks noGrp="1" noChangeArrowheads="1"/>
          </p:cNvSpPr>
          <p:nvPr>
            <p:ph idx="1"/>
          </p:nvPr>
        </p:nvSpPr>
        <p:spPr/>
        <p:txBody>
          <a:bodyPr/>
          <a:lstStyle/>
          <a:p>
            <a:pPr>
              <a:buFontTx/>
              <a:buNone/>
            </a:pPr>
            <a:r>
              <a:rPr lang="en-US" dirty="0"/>
              <a:t>Baptism is a sign and seal of God’s promise (covenant).</a:t>
            </a:r>
          </a:p>
          <a:p>
            <a:pPr>
              <a:buFontTx/>
              <a:buNone/>
            </a:pPr>
            <a:r>
              <a:rPr lang="en-US" dirty="0"/>
              <a:t>Faith describes what people do with God’s promise.</a:t>
            </a:r>
          </a:p>
          <a:p>
            <a:pPr>
              <a:buFontTx/>
              <a:buNone/>
            </a:pPr>
            <a:endParaRPr lang="en-US" dirty="0"/>
          </a:p>
          <a:p>
            <a:pPr>
              <a:buFontTx/>
              <a:buNone/>
            </a:pPr>
            <a:endParaRPr lang="en-US" dirty="0"/>
          </a:p>
          <a:p>
            <a:pPr>
              <a:buFontTx/>
              <a:buNone/>
            </a:pPr>
            <a:r>
              <a:rPr lang="en-US" dirty="0"/>
              <a:t>Those who are able to believe and do so:</a:t>
            </a:r>
          </a:p>
          <a:p>
            <a:pPr>
              <a:buFontTx/>
              <a:buNone/>
            </a:pPr>
            <a:endParaRPr lang="en-US" dirty="0"/>
          </a:p>
          <a:p>
            <a:pPr>
              <a:buFontTx/>
              <a:buNone/>
            </a:pPr>
            <a:endParaRPr lang="en-US" dirty="0"/>
          </a:p>
          <a:p>
            <a:pPr>
              <a:buFontTx/>
              <a:buNone/>
            </a:pPr>
            <a:r>
              <a:rPr lang="en-US" dirty="0"/>
              <a:t>Those who are not yet able to believe:</a:t>
            </a:r>
          </a:p>
          <a:p>
            <a:pPr>
              <a:buFontTx/>
              <a:buNone/>
            </a:pPr>
            <a:endParaRPr lang="en-US" dirty="0"/>
          </a:p>
          <a:p>
            <a:pPr>
              <a:buFontTx/>
              <a:buNone/>
            </a:pPr>
            <a:endParaRPr lang="en-US" dirty="0"/>
          </a:p>
          <a:p>
            <a:pPr>
              <a:buFontTx/>
              <a:buNone/>
            </a:pPr>
            <a:endParaRPr lang="en-US" dirty="0"/>
          </a:p>
          <a:p>
            <a:pPr>
              <a:buFontTx/>
              <a:buNone/>
            </a:pPr>
            <a:endParaRPr lang="en-US" dirty="0"/>
          </a:p>
        </p:txBody>
      </p:sp>
      <p:sp>
        <p:nvSpPr>
          <p:cNvPr id="407570" name="Oval 18"/>
          <p:cNvSpPr>
            <a:spLocks noChangeArrowheads="1"/>
          </p:cNvSpPr>
          <p:nvPr/>
        </p:nvSpPr>
        <p:spPr bwMode="auto">
          <a:xfrm>
            <a:off x="307975" y="392869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preaching</a:t>
            </a:r>
            <a:endParaRPr lang="en-US" sz="4000" dirty="0">
              <a:solidFill>
                <a:schemeClr val="tx1"/>
              </a:solidFill>
            </a:endParaRPr>
          </a:p>
        </p:txBody>
      </p:sp>
      <p:grpSp>
        <p:nvGrpSpPr>
          <p:cNvPr id="407571" name="Group 19"/>
          <p:cNvGrpSpPr>
            <a:grpSpLocks/>
          </p:cNvGrpSpPr>
          <p:nvPr/>
        </p:nvGrpSpPr>
        <p:grpSpPr bwMode="auto">
          <a:xfrm>
            <a:off x="3124200" y="3929063"/>
            <a:ext cx="2436813" cy="735013"/>
            <a:chOff x="1920" y="2079"/>
            <a:chExt cx="1535" cy="463"/>
          </a:xfrm>
        </p:grpSpPr>
        <p:sp>
          <p:nvSpPr>
            <p:cNvPr id="407572" name="Oval 20"/>
            <p:cNvSpPr>
              <a:spLocks noChangeArrowheads="1"/>
            </p:cNvSpPr>
            <p:nvPr/>
          </p:nvSpPr>
          <p:spPr bwMode="auto">
            <a:xfrm>
              <a:off x="2161" y="2079"/>
              <a:ext cx="1294"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faith</a:t>
              </a:r>
              <a:endParaRPr lang="en-US" sz="4000" dirty="0">
                <a:solidFill>
                  <a:schemeClr val="tx1"/>
                </a:solidFill>
              </a:endParaRPr>
            </a:p>
          </p:txBody>
        </p:sp>
        <p:sp>
          <p:nvSpPr>
            <p:cNvPr id="407573" name="Line 21"/>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407574" name="Group 22"/>
          <p:cNvGrpSpPr>
            <a:grpSpLocks/>
          </p:cNvGrpSpPr>
          <p:nvPr/>
        </p:nvGrpSpPr>
        <p:grpSpPr bwMode="auto">
          <a:xfrm>
            <a:off x="5562600" y="3929063"/>
            <a:ext cx="3271838" cy="735013"/>
            <a:chOff x="3456" y="2079"/>
            <a:chExt cx="2061" cy="463"/>
          </a:xfrm>
        </p:grpSpPr>
        <p:sp>
          <p:nvSpPr>
            <p:cNvPr id="407575" name="Oval 23"/>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baptism</a:t>
              </a:r>
              <a:endParaRPr lang="en-US" sz="4000" dirty="0">
                <a:solidFill>
                  <a:schemeClr val="tx1"/>
                </a:solidFill>
              </a:endParaRPr>
            </a:p>
          </p:txBody>
        </p:sp>
        <p:sp>
          <p:nvSpPr>
            <p:cNvPr id="407576" name="Line 24"/>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sp>
        <p:nvSpPr>
          <p:cNvPr id="407588" name="Oval 36"/>
          <p:cNvSpPr>
            <a:spLocks noChangeArrowheads="1"/>
          </p:cNvSpPr>
          <p:nvPr/>
        </p:nvSpPr>
        <p:spPr bwMode="auto">
          <a:xfrm>
            <a:off x="381000" y="55288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baptism</a:t>
            </a:r>
            <a:endParaRPr lang="en-US" sz="4000" dirty="0">
              <a:solidFill>
                <a:schemeClr val="tx1"/>
              </a:solidFill>
            </a:endParaRPr>
          </a:p>
        </p:txBody>
      </p:sp>
      <p:grpSp>
        <p:nvGrpSpPr>
          <p:cNvPr id="407589" name="Group 37"/>
          <p:cNvGrpSpPr>
            <a:grpSpLocks/>
          </p:cNvGrpSpPr>
          <p:nvPr/>
        </p:nvGrpSpPr>
        <p:grpSpPr bwMode="auto">
          <a:xfrm>
            <a:off x="2743200" y="5529263"/>
            <a:ext cx="3427413" cy="735013"/>
            <a:chOff x="1920" y="2079"/>
            <a:chExt cx="1534" cy="463"/>
          </a:xfrm>
        </p:grpSpPr>
        <p:sp>
          <p:nvSpPr>
            <p:cNvPr id="407590" name="Oval 38"/>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preaching</a:t>
              </a:r>
              <a:endParaRPr lang="en-US" sz="4000" dirty="0">
                <a:solidFill>
                  <a:schemeClr val="tx1"/>
                </a:solidFill>
              </a:endParaRPr>
            </a:p>
          </p:txBody>
        </p:sp>
        <p:sp>
          <p:nvSpPr>
            <p:cNvPr id="407591" name="Line 39"/>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407592" name="Group 40"/>
          <p:cNvGrpSpPr>
            <a:grpSpLocks/>
          </p:cNvGrpSpPr>
          <p:nvPr/>
        </p:nvGrpSpPr>
        <p:grpSpPr bwMode="auto">
          <a:xfrm>
            <a:off x="6172200" y="5529263"/>
            <a:ext cx="2735263" cy="735013"/>
            <a:chOff x="3456" y="2079"/>
            <a:chExt cx="2061" cy="463"/>
          </a:xfrm>
        </p:grpSpPr>
        <p:sp>
          <p:nvSpPr>
            <p:cNvPr id="407593" name="Oval 41"/>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faith</a:t>
              </a:r>
              <a:endParaRPr lang="en-US" sz="4000" dirty="0">
                <a:solidFill>
                  <a:schemeClr val="tx1"/>
                </a:solidFill>
              </a:endParaRPr>
            </a:p>
          </p:txBody>
        </p:sp>
        <p:sp>
          <p:nvSpPr>
            <p:cNvPr id="407594" name="Line 42"/>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spTree>
    <p:extLst>
      <p:ext uri="{BB962C8B-B14F-4D97-AF65-F5344CB8AC3E}">
        <p14:creationId xmlns:p14="http://schemas.microsoft.com/office/powerpoint/2010/main" val="355386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7570"/>
                                        </p:tgtEl>
                                        <p:attrNameLst>
                                          <p:attrName>style.visibility</p:attrName>
                                        </p:attrNameLst>
                                      </p:cBhvr>
                                      <p:to>
                                        <p:strVal val="visible"/>
                                      </p:to>
                                    </p:set>
                                    <p:animEffect transition="in" filter="wipe(left)">
                                      <p:cBhvr>
                                        <p:cTn id="7" dur="1000"/>
                                        <p:tgtEl>
                                          <p:spTgt spid="40757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07571"/>
                                        </p:tgtEl>
                                        <p:attrNameLst>
                                          <p:attrName>style.visibility</p:attrName>
                                        </p:attrNameLst>
                                      </p:cBhvr>
                                      <p:to>
                                        <p:strVal val="visible"/>
                                      </p:to>
                                    </p:set>
                                    <p:animEffect transition="in" filter="wipe(left)">
                                      <p:cBhvr>
                                        <p:cTn id="11" dur="1000"/>
                                        <p:tgtEl>
                                          <p:spTgt spid="407571"/>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07574"/>
                                        </p:tgtEl>
                                        <p:attrNameLst>
                                          <p:attrName>style.visibility</p:attrName>
                                        </p:attrNameLst>
                                      </p:cBhvr>
                                      <p:to>
                                        <p:strVal val="visible"/>
                                      </p:to>
                                    </p:set>
                                    <p:animEffect transition="in" filter="wipe(left)">
                                      <p:cBhvr>
                                        <p:cTn id="15" dur="1000"/>
                                        <p:tgtEl>
                                          <p:spTgt spid="40757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07588"/>
                                        </p:tgtEl>
                                        <p:attrNameLst>
                                          <p:attrName>style.visibility</p:attrName>
                                        </p:attrNameLst>
                                      </p:cBhvr>
                                      <p:to>
                                        <p:strVal val="visible"/>
                                      </p:to>
                                    </p:set>
                                    <p:animEffect transition="in" filter="wipe(left)">
                                      <p:cBhvr>
                                        <p:cTn id="20" dur="1000"/>
                                        <p:tgtEl>
                                          <p:spTgt spid="40758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407589"/>
                                        </p:tgtEl>
                                        <p:attrNameLst>
                                          <p:attrName>style.visibility</p:attrName>
                                        </p:attrNameLst>
                                      </p:cBhvr>
                                      <p:to>
                                        <p:strVal val="visible"/>
                                      </p:to>
                                    </p:set>
                                    <p:animEffect transition="in" filter="wipe(left)">
                                      <p:cBhvr>
                                        <p:cTn id="24" dur="1000"/>
                                        <p:tgtEl>
                                          <p:spTgt spid="407589"/>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07592"/>
                                        </p:tgtEl>
                                        <p:attrNameLst>
                                          <p:attrName>style.visibility</p:attrName>
                                        </p:attrNameLst>
                                      </p:cBhvr>
                                      <p:to>
                                        <p:strVal val="visible"/>
                                      </p:to>
                                    </p:set>
                                    <p:animEffect transition="in" filter="wipe(left)">
                                      <p:cBhvr>
                                        <p:cTn id="28" dur="1000"/>
                                        <p:tgtEl>
                                          <p:spTgt spid="407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70" grpId="0" animBg="1"/>
      <p:bldP spid="40758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p:txBody>
          <a:bodyPr/>
          <a:lstStyle/>
          <a:p>
            <a:r>
              <a:rPr lang="en-US"/>
              <a:t>Baptism and Faith</a:t>
            </a:r>
          </a:p>
        </p:txBody>
      </p:sp>
      <p:sp>
        <p:nvSpPr>
          <p:cNvPr id="408579" name="Rectangle 3"/>
          <p:cNvSpPr>
            <a:spLocks noGrp="1" noChangeArrowheads="1"/>
          </p:cNvSpPr>
          <p:nvPr>
            <p:ph idx="1"/>
          </p:nvPr>
        </p:nvSpPr>
        <p:spPr/>
        <p:txBody>
          <a:bodyPr/>
          <a:lstStyle/>
          <a:p>
            <a:pPr>
              <a:buFontTx/>
              <a:buNone/>
            </a:pPr>
            <a:r>
              <a:rPr lang="en-US" dirty="0"/>
              <a:t>Baptism is a sign and seal of God’s promise (covenant).</a:t>
            </a:r>
          </a:p>
          <a:p>
            <a:pPr>
              <a:buFontTx/>
              <a:buNone/>
            </a:pPr>
            <a:r>
              <a:rPr lang="en-US" dirty="0"/>
              <a:t>Faith describes what people do with God’s promise.</a:t>
            </a:r>
          </a:p>
          <a:p>
            <a:pPr>
              <a:buFontTx/>
              <a:buNone/>
            </a:pPr>
            <a:endParaRPr lang="en-US" dirty="0"/>
          </a:p>
          <a:p>
            <a:pPr>
              <a:buFontTx/>
              <a:buNone/>
            </a:pPr>
            <a:endParaRPr lang="en-US" dirty="0"/>
          </a:p>
          <a:p>
            <a:pPr>
              <a:buFontTx/>
              <a:buNone/>
            </a:pPr>
            <a:r>
              <a:rPr lang="en-US" dirty="0"/>
              <a:t>Those not baptized who can believe but refuse:</a:t>
            </a:r>
          </a:p>
          <a:p>
            <a:pPr>
              <a:buFontTx/>
              <a:buNone/>
            </a:pPr>
            <a:endParaRPr lang="en-US" dirty="0"/>
          </a:p>
          <a:p>
            <a:pPr>
              <a:buFontTx/>
              <a:buNone/>
            </a:pPr>
            <a:endParaRPr lang="en-US" dirty="0"/>
          </a:p>
          <a:p>
            <a:pPr>
              <a:buFontTx/>
              <a:buNone/>
            </a:pPr>
            <a:r>
              <a:rPr lang="en-US" dirty="0"/>
              <a:t>Those baptized young who later refuse to believe:</a:t>
            </a:r>
          </a:p>
          <a:p>
            <a:pPr>
              <a:buFontTx/>
              <a:buNone/>
            </a:pPr>
            <a:endParaRPr lang="en-US" dirty="0"/>
          </a:p>
          <a:p>
            <a:pPr>
              <a:buFontTx/>
              <a:buNone/>
            </a:pPr>
            <a:endParaRPr lang="en-US" dirty="0"/>
          </a:p>
          <a:p>
            <a:pPr>
              <a:buFontTx/>
              <a:buNone/>
            </a:pPr>
            <a:endParaRPr lang="en-US" dirty="0"/>
          </a:p>
          <a:p>
            <a:pPr>
              <a:buFontTx/>
              <a:buNone/>
            </a:pPr>
            <a:endParaRPr lang="en-US" dirty="0"/>
          </a:p>
        </p:txBody>
      </p:sp>
      <p:sp>
        <p:nvSpPr>
          <p:cNvPr id="408587" name="Oval 11"/>
          <p:cNvSpPr>
            <a:spLocks noChangeArrowheads="1"/>
          </p:cNvSpPr>
          <p:nvPr/>
        </p:nvSpPr>
        <p:spPr bwMode="auto">
          <a:xfrm>
            <a:off x="307975" y="392869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8588" name="Group 12"/>
          <p:cNvGrpSpPr>
            <a:grpSpLocks/>
          </p:cNvGrpSpPr>
          <p:nvPr/>
        </p:nvGrpSpPr>
        <p:grpSpPr bwMode="auto">
          <a:xfrm>
            <a:off x="3124200" y="3929063"/>
            <a:ext cx="2436813" cy="735013"/>
            <a:chOff x="1920" y="2079"/>
            <a:chExt cx="1535" cy="463"/>
          </a:xfrm>
        </p:grpSpPr>
        <p:sp>
          <p:nvSpPr>
            <p:cNvPr id="408589" name="Oval 13"/>
            <p:cNvSpPr>
              <a:spLocks noChangeArrowheads="1"/>
            </p:cNvSpPr>
            <p:nvPr/>
          </p:nvSpPr>
          <p:spPr bwMode="auto">
            <a:xfrm>
              <a:off x="2161" y="2079"/>
              <a:ext cx="1294" cy="463"/>
            </a:xfrm>
            <a:prstGeom prst="ellipse">
              <a:avLst/>
            </a:prstGeom>
            <a:solidFill>
              <a:srgbClr val="FF0000"/>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latin typeface="Calibri" panose="020F0502020204030204" pitchFamily="34" charset="0"/>
                  <a:cs typeface="Calibri" panose="020F0502020204030204" pitchFamily="34" charset="0"/>
                </a:rPr>
                <a:t>faith</a:t>
              </a:r>
              <a:endParaRPr lang="en-US" sz="4000" dirty="0">
                <a:solidFill>
                  <a:schemeClr val="bg1"/>
                </a:solidFill>
                <a:latin typeface="Calibri" panose="020F0502020204030204" pitchFamily="34" charset="0"/>
                <a:cs typeface="Calibri" panose="020F0502020204030204" pitchFamily="34" charset="0"/>
              </a:endParaRPr>
            </a:p>
          </p:txBody>
        </p:sp>
        <p:sp>
          <p:nvSpPr>
            <p:cNvPr id="408590" name="Line 14"/>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
        <p:nvSpPr>
          <p:cNvPr id="408594" name="Oval 18"/>
          <p:cNvSpPr>
            <a:spLocks noChangeArrowheads="1"/>
          </p:cNvSpPr>
          <p:nvPr/>
        </p:nvSpPr>
        <p:spPr bwMode="auto">
          <a:xfrm>
            <a:off x="304800" y="56812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baptism</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8595" name="Group 19"/>
          <p:cNvGrpSpPr>
            <a:grpSpLocks/>
          </p:cNvGrpSpPr>
          <p:nvPr/>
        </p:nvGrpSpPr>
        <p:grpSpPr bwMode="auto">
          <a:xfrm>
            <a:off x="2667000" y="5681663"/>
            <a:ext cx="3427413" cy="735013"/>
            <a:chOff x="1920" y="2079"/>
            <a:chExt cx="1534" cy="463"/>
          </a:xfrm>
        </p:grpSpPr>
        <p:sp>
          <p:nvSpPr>
            <p:cNvPr id="408596" name="Oval 20"/>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sp>
          <p:nvSpPr>
            <p:cNvPr id="408597" name="Line 21"/>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grpSp>
        <p:nvGrpSpPr>
          <p:cNvPr id="408598" name="Group 22"/>
          <p:cNvGrpSpPr>
            <a:grpSpLocks/>
          </p:cNvGrpSpPr>
          <p:nvPr/>
        </p:nvGrpSpPr>
        <p:grpSpPr bwMode="auto">
          <a:xfrm>
            <a:off x="6096000" y="5681663"/>
            <a:ext cx="2735263" cy="735013"/>
            <a:chOff x="3456" y="2079"/>
            <a:chExt cx="2061" cy="463"/>
          </a:xfrm>
        </p:grpSpPr>
        <p:sp>
          <p:nvSpPr>
            <p:cNvPr id="408599" name="Oval 23"/>
            <p:cNvSpPr>
              <a:spLocks noChangeArrowheads="1"/>
            </p:cNvSpPr>
            <p:nvPr/>
          </p:nvSpPr>
          <p:spPr bwMode="auto">
            <a:xfrm>
              <a:off x="3746" y="2079"/>
              <a:ext cx="1771" cy="463"/>
            </a:xfrm>
            <a:prstGeom prst="ellipse">
              <a:avLst/>
            </a:prstGeom>
            <a:solidFill>
              <a:srgbClr val="FF0000"/>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latin typeface="Calibri" panose="020F0502020204030204" pitchFamily="34" charset="0"/>
                  <a:cs typeface="Calibri" panose="020F0502020204030204" pitchFamily="34" charset="0"/>
                </a:rPr>
                <a:t>faith</a:t>
              </a:r>
              <a:endParaRPr lang="en-US" sz="4000" dirty="0">
                <a:solidFill>
                  <a:schemeClr val="bg1"/>
                </a:solidFill>
                <a:latin typeface="Calibri" panose="020F0502020204030204" pitchFamily="34" charset="0"/>
                <a:cs typeface="Calibri" panose="020F0502020204030204" pitchFamily="34" charset="0"/>
              </a:endParaRPr>
            </a:p>
          </p:txBody>
        </p:sp>
        <p:sp>
          <p:nvSpPr>
            <p:cNvPr id="408600" name="Line 24"/>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389246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a:t>Baptized unbelievers</a:t>
            </a:r>
          </a:p>
        </p:txBody>
      </p:sp>
      <p:sp>
        <p:nvSpPr>
          <p:cNvPr id="411651" name="Rectangle 3"/>
          <p:cNvSpPr>
            <a:spLocks noGrp="1" noChangeArrowheads="1"/>
          </p:cNvSpPr>
          <p:nvPr>
            <p:ph idx="1"/>
          </p:nvPr>
        </p:nvSpPr>
        <p:spPr>
          <a:xfrm>
            <a:off x="0" y="1219200"/>
            <a:ext cx="9144000" cy="2362200"/>
          </a:xfrm>
        </p:spPr>
        <p:txBody>
          <a:bodyPr/>
          <a:lstStyle/>
          <a:p>
            <a:pPr>
              <a:buFontTx/>
              <a:buNone/>
            </a:pPr>
            <a:r>
              <a:rPr lang="en-US" dirty="0"/>
              <a:t>Does it make a difference to God whether an unbeliever is baptized or not?</a:t>
            </a:r>
          </a:p>
          <a:p>
            <a:pPr>
              <a:buFontTx/>
              <a:buNone/>
            </a:pPr>
            <a:r>
              <a:rPr lang="en-US" dirty="0">
                <a:solidFill>
                  <a:srgbClr val="00FF00"/>
                </a:solidFill>
              </a:rPr>
              <a:t>Yes. </a:t>
            </a:r>
            <a:r>
              <a:rPr lang="en-US" dirty="0"/>
              <a:t>A baptized unbeliever </a:t>
            </a:r>
            <a:r>
              <a:rPr lang="en-US" dirty="0">
                <a:solidFill>
                  <a:srgbClr val="00FF00"/>
                </a:solidFill>
              </a:rPr>
              <a:t>is worse off in the final judgment than an unbeliever who has not been baptized.</a:t>
            </a:r>
          </a:p>
        </p:txBody>
      </p:sp>
      <p:sp>
        <p:nvSpPr>
          <p:cNvPr id="411652"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
        <p:nvSpPr>
          <p:cNvPr id="411653" name="AutoShape 5"/>
          <p:cNvSpPr>
            <a:spLocks noChangeArrowheads="1"/>
          </p:cNvSpPr>
          <p:nvPr/>
        </p:nvSpPr>
        <p:spPr bwMode="auto">
          <a:xfrm>
            <a:off x="246856" y="3607295"/>
            <a:ext cx="8650288" cy="2990850"/>
          </a:xfrm>
          <a:prstGeom prst="horizontalScroll">
            <a:avLst>
              <a:gd name="adj" fmla="val 575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dirty="0">
                <a:solidFill>
                  <a:schemeClr val="bg1"/>
                </a:solidFill>
              </a:rPr>
              <a:t>"That servant who knows his master's will and does not get ready or does not do what his master wants will be beaten with many blows. But the one who does not know and does things deserving punishment will be beaten with few blows. From everyone who has been given much, much will be demanded; and from the one who has been entrusted with much, much more will be asked.”</a:t>
            </a:r>
            <a:endParaRPr lang="en-US" sz="2400" dirty="0">
              <a:solidFill>
                <a:schemeClr val="bg1"/>
              </a:solidFill>
            </a:endParaRPr>
          </a:p>
          <a:p>
            <a:pPr algn="r"/>
            <a:r>
              <a:rPr lang="en-US" sz="1800" dirty="0">
                <a:solidFill>
                  <a:schemeClr val="bg1"/>
                </a:solidFill>
              </a:rPr>
              <a:t>Luke 12:47-48</a:t>
            </a:r>
          </a:p>
        </p:txBody>
      </p:sp>
    </p:spTree>
    <p:extLst>
      <p:ext uri="{BB962C8B-B14F-4D97-AF65-F5344CB8AC3E}">
        <p14:creationId xmlns:p14="http://schemas.microsoft.com/office/powerpoint/2010/main" val="132050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16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16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11653"/>
                                        </p:tgtEl>
                                        <p:attrNameLst>
                                          <p:attrName>style.visibility</p:attrName>
                                        </p:attrNameLst>
                                      </p:cBhvr>
                                      <p:to>
                                        <p:strVal val="visible"/>
                                      </p:to>
                                    </p:set>
                                    <p:animEffect transition="in" filter="wipe(left)">
                                      <p:cBhvr>
                                        <p:cTn id="15" dur="1500"/>
                                        <p:tgtEl>
                                          <p:spTgt spid="411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1" grpId="0" uiExpand="1" build="p"/>
      <p:bldP spid="41165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Children of unbelievers</a:t>
            </a:r>
          </a:p>
        </p:txBody>
      </p:sp>
      <p:sp>
        <p:nvSpPr>
          <p:cNvPr id="3" name="Content Placeholder 2"/>
          <p:cNvSpPr>
            <a:spLocks noGrp="1"/>
          </p:cNvSpPr>
          <p:nvPr>
            <p:ph idx="1"/>
          </p:nvPr>
        </p:nvSpPr>
        <p:spPr/>
        <p:txBody>
          <a:bodyPr/>
          <a:lstStyle/>
          <a:p>
            <a:pPr marL="0" indent="0">
              <a:buNone/>
            </a:pPr>
            <a:r>
              <a:rPr lang="en-CA" dirty="0"/>
              <a:t>There is one clear example in the Bible of the child of unbelieving parents being saved. However, this child was a covenant child. 1 Kings 14:13: the son of Jeroboam I.</a:t>
            </a:r>
          </a:p>
          <a:p>
            <a:pPr marL="0" indent="0">
              <a:buNone/>
            </a:pPr>
            <a:endParaRPr lang="en-CA" dirty="0"/>
          </a:p>
          <a:p>
            <a:pPr marL="0" indent="0">
              <a:buNone/>
            </a:pPr>
            <a:r>
              <a:rPr lang="en-CA" dirty="0"/>
              <a:t>As to children outside the covenant, Scripture is silent.</a:t>
            </a:r>
          </a:p>
          <a:p>
            <a:pPr marL="0" indent="0">
              <a:buNone/>
            </a:pPr>
            <a:r>
              <a:rPr lang="en-CA" dirty="0"/>
              <a:t>Thus we should leave this matter in the hands of a good and righteous God.</a:t>
            </a:r>
          </a:p>
          <a:p>
            <a:pPr marL="0" indent="0">
              <a:buNone/>
            </a:pPr>
            <a:endParaRPr lang="en-CA" dirty="0"/>
          </a:p>
          <a:p>
            <a:pPr marL="0" indent="0">
              <a:buNone/>
            </a:pPr>
            <a:endParaRPr lang="en-CA" dirty="0"/>
          </a:p>
          <a:p>
            <a:pPr marL="0" indent="0">
              <a:buNone/>
            </a:pPr>
            <a:endParaRPr lang="en-CA" dirty="0"/>
          </a:p>
        </p:txBody>
      </p:sp>
      <p:sp>
        <p:nvSpPr>
          <p:cNvPr id="4" name="AutoShape 5"/>
          <p:cNvSpPr>
            <a:spLocks noChangeArrowheads="1"/>
          </p:cNvSpPr>
          <p:nvPr/>
        </p:nvSpPr>
        <p:spPr bwMode="auto">
          <a:xfrm>
            <a:off x="1329308" y="5517232"/>
            <a:ext cx="6485384" cy="866180"/>
          </a:xfrm>
          <a:prstGeom prst="horizontalScroll">
            <a:avLst>
              <a:gd name="adj" fmla="val 575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l"/>
            <a:r>
              <a:rPr lang="en-US" sz="2400" i="1" dirty="0">
                <a:solidFill>
                  <a:schemeClr val="bg1"/>
                </a:solidFill>
              </a:rPr>
              <a:t>“For what have I to do with judging outsiders?”</a:t>
            </a:r>
            <a:endParaRPr lang="en-US" sz="2400" dirty="0">
              <a:solidFill>
                <a:schemeClr val="bg1"/>
              </a:solidFill>
            </a:endParaRPr>
          </a:p>
          <a:p>
            <a:pPr algn="r"/>
            <a:r>
              <a:rPr lang="en-US" sz="1800" dirty="0">
                <a:solidFill>
                  <a:schemeClr val="bg1"/>
                </a:solidFill>
              </a:rPr>
              <a:t>1Corinthians 5:12</a:t>
            </a:r>
          </a:p>
        </p:txBody>
      </p:sp>
    </p:spTree>
    <p:extLst>
      <p:ext uri="{BB962C8B-B14F-4D97-AF65-F5344CB8AC3E}">
        <p14:creationId xmlns:p14="http://schemas.microsoft.com/office/powerpoint/2010/main" val="59885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0B9E56F">
            <a:hlinkClick r:id="" action="ppaction://media"/>
            <a:extLst>
              <a:ext uri="{FF2B5EF4-FFF2-40B4-BE49-F238E27FC236}">
                <a16:creationId xmlns:a16="http://schemas.microsoft.com/office/drawing/2014/main" id="{3E874609-7D5F-0FCE-3115-EB1793FAA4D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33500" y="5240263"/>
            <a:ext cx="609600" cy="609600"/>
          </a:xfrm>
          <a:prstGeom prst="rect">
            <a:avLst/>
          </a:prstGeom>
        </p:spPr>
      </p:pic>
      <p:pic>
        <p:nvPicPr>
          <p:cNvPr id="3" name="EF343F69">
            <a:hlinkClick r:id="" action="ppaction://media"/>
            <a:extLst>
              <a:ext uri="{FF2B5EF4-FFF2-40B4-BE49-F238E27FC236}">
                <a16:creationId xmlns:a16="http://schemas.microsoft.com/office/drawing/2014/main" id="{77BD877B-C1F1-2B4F-C2F4-B0D39962AEAC}"/>
              </a:ext>
            </a:extLst>
          </p:cNvPr>
          <p:cNvPicPr>
            <a:picLocks noChangeAspect="1"/>
          </p:cNvPicPr>
          <p:nvPr>
            <a:audioFile r:link="rId3"/>
            <p:extLst>
              <p:ext uri="{DAA4B4D4-6D71-4841-9C94-3DE7FCFB9230}">
                <p14:media xmlns:p14="http://schemas.microsoft.com/office/powerpoint/2010/main" r:embed="rId4">
                  <p14:trim st="1529" end="1103.2708"/>
                </p14:media>
              </p:ext>
            </p:extLst>
          </p:nvPr>
        </p:nvPicPr>
        <p:blipFill>
          <a:blip r:embed="rId7"/>
          <a:stretch>
            <a:fillRect/>
          </a:stretch>
        </p:blipFill>
        <p:spPr>
          <a:xfrm>
            <a:off x="2057400" y="5013176"/>
            <a:ext cx="609600" cy="609600"/>
          </a:xfrm>
          <a:prstGeom prst="rect">
            <a:avLst/>
          </a:prstGeom>
          <a:solidFill>
            <a:schemeClr val="bg1"/>
          </a:solidFill>
          <a:ln>
            <a:solidFill>
              <a:schemeClr val="bg1"/>
            </a:solidFill>
          </a:ln>
        </p:spPr>
      </p:pic>
      <p:pic>
        <p:nvPicPr>
          <p:cNvPr id="416770" name="Picture 2" descr="G:\Backup - juni 2009\Catechism\Pictures\Vragi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267200"/>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416771" name="AutoShape 3"/>
          <p:cNvSpPr>
            <a:spLocks noChangeArrowheads="1"/>
          </p:cNvSpPr>
          <p:nvPr/>
        </p:nvSpPr>
        <p:spPr bwMode="auto">
          <a:xfrm>
            <a:off x="152400" y="2356535"/>
            <a:ext cx="5029200" cy="1341656"/>
          </a:xfrm>
          <a:prstGeom prst="wedgeEllipseCallout">
            <a:avLst>
              <a:gd name="adj1" fmla="val -23042"/>
              <a:gd name="adj2" fmla="val 117792"/>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alibri" panose="020F0502020204030204" pitchFamily="34" charset="0"/>
                <a:cs typeface="Calibri" panose="020F0502020204030204" pitchFamily="34" charset="0"/>
              </a:rPr>
              <a:t>What are </a:t>
            </a:r>
          </a:p>
          <a:p>
            <a:r>
              <a:rPr lang="en-US" sz="2800" dirty="0" err="1">
                <a:solidFill>
                  <a:schemeClr val="bg1"/>
                </a:solidFill>
                <a:latin typeface="Calibri" panose="020F0502020204030204" pitchFamily="34" charset="0"/>
                <a:cs typeface="Calibri" panose="020F0502020204030204" pitchFamily="34" charset="0"/>
              </a:rPr>
              <a:t>paedo-baptists</a:t>
            </a:r>
            <a:r>
              <a:rPr lang="en-US" sz="2800" dirty="0">
                <a:solidFill>
                  <a:schemeClr val="bg1"/>
                </a:solidFill>
                <a:latin typeface="Calibri" panose="020F0502020204030204" pitchFamily="34" charset="0"/>
                <a:cs typeface="Calibri" panose="020F0502020204030204" pitchFamily="34" charset="0"/>
              </a:rPr>
              <a:t>?</a:t>
            </a:r>
            <a:endParaRPr lang="en-US" dirty="0">
              <a:solidFill>
                <a:schemeClr val="bg1"/>
              </a:solidFill>
              <a:latin typeface="Calibri" panose="020F0502020204030204" pitchFamily="34" charset="0"/>
              <a:cs typeface="Calibri" panose="020F0502020204030204" pitchFamily="34" charset="0"/>
            </a:endParaRPr>
          </a:p>
        </p:txBody>
      </p:sp>
      <p:pic>
        <p:nvPicPr>
          <p:cNvPr id="416773" name="Picture 5" descr="G:\Backup - juni 2009\Catechism\Pictures\Roepi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3909" y="3348184"/>
            <a:ext cx="1751013" cy="2514600"/>
          </a:xfrm>
          <a:prstGeom prst="rect">
            <a:avLst/>
          </a:prstGeom>
          <a:solidFill>
            <a:srgbClr val="993300"/>
          </a:solidFill>
        </p:spPr>
      </p:pic>
      <p:sp>
        <p:nvSpPr>
          <p:cNvPr id="416774" name="AutoShape 6"/>
          <p:cNvSpPr>
            <a:spLocks noChangeArrowheads="1"/>
          </p:cNvSpPr>
          <p:nvPr/>
        </p:nvSpPr>
        <p:spPr bwMode="auto">
          <a:xfrm>
            <a:off x="1295400" y="447675"/>
            <a:ext cx="6624638" cy="1341438"/>
          </a:xfrm>
          <a:prstGeom prst="wedgeEllipseCallout">
            <a:avLst>
              <a:gd name="adj1" fmla="val 28361"/>
              <a:gd name="adj2" fmla="val 157315"/>
            </a:avLst>
          </a:prstGeom>
          <a:solidFill>
            <a:srgbClr val="993300"/>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Christians who believe children are allowed to be baptized. </a:t>
            </a:r>
            <a:endParaRPr lang="en-US" dirty="0">
              <a:solidFill>
                <a:srgbClr val="00FF00"/>
              </a:solidFill>
              <a:latin typeface="Calibri" panose="020F0502020204030204" pitchFamily="34" charset="0"/>
              <a:cs typeface="Calibri" panose="020F0502020204030204" pitchFamily="34" charset="0"/>
            </a:endParaRPr>
          </a:p>
        </p:txBody>
      </p:sp>
      <p:sp>
        <p:nvSpPr>
          <p:cNvPr id="416775" name="Text Box 7"/>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latin typeface="Calibri" panose="020F0502020204030204" pitchFamily="34" charset="0"/>
                <a:cs typeface="Calibri" panose="020F0502020204030204" pitchFamily="34" charset="0"/>
                <a:sym typeface="Wingdings" pitchFamily="2" charset="2"/>
              </a:rPr>
              <a:t></a:t>
            </a:r>
            <a:endParaRPr lang="en-US" sz="2400">
              <a:solidFill>
                <a:schemeClr val="tx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iterate type="lt">
                                    <p:tmAbs val="130"/>
                                  </p:iterate>
                                  <p:childTnLst>
                                    <p:set>
                                      <p:cBhvr>
                                        <p:cTn id="6" dur="1" fill="hold">
                                          <p:stCondLst>
                                            <p:cond delay="0"/>
                                          </p:stCondLst>
                                        </p:cTn>
                                        <p:tgtEl>
                                          <p:spTgt spid="416771"/>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502" fill="hold"/>
                                        <p:tgtEl>
                                          <p:spTgt spid="3"/>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6773"/>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130"/>
                                  </p:iterate>
                                  <p:childTnLst>
                                    <p:set>
                                      <p:cBhvr>
                                        <p:cTn id="14" dur="1" fill="hold">
                                          <p:stCondLst>
                                            <p:cond delay="0"/>
                                          </p:stCondLst>
                                        </p:cTn>
                                        <p:tgtEl>
                                          <p:spTgt spid="416774"/>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75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3"/>
                </p:tgtEl>
              </p:cMediaNode>
            </p:audio>
          </p:childTnLst>
        </p:cTn>
      </p:par>
    </p:tnLst>
    <p:bldLst>
      <p:bldP spid="416771" grpId="0" animBg="1"/>
      <p:bldP spid="416774" grpId="0" animBg="1"/>
    </p:bldLst>
  </p:timing>
</p:sld>
</file>

<file path=ppt/theme/theme1.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3719</TotalTime>
  <Words>647</Words>
  <Application>Microsoft Office PowerPoint</Application>
  <PresentationFormat>On-screen Show (4:3)</PresentationFormat>
  <Paragraphs>125</Paragraphs>
  <Slides>15</Slides>
  <Notes>14</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Comic Sans MS</vt:lpstr>
      <vt:lpstr>Helterskelter</vt:lpstr>
      <vt:lpstr>Times New Roman</vt:lpstr>
      <vt:lpstr>Wingdings</vt:lpstr>
      <vt:lpstr>1_Office Theme</vt:lpstr>
      <vt:lpstr>Growing in Faith: LD 25-31</vt:lpstr>
      <vt:lpstr>Ps 105:3</vt:lpstr>
      <vt:lpstr>Baptism</vt:lpstr>
      <vt:lpstr>Bible Study: Genesis 17:9-14</vt:lpstr>
      <vt:lpstr>Bible Study: Genesis 17:9-14</vt:lpstr>
      <vt:lpstr>Baptism and circumcision</vt:lpstr>
      <vt:lpstr>Infant baptism – Eastern Orthodox Church</vt:lpstr>
      <vt:lpstr>The following applies to children too!</vt:lpstr>
      <vt:lpstr>Baptized as a child</vt:lpstr>
      <vt:lpstr>Children dying in infancy</vt:lpstr>
      <vt:lpstr>Baptism and Faith</vt:lpstr>
      <vt:lpstr>Baptism and Faith</vt:lpstr>
      <vt:lpstr>Baptized unbelievers</vt:lpstr>
      <vt:lpstr>Children of unbelievers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135</cp:revision>
  <cp:lastPrinted>2008-11-20T14:26:59Z</cp:lastPrinted>
  <dcterms:created xsi:type="dcterms:W3CDTF">2008-08-14T09:20:46Z</dcterms:created>
  <dcterms:modified xsi:type="dcterms:W3CDTF">2024-09-14T02:44:35Z</dcterms:modified>
</cp:coreProperties>
</file>