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371" r:id="rId2"/>
    <p:sldId id="593" r:id="rId3"/>
    <p:sldId id="560" r:id="rId4"/>
    <p:sldId id="566" r:id="rId5"/>
    <p:sldId id="592" r:id="rId6"/>
    <p:sldId id="577" r:id="rId7"/>
    <p:sldId id="602" r:id="rId8"/>
    <p:sldId id="564" r:id="rId9"/>
    <p:sldId id="586" r:id="rId10"/>
    <p:sldId id="595" r:id="rId11"/>
    <p:sldId id="579" r:id="rId12"/>
    <p:sldId id="580" r:id="rId13"/>
    <p:sldId id="581" r:id="rId14"/>
    <p:sldId id="601" r:id="rId15"/>
    <p:sldId id="584" r:id="rId16"/>
    <p:sldId id="585" r:id="rId17"/>
    <p:sldId id="582" r:id="rId18"/>
  </p:sldIdLst>
  <p:sldSz cx="9144000" cy="6858000" type="screen4x3"/>
  <p:notesSz cx="6799263" cy="9932988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3300"/>
    <a:srgbClr val="00FF00"/>
    <a:srgbClr val="99CCFF"/>
    <a:srgbClr val="FF6600"/>
    <a:srgbClr val="6600FF"/>
    <a:srgbClr val="993300"/>
    <a:srgbClr val="FF0000"/>
    <a:srgbClr val="FF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22" autoAdjust="0"/>
    <p:restoredTop sz="94660"/>
  </p:normalViewPr>
  <p:slideViewPr>
    <p:cSldViewPr>
      <p:cViewPr varScale="1">
        <p:scale>
          <a:sx n="101" d="100"/>
          <a:sy n="101" d="100"/>
        </p:scale>
        <p:origin x="129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650" y="-84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0388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503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FEFECE2-344C-4234-801D-D35F7E11BA7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191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62000"/>
            <a:ext cx="4978400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7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4400"/>
            <a:ext cx="4951413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0388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503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79A5E25-807D-40EF-B84A-6A1640458A3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1247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2F7FF3-0DE0-43CF-B5C9-AC48B9C07D42}" type="slidenum">
              <a:rPr lang="en-GB"/>
              <a:pPr/>
              <a:t>1</a:t>
            </a:fld>
            <a:endParaRPr lang="en-GB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6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753287-79E1-4858-9300-859D5F016BA6}" type="slidenum">
              <a:rPr lang="en-GB"/>
              <a:pPr/>
              <a:t>3</a:t>
            </a:fld>
            <a:endParaRPr lang="en-GB"/>
          </a:p>
        </p:txBody>
      </p:sp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65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3C5C79-1734-44AC-9652-35B76274FD7D}" type="slidenum">
              <a:rPr lang="en-GB"/>
              <a:pPr/>
              <a:t>4</a:t>
            </a:fld>
            <a:endParaRPr lang="en-GB"/>
          </a:p>
        </p:txBody>
      </p:sp>
      <p:sp>
        <p:nvSpPr>
          <p:cNvPr id="38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93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3C5C79-1734-44AC-9652-35B76274FD7D}" type="slidenum">
              <a:rPr lang="en-GB"/>
              <a:pPr/>
              <a:t>5</a:t>
            </a:fld>
            <a:endParaRPr lang="en-GB"/>
          </a:p>
        </p:txBody>
      </p:sp>
      <p:sp>
        <p:nvSpPr>
          <p:cNvPr id="38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79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Watch the video twice as it goes very fast.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908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371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649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0DC4F-12C7-4655-A5C7-A8220B322FD7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9113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2760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847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763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656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2660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334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25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4259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333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552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042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8419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2609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5251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372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4411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4740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85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85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620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91028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audio" Target="NULL" TargetMode="External"/><Relationship Id="rId7" Type="http://schemas.openxmlformats.org/officeDocument/2006/relationships/image" Target="../media/image7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microsoft.com/office/2007/relationships/media" Target="../media/media3.m4a"/><Relationship Id="rId9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notlikeitmatters.files.wordpress.com/2010/04/passover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0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21.jpe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GB" sz="5400" dirty="0"/>
              <a:t>Growing in Faith: LD 25-31</a:t>
            </a:r>
            <a:endParaRPr lang="en-GB" dirty="0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Lord’s Supper</a:t>
            </a:r>
          </a:p>
          <a:p>
            <a:r>
              <a:rPr lang="en-GB" dirty="0"/>
              <a:t>Lesson 04 – LD 28-29</a:t>
            </a:r>
          </a:p>
        </p:txBody>
      </p:sp>
      <p:pic>
        <p:nvPicPr>
          <p:cNvPr id="126981" name="Picture 5" descr="C:\Documents and Settings\Karlo Janssen\Mijn documenten\Downloads\Dit Koningskind\avondmaa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029200"/>
            <a:ext cx="14478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Hymn 59:1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19200"/>
            <a:ext cx="8604448" cy="5638800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Come, take by faith the body of the Lord,</a:t>
            </a:r>
          </a:p>
          <a:p>
            <a:pPr marL="0" indent="0">
              <a:buNone/>
            </a:pPr>
            <a:r>
              <a:rPr lang="en-CA" dirty="0"/>
              <a:t>and drink the blood of Christ, for us outpoured.</a:t>
            </a:r>
          </a:p>
          <a:p>
            <a:pPr marL="0" indent="0">
              <a:buNone/>
            </a:pPr>
            <a:r>
              <a:rPr lang="en-CA" dirty="0"/>
              <a:t>Praise and confess the wonders of his grace:</a:t>
            </a:r>
          </a:p>
          <a:p>
            <a:pPr marL="0" indent="0">
              <a:buNone/>
            </a:pPr>
            <a:r>
              <a:rPr lang="en-CA" dirty="0"/>
              <a:t>to rescue us, he suffered in our place.</a:t>
            </a:r>
          </a:p>
          <a:p>
            <a:pPr marL="0" indent="0">
              <a:buNone/>
            </a:pPr>
            <a:r>
              <a:rPr lang="en-CA" dirty="0"/>
              <a:t>Led to the slaughter as the Lamb of God,</a:t>
            </a:r>
          </a:p>
          <a:p>
            <a:pPr marL="0" indent="0">
              <a:buNone/>
            </a:pPr>
            <a:r>
              <a:rPr lang="en-CA" dirty="0"/>
              <a:t>our Saviour bought us with his precious blood.</a:t>
            </a:r>
          </a:p>
          <a:p>
            <a:pPr marL="0" indent="0">
              <a:buNone/>
            </a:pPr>
            <a:r>
              <a:rPr lang="en-CA" dirty="0"/>
              <a:t>Remember how he bore our curse and shame;</a:t>
            </a:r>
          </a:p>
          <a:p>
            <a:pPr marL="0" indent="0">
              <a:buNone/>
            </a:pPr>
            <a:r>
              <a:rPr lang="en-CA" dirty="0"/>
              <a:t>until he comes, let us his death proclaim.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6204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Lord’s Supper</a:t>
            </a:r>
          </a:p>
        </p:txBody>
      </p:sp>
      <p:sp>
        <p:nvSpPr>
          <p:cNvPr id="371728" name="AutoShape 16"/>
          <p:cNvSpPr>
            <a:spLocks noChangeArrowheads="1"/>
          </p:cNvSpPr>
          <p:nvPr/>
        </p:nvSpPr>
        <p:spPr bwMode="auto">
          <a:xfrm>
            <a:off x="0" y="1219200"/>
            <a:ext cx="9144000" cy="2297113"/>
          </a:xfrm>
          <a:prstGeom prst="horizontalScroll">
            <a:avLst>
              <a:gd name="adj" fmla="val 12500"/>
            </a:avLst>
          </a:prstGeom>
          <a:solidFill>
            <a:srgbClr val="FF9900"/>
          </a:solidFill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2800" i="1" dirty="0">
                <a:solidFill>
                  <a:schemeClr val="bg1"/>
                </a:solidFill>
              </a:rPr>
              <a:t>I tell you the truth, he who believes has everlasting life. I am the bread of life. … If anyone eats of this bread, he will live forever. This bread is my flesh,...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John 6:47,48,51</a:t>
            </a:r>
            <a:endParaRPr lang="en-US" dirty="0"/>
          </a:p>
        </p:txBody>
      </p:sp>
      <p:sp>
        <p:nvSpPr>
          <p:cNvPr id="371729" name="Oval 17"/>
          <p:cNvSpPr>
            <a:spLocks noChangeArrowheads="1"/>
          </p:cNvSpPr>
          <p:nvPr/>
        </p:nvSpPr>
        <p:spPr bwMode="auto">
          <a:xfrm>
            <a:off x="228600" y="4690695"/>
            <a:ext cx="2811463" cy="735747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rgbClr val="00FF00"/>
                </a:solidFill>
                <a:latin typeface="Comic Sans MS" pitchFamily="66" charset="0"/>
              </a:rPr>
              <a:t>preaching</a:t>
            </a:r>
            <a:endParaRPr lang="en-US" sz="2800" dirty="0"/>
          </a:p>
        </p:txBody>
      </p:sp>
      <p:grpSp>
        <p:nvGrpSpPr>
          <p:cNvPr id="371737" name="Group 25"/>
          <p:cNvGrpSpPr>
            <a:grpSpLocks/>
          </p:cNvGrpSpPr>
          <p:nvPr/>
        </p:nvGrpSpPr>
        <p:grpSpPr bwMode="auto">
          <a:xfrm>
            <a:off x="3044825" y="4691063"/>
            <a:ext cx="2436813" cy="735013"/>
            <a:chOff x="1920" y="2079"/>
            <a:chExt cx="1535" cy="463"/>
          </a:xfrm>
        </p:grpSpPr>
        <p:sp>
          <p:nvSpPr>
            <p:cNvPr id="371730" name="Oval 18"/>
            <p:cNvSpPr>
              <a:spLocks noChangeArrowheads="1"/>
            </p:cNvSpPr>
            <p:nvPr/>
          </p:nvSpPr>
          <p:spPr bwMode="auto">
            <a:xfrm>
              <a:off x="2161" y="2079"/>
              <a:ext cx="1294" cy="4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rgbClr val="00FF00"/>
                  </a:solidFill>
                  <a:latin typeface="Comic Sans MS" pitchFamily="66" charset="0"/>
                </a:rPr>
                <a:t>faith</a:t>
              </a:r>
              <a:endParaRPr lang="en-US" sz="2800">
                <a:solidFill>
                  <a:srgbClr val="00FF00"/>
                </a:solidFill>
              </a:endParaRPr>
            </a:p>
          </p:txBody>
        </p:sp>
        <p:sp>
          <p:nvSpPr>
            <p:cNvPr id="371732" name="Line 20"/>
            <p:cNvSpPr>
              <a:spLocks noChangeShapeType="1"/>
            </p:cNvSpPr>
            <p:nvPr/>
          </p:nvSpPr>
          <p:spPr bwMode="auto">
            <a:xfrm flipV="1">
              <a:off x="1920" y="2304"/>
              <a:ext cx="240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 sz="2800"/>
            </a:p>
          </p:txBody>
        </p:sp>
      </p:grpSp>
      <p:grpSp>
        <p:nvGrpSpPr>
          <p:cNvPr id="371738" name="Group 26"/>
          <p:cNvGrpSpPr>
            <a:grpSpLocks/>
          </p:cNvGrpSpPr>
          <p:nvPr/>
        </p:nvGrpSpPr>
        <p:grpSpPr bwMode="auto">
          <a:xfrm>
            <a:off x="5483225" y="4387852"/>
            <a:ext cx="3271838" cy="1341438"/>
            <a:chOff x="3456" y="1888"/>
            <a:chExt cx="2061" cy="845"/>
          </a:xfrm>
        </p:grpSpPr>
        <p:sp>
          <p:nvSpPr>
            <p:cNvPr id="371731" name="Oval 19"/>
            <p:cNvSpPr>
              <a:spLocks noChangeArrowheads="1"/>
            </p:cNvSpPr>
            <p:nvPr/>
          </p:nvSpPr>
          <p:spPr bwMode="auto">
            <a:xfrm>
              <a:off x="3746" y="1888"/>
              <a:ext cx="1771" cy="84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rgbClr val="00FF00"/>
                  </a:solidFill>
                  <a:latin typeface="Comic Sans MS" pitchFamily="66" charset="0"/>
                </a:rPr>
                <a:t>Lord’s Supper</a:t>
              </a:r>
              <a:endParaRPr lang="en-US" sz="2800">
                <a:solidFill>
                  <a:srgbClr val="00FF00"/>
                </a:solidFill>
              </a:endParaRPr>
            </a:p>
          </p:txBody>
        </p:sp>
        <p:sp>
          <p:nvSpPr>
            <p:cNvPr id="371733" name="Line 21"/>
            <p:cNvSpPr>
              <a:spLocks noChangeShapeType="1"/>
            </p:cNvSpPr>
            <p:nvPr/>
          </p:nvSpPr>
          <p:spPr bwMode="auto">
            <a:xfrm>
              <a:off x="3456" y="2304"/>
              <a:ext cx="28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 sz="2800"/>
            </a:p>
          </p:txBody>
        </p:sp>
      </p:grpSp>
      <p:sp>
        <p:nvSpPr>
          <p:cNvPr id="371739" name="Text Box 27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1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71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71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29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Bible Study: Matthew 26:26-29</a:t>
            </a:r>
          </a:p>
        </p:txBody>
      </p:sp>
      <p:pic>
        <p:nvPicPr>
          <p:cNvPr id="379908" name="Picture 4" descr="G:\Backup - juni 2009\Mijn afbeeldingen\Liturgy\Liturgie\bijbellez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91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60848"/>
            <a:ext cx="8837688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ction Button: Custom 4">
            <a:hlinkClick r:id="" action="ppaction://hlinkshowjump?jump=nextslide" highlightClick="1"/>
          </p:cNvPr>
          <p:cNvSpPr/>
          <p:nvPr/>
        </p:nvSpPr>
        <p:spPr bwMode="auto">
          <a:xfrm>
            <a:off x="7772400" y="0"/>
            <a:ext cx="1262699" cy="1371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Action Button: Custom 5">
            <a:hlinkClick r:id="" action="ppaction://hlinkshowjump?jump=nextslide" highlightClick="1"/>
          </p:cNvPr>
          <p:cNvSpPr/>
          <p:nvPr/>
        </p:nvSpPr>
        <p:spPr bwMode="auto">
          <a:xfrm>
            <a:off x="7924800" y="152400"/>
            <a:ext cx="1262699" cy="1371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/>
              <a:t>Bible Study: Matthew 26:26-29</a:t>
            </a:r>
          </a:p>
        </p:txBody>
      </p:sp>
      <p:sp>
        <p:nvSpPr>
          <p:cNvPr id="3799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2667000"/>
          </a:xfrm>
        </p:spPr>
        <p:txBody>
          <a:bodyPr/>
          <a:lstStyle/>
          <a:p>
            <a:pPr>
              <a:buFontTx/>
              <a:buNone/>
            </a:pPr>
            <a:r>
              <a:rPr lang="en-GB" dirty="0"/>
              <a:t>1. During the last Passover</a:t>
            </a:r>
          </a:p>
          <a:p>
            <a:pPr>
              <a:buFontTx/>
              <a:buNone/>
            </a:pPr>
            <a:r>
              <a:rPr lang="en-GB" dirty="0"/>
              <a:t>2. My body</a:t>
            </a:r>
          </a:p>
          <a:p>
            <a:pPr>
              <a:buFontTx/>
              <a:buNone/>
            </a:pPr>
            <a:r>
              <a:rPr lang="en-GB" dirty="0"/>
              <a:t>3. My blood of the covenant</a:t>
            </a:r>
          </a:p>
          <a:p>
            <a:pPr>
              <a:buFontTx/>
              <a:buNone/>
            </a:pPr>
            <a:r>
              <a:rPr lang="en-GB" dirty="0"/>
              <a:t>4. For the forgiveness of sins</a:t>
            </a:r>
          </a:p>
          <a:p>
            <a:pPr>
              <a:buFontTx/>
              <a:buNone/>
            </a:pPr>
            <a:r>
              <a:rPr lang="en-GB" dirty="0"/>
              <a:t>5. In His Father’s Kingdom</a:t>
            </a:r>
          </a:p>
        </p:txBody>
      </p:sp>
      <p:pic>
        <p:nvPicPr>
          <p:cNvPr id="379908" name="Picture 4" descr="G:\Backup - juni 2009\Mijn afbeeldingen\Liturgy\Liturgie\bijbellez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91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962400"/>
            <a:ext cx="5562600" cy="271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ction Button: Custom 5">
            <a:hlinkClick r:id="" action="ppaction://hlinkshowjump?jump=nextslide" highlightClick="1"/>
          </p:cNvPr>
          <p:cNvSpPr/>
          <p:nvPr/>
        </p:nvSpPr>
        <p:spPr bwMode="auto">
          <a:xfrm>
            <a:off x="7772400" y="0"/>
            <a:ext cx="1262699" cy="1371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Action Button: Custom 6">
            <a:hlinkClick r:id="" action="ppaction://hlinkshowjump?jump=nextslide" highlightClick="1"/>
          </p:cNvPr>
          <p:cNvSpPr/>
          <p:nvPr/>
        </p:nvSpPr>
        <p:spPr bwMode="auto">
          <a:xfrm>
            <a:off x="7924800" y="152400"/>
            <a:ext cx="1262699" cy="1371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69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0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/>
          <a:lstStyle/>
          <a:p>
            <a:r>
              <a:rPr lang="en-US" dirty="0"/>
              <a:t>Passover: The Jewish feast of liberation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458" y="1484784"/>
            <a:ext cx="9144000" cy="3417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endParaRPr lang="en-US" dirty="0"/>
          </a:p>
        </p:txBody>
      </p:sp>
      <p:pic>
        <p:nvPicPr>
          <p:cNvPr id="3" name="1 (cc)_1">
            <a:hlinkClick r:id="" action="ppaction://media"/>
            <a:extLst>
              <a:ext uri="{FF2B5EF4-FFF2-40B4-BE49-F238E27FC236}">
                <a16:creationId xmlns:a16="http://schemas.microsoft.com/office/drawing/2014/main" id="{387497AA-DAD8-0DDB-32FC-10E156BC6E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3568" y="908720"/>
            <a:ext cx="7776864" cy="5832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C955C-27C8-4DF3-81CB-B147E5EBA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Video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02B32-F27F-408E-B8B9-F9C219366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742" y="1219200"/>
            <a:ext cx="7965258" cy="5638800"/>
          </a:xfrm>
        </p:spPr>
        <p:txBody>
          <a:bodyPr/>
          <a:lstStyle/>
          <a:p>
            <a:pPr marL="0" indent="-360000">
              <a:buNone/>
            </a:pPr>
            <a:r>
              <a:rPr lang="en-CA" dirty="0"/>
              <a:t>1. To remember the exodus, when they fled Egypt with dough to which they had yet not added yeast</a:t>
            </a:r>
          </a:p>
          <a:p>
            <a:pPr marL="0" indent="-360000">
              <a:buNone/>
            </a:pPr>
            <a:r>
              <a:rPr lang="en-CA" dirty="0"/>
              <a:t>2. To remember the bitterness of slavery</a:t>
            </a:r>
          </a:p>
          <a:p>
            <a:pPr marL="0" indent="-360000">
              <a:buNone/>
            </a:pPr>
            <a:r>
              <a:rPr lang="en-CA" dirty="0"/>
              <a:t>3. To recall the tears the Jews shed as slaves</a:t>
            </a:r>
          </a:p>
          <a:p>
            <a:pPr marL="0" indent="-360000">
              <a:buNone/>
            </a:pPr>
            <a:r>
              <a:rPr lang="en-CA" dirty="0"/>
              <a:t>4. To reflect freedom and relaxation in contrast to slavery</a:t>
            </a:r>
          </a:p>
          <a:p>
            <a:pPr marL="0" indent="-360000">
              <a:buNone/>
            </a:pPr>
            <a:r>
              <a:rPr lang="en-CA" dirty="0"/>
              <a:t>5. Both</a:t>
            </a:r>
          </a:p>
          <a:p>
            <a:pPr marL="0" indent="-360000">
              <a:buNone/>
            </a:pPr>
            <a:r>
              <a:rPr lang="en-CA" dirty="0"/>
              <a:t>	(and so is the Lord’s Supper…)</a:t>
            </a:r>
          </a:p>
          <a:p>
            <a:pPr marL="0" indent="-360000">
              <a:buNone/>
            </a:pP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31BC85-4D3D-41A7-B615-3614E72441F4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6055" y="1393308"/>
            <a:ext cx="420934" cy="4026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3FD192-2686-4B55-9B17-A0C2F7301350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6055" y="2748141"/>
            <a:ext cx="420934" cy="4026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E54788-1455-4105-B600-B1D43F83FAFB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6055" y="2219092"/>
            <a:ext cx="420934" cy="4026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15DB37-DA62-4617-A99E-8E277C430D1A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1647" y="4184539"/>
            <a:ext cx="420934" cy="4026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CB2425-8F0E-41E2-B57D-07C9A228B6F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67247" y="3358755"/>
            <a:ext cx="420934" cy="4026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AFD047-E1F4-4347-B28D-AEF4CCC26E47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77714" y="4184539"/>
            <a:ext cx="420934" cy="40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9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B6FAF4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1560" y="664369"/>
            <a:ext cx="609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2" name="A73B43C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38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7544" y="2720181"/>
            <a:ext cx="609600" cy="609600"/>
          </a:xfrm>
          <a:prstGeom prst="rect">
            <a:avLst/>
          </a:prstGeom>
        </p:spPr>
      </p:pic>
      <p:pic>
        <p:nvPicPr>
          <p:cNvPr id="376834" name="Picture 2" descr="G:\Backup - juni 2009\Catechism\Pictures\Vragi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67200"/>
            <a:ext cx="251460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6835" name="AutoShape 3"/>
          <p:cNvSpPr>
            <a:spLocks noChangeArrowheads="1"/>
          </p:cNvSpPr>
          <p:nvPr/>
        </p:nvSpPr>
        <p:spPr bwMode="auto">
          <a:xfrm>
            <a:off x="303213" y="2167235"/>
            <a:ext cx="5029200" cy="1947565"/>
          </a:xfrm>
          <a:prstGeom prst="wedgeEllipseCallout">
            <a:avLst>
              <a:gd name="adj1" fmla="val -23042"/>
              <a:gd name="adj2" fmla="val 117792"/>
            </a:avLst>
          </a:prstGeom>
          <a:solidFill>
            <a:schemeClr val="tx1"/>
          </a:solidFill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is the Jewish feast of liberation called “Passover”</a:t>
            </a:r>
            <a:r>
              <a:rPr lang="nl-NL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6837" name="Picture 5" descr="G:\Backup - juni 2009\Catechism\Pictures\Roepi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2971800"/>
            <a:ext cx="168592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381000" y="476672"/>
            <a:ext cx="950640" cy="7972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376838" name="AutoShape 6"/>
          <p:cNvSpPr>
            <a:spLocks noChangeArrowheads="1"/>
          </p:cNvSpPr>
          <p:nvPr/>
        </p:nvSpPr>
        <p:spPr bwMode="auto">
          <a:xfrm>
            <a:off x="118578" y="0"/>
            <a:ext cx="8836025" cy="1947565"/>
          </a:xfrm>
          <a:prstGeom prst="wedgeEllipseCallout">
            <a:avLst>
              <a:gd name="adj1" fmla="val 23796"/>
              <a:gd name="adj2" fmla="val 112532"/>
            </a:avLst>
          </a:prstGeom>
          <a:solidFill>
            <a:schemeClr val="accent6">
              <a:lumMod val="5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Because the Lord “passed over” the houses of the Israelites when all the first born were killed in Egypt.</a:t>
            </a:r>
            <a:endParaRPr lang="en-US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7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5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76835" grpId="0" animBg="1"/>
      <p:bldP spid="3768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From Passover to Lord’s Supper</a:t>
            </a:r>
          </a:p>
        </p:txBody>
      </p:sp>
      <p:sp>
        <p:nvSpPr>
          <p:cNvPr id="403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Baptism replaces circumcision as a sign and seal of entry into the covenant</a:t>
            </a:r>
          </a:p>
          <a:p>
            <a:pPr>
              <a:buFontTx/>
              <a:buNone/>
            </a:pPr>
            <a:r>
              <a:rPr lang="en-US" dirty="0"/>
              <a:t>Similarly, the Lord’s Supper replaces Passover as a sign of covenant liberation</a:t>
            </a:r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u="sng" dirty="0"/>
              <a:t>Passover: </a:t>
            </a:r>
            <a:r>
              <a:rPr lang="en-US" dirty="0">
                <a:solidFill>
                  <a:srgbClr val="00FF00"/>
                </a:solidFill>
              </a:rPr>
              <a:t>liberation from Egypt and oppression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	</a:t>
            </a:r>
            <a:r>
              <a:rPr lang="en-US" u="sng" dirty="0"/>
              <a:t>Lord’s Supper</a:t>
            </a:r>
            <a:r>
              <a:rPr lang="en-US" dirty="0">
                <a:solidFill>
                  <a:srgbClr val="00FF00"/>
                </a:solidFill>
              </a:rPr>
              <a:t>: liberation from sin and devil’s power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</a:t>
            </a:r>
          </a:p>
        </p:txBody>
      </p:sp>
      <p:sp>
        <p:nvSpPr>
          <p:cNvPr id="403461" name="Text Box 5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1026" name="Picture 2" descr="http://notlikeitmatters.files.wordpress.com/2010/04/passover.jpg?w=186&amp;h=139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82136"/>
            <a:ext cx="2592288" cy="186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880319"/>
            <a:ext cx="1692895" cy="126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642" y="4880319"/>
            <a:ext cx="3479165" cy="1358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 bwMode="auto">
          <a:xfrm>
            <a:off x="2870612" y="5514250"/>
            <a:ext cx="3223462" cy="0"/>
          </a:xfrm>
          <a:prstGeom prst="straightConnector1">
            <a:avLst/>
          </a:prstGeom>
          <a:noFill/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Signs and Seals of being</a:t>
            </a:r>
          </a:p>
        </p:txBody>
      </p:sp>
      <p:sp>
        <p:nvSpPr>
          <p:cNvPr id="395271" name="Oval 7"/>
          <p:cNvSpPr>
            <a:spLocks noChangeArrowheads="1"/>
          </p:cNvSpPr>
          <p:nvPr/>
        </p:nvSpPr>
        <p:spPr bwMode="auto">
          <a:xfrm>
            <a:off x="2843808" y="1436786"/>
            <a:ext cx="3505200" cy="735747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C000"/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Sins forgiven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5272" name="Oval 8"/>
          <p:cNvSpPr>
            <a:spLocks noChangeArrowheads="1"/>
          </p:cNvSpPr>
          <p:nvPr/>
        </p:nvSpPr>
        <p:spPr bwMode="auto">
          <a:xfrm>
            <a:off x="3009900" y="4839875"/>
            <a:ext cx="3429000" cy="1341656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C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Belong to God’s family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5270" name="Oval 6"/>
          <p:cNvSpPr>
            <a:spLocks noChangeArrowheads="1"/>
          </p:cNvSpPr>
          <p:nvPr/>
        </p:nvSpPr>
        <p:spPr bwMode="auto">
          <a:xfrm>
            <a:off x="2971800" y="3140968"/>
            <a:ext cx="3505200" cy="735747"/>
          </a:xfrm>
          <a:prstGeom prst="ellipse">
            <a:avLst/>
          </a:prstGeom>
          <a:solidFill>
            <a:srgbClr val="FFC000"/>
          </a:solidFill>
          <a:ln w="9525">
            <a:solidFill>
              <a:srgbClr val="FFC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life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D82E9F2-2092-43BF-BF62-A54916309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196637"/>
            <a:ext cx="1158280" cy="116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067A962B-0BF2-4E74-AFAC-955B04DFC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408" y="2969419"/>
            <a:ext cx="1219200" cy="102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80934CDA-2403-41D5-B44C-50E8DFDD7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967735"/>
            <a:ext cx="2599913" cy="101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00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Forgiven</a:t>
            </a:r>
          </a:p>
        </p:txBody>
      </p:sp>
      <p:sp>
        <p:nvSpPr>
          <p:cNvPr id="396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292988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Bread is</a:t>
            </a:r>
            <a:r>
              <a:rPr lang="en-US" dirty="0">
                <a:solidFill>
                  <a:srgbClr val="00FF00"/>
                </a:solidFill>
              </a:rPr>
              <a:t> broken </a:t>
            </a:r>
            <a:r>
              <a:rPr lang="en-US" dirty="0"/>
              <a:t>and wine is </a:t>
            </a:r>
            <a:r>
              <a:rPr lang="en-US" dirty="0">
                <a:solidFill>
                  <a:srgbClr val="00FF00"/>
                </a:solidFill>
              </a:rPr>
              <a:t>poured. </a:t>
            </a:r>
            <a:r>
              <a:rPr lang="en-US" dirty="0"/>
              <a:t>It is </a:t>
            </a:r>
            <a:r>
              <a:rPr lang="en-US" dirty="0">
                <a:solidFill>
                  <a:srgbClr val="00FF00"/>
                </a:solidFill>
              </a:rPr>
              <a:t>“destroyed</a:t>
            </a:r>
            <a:r>
              <a:rPr lang="nl-NL" dirty="0">
                <a:solidFill>
                  <a:srgbClr val="00FF00"/>
                </a:solidFill>
              </a:rPr>
              <a:t>”, </a:t>
            </a:r>
            <a:r>
              <a:rPr lang="nl-NL" dirty="0" err="1">
                <a:solidFill>
                  <a:srgbClr val="00FF00"/>
                </a:solidFill>
              </a:rPr>
              <a:t>it</a:t>
            </a:r>
            <a:r>
              <a:rPr lang="nl-NL" dirty="0">
                <a:solidFill>
                  <a:srgbClr val="00FF00"/>
                </a:solidFill>
              </a:rPr>
              <a:t> dies. </a:t>
            </a:r>
            <a:r>
              <a:rPr lang="nl-NL" dirty="0"/>
              <a:t>The </a:t>
            </a:r>
            <a:r>
              <a:rPr lang="nl-NL" dirty="0" err="1">
                <a:solidFill>
                  <a:srgbClr val="00FF00"/>
                </a:solidFill>
              </a:rPr>
              <a:t>death</a:t>
            </a:r>
            <a:r>
              <a:rPr lang="nl-NL" dirty="0">
                <a:solidFill>
                  <a:srgbClr val="00FF00"/>
                </a:solidFill>
              </a:rPr>
              <a:t> of man </a:t>
            </a:r>
            <a:r>
              <a:rPr lang="nl-NL" dirty="0"/>
              <a:t>is the </a:t>
            </a:r>
            <a:r>
              <a:rPr lang="nl-NL" dirty="0" err="1">
                <a:solidFill>
                  <a:srgbClr val="00FF00"/>
                </a:solidFill>
              </a:rPr>
              <a:t>true</a:t>
            </a:r>
            <a:r>
              <a:rPr lang="nl-NL" dirty="0">
                <a:solidFill>
                  <a:srgbClr val="00FF00"/>
                </a:solidFill>
              </a:rPr>
              <a:t> </a:t>
            </a:r>
            <a:r>
              <a:rPr lang="nl-NL" dirty="0" err="1">
                <a:solidFill>
                  <a:srgbClr val="00FF00"/>
                </a:solidFill>
              </a:rPr>
              <a:t>payment</a:t>
            </a:r>
            <a:r>
              <a:rPr lang="nl-NL" dirty="0">
                <a:solidFill>
                  <a:srgbClr val="00FF00"/>
                </a:solidFill>
              </a:rPr>
              <a:t> for sin.</a:t>
            </a:r>
            <a:endParaRPr lang="en-US" dirty="0">
              <a:solidFill>
                <a:srgbClr val="00FF00"/>
              </a:solidFill>
            </a:endParaRPr>
          </a:p>
          <a:p>
            <a:pPr>
              <a:buFontTx/>
              <a:buNone/>
            </a:pPr>
            <a:r>
              <a:rPr lang="en-US" dirty="0"/>
              <a:t>Christ</a:t>
            </a:r>
            <a:r>
              <a:rPr lang="en-US" dirty="0">
                <a:solidFill>
                  <a:srgbClr val="00FF00"/>
                </a:solidFill>
              </a:rPr>
              <a:t> died the death we had to die. </a:t>
            </a:r>
          </a:p>
          <a:p>
            <a:pPr>
              <a:buFontTx/>
              <a:buNone/>
            </a:pPr>
            <a:r>
              <a:rPr lang="en-US" dirty="0"/>
              <a:t>Thus we are </a:t>
            </a:r>
            <a:r>
              <a:rPr lang="en-US" dirty="0">
                <a:solidFill>
                  <a:srgbClr val="00FF00"/>
                </a:solidFill>
              </a:rPr>
              <a:t>set free from what comes from all our sins.</a:t>
            </a:r>
          </a:p>
        </p:txBody>
      </p:sp>
      <p:sp>
        <p:nvSpPr>
          <p:cNvPr id="396294" name="Text Box 6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717032"/>
            <a:ext cx="2592288" cy="2605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Renewed</a:t>
            </a:r>
          </a:p>
        </p:txBody>
      </p:sp>
      <p:sp>
        <p:nvSpPr>
          <p:cNvPr id="397315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19812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Food and drink </a:t>
            </a:r>
            <a:r>
              <a:rPr lang="en-US" dirty="0">
                <a:solidFill>
                  <a:srgbClr val="00FF00"/>
                </a:solidFill>
              </a:rPr>
              <a:t>give you the energy to live.</a:t>
            </a:r>
          </a:p>
          <a:p>
            <a:pPr>
              <a:buFontTx/>
              <a:buNone/>
            </a:pPr>
            <a:r>
              <a:rPr lang="en-US" dirty="0"/>
              <a:t>We share </a:t>
            </a:r>
            <a:r>
              <a:rPr lang="en-US" dirty="0">
                <a:solidFill>
                  <a:srgbClr val="00FF00"/>
                </a:solidFill>
              </a:rPr>
              <a:t>in the Spirit of Christ.</a:t>
            </a:r>
          </a:p>
          <a:p>
            <a:pPr>
              <a:buFontTx/>
              <a:buNone/>
            </a:pPr>
            <a:r>
              <a:rPr lang="en-US" dirty="0"/>
              <a:t>And thus we have </a:t>
            </a:r>
            <a:r>
              <a:rPr lang="en-US" dirty="0">
                <a:solidFill>
                  <a:srgbClr val="00FF00"/>
                </a:solidFill>
              </a:rPr>
              <a:t>the strength to live the new, perfect life.</a:t>
            </a:r>
          </a:p>
        </p:txBody>
      </p:sp>
      <p:sp>
        <p:nvSpPr>
          <p:cNvPr id="397318" name="Text Box 6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3429000" cy="256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33800"/>
            <a:ext cx="3039522" cy="256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 of the Church</a:t>
            </a:r>
          </a:p>
        </p:txBody>
      </p:sp>
      <p:sp>
        <p:nvSpPr>
          <p:cNvPr id="3983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23622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We celebrate </a:t>
            </a:r>
            <a:r>
              <a:rPr lang="en-US" dirty="0">
                <a:solidFill>
                  <a:srgbClr val="00FF00"/>
                </a:solidFill>
              </a:rPr>
              <a:t>together as community, not as individuals</a:t>
            </a:r>
          </a:p>
          <a:p>
            <a:pPr>
              <a:buFontTx/>
              <a:buNone/>
            </a:pPr>
            <a:r>
              <a:rPr lang="en-US" dirty="0"/>
              <a:t>This expresses </a:t>
            </a:r>
            <a:r>
              <a:rPr lang="en-US" dirty="0">
                <a:solidFill>
                  <a:srgbClr val="00FF00"/>
                </a:solidFill>
              </a:rPr>
              <a:t>the unity with the body of Christ, connected to Christ and in Him connected to each other</a:t>
            </a:r>
          </a:p>
          <a:p>
            <a:pPr>
              <a:buFontTx/>
              <a:buNone/>
            </a:pP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98343" name="Text Box 7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 dirty="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074" y="3960854"/>
            <a:ext cx="6408712" cy="2502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Baptism</a:t>
            </a:r>
            <a:r>
              <a:rPr lang="en-US" dirty="0"/>
              <a:t>				</a:t>
            </a:r>
            <a:r>
              <a:rPr lang="en-US" dirty="0">
                <a:solidFill>
                  <a:srgbClr val="FFFF00"/>
                </a:solidFill>
              </a:rPr>
              <a:t>Lord’s Supper</a:t>
            </a:r>
          </a:p>
        </p:txBody>
      </p:sp>
      <p:sp>
        <p:nvSpPr>
          <p:cNvPr id="408579" name="Oval 3"/>
          <p:cNvSpPr>
            <a:spLocks noChangeArrowheads="1"/>
          </p:cNvSpPr>
          <p:nvPr/>
        </p:nvSpPr>
        <p:spPr bwMode="auto">
          <a:xfrm>
            <a:off x="2974413" y="1569204"/>
            <a:ext cx="3667472" cy="73574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rgbClr val="FFC000"/>
            </a:solidFill>
          </a:ln>
          <a:effectLst/>
        </p:spPr>
        <p:txBody>
          <a:bodyPr wrap="square" anchor="ctr">
            <a:spAutoFit/>
          </a:bodyPr>
          <a:lstStyle/>
          <a:p>
            <a:r>
              <a:rPr lang="en-US" sz="28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Sins forgiven</a:t>
            </a:r>
            <a:endParaRPr lang="en-US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8580" name="Oval 4"/>
          <p:cNvSpPr>
            <a:spLocks noChangeArrowheads="1"/>
          </p:cNvSpPr>
          <p:nvPr/>
        </p:nvSpPr>
        <p:spPr bwMode="auto">
          <a:xfrm>
            <a:off x="3048000" y="5161647"/>
            <a:ext cx="3429000" cy="134165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rgbClr val="FFC000"/>
            </a:solidFill>
          </a:ln>
          <a:effectLst/>
        </p:spPr>
        <p:txBody>
          <a:bodyPr anchor="ctr">
            <a:spAutoFit/>
          </a:bodyPr>
          <a:lstStyle/>
          <a:p>
            <a:r>
              <a:rPr lang="en-US" sz="280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 of the Church</a:t>
            </a:r>
            <a:endParaRPr lang="en-US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8581" name="Oval 5"/>
          <p:cNvSpPr>
            <a:spLocks noChangeArrowheads="1"/>
          </p:cNvSpPr>
          <p:nvPr/>
        </p:nvSpPr>
        <p:spPr bwMode="auto">
          <a:xfrm>
            <a:off x="3048000" y="3257183"/>
            <a:ext cx="3505200" cy="73574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rgbClr val="FFC000"/>
            </a:solidFill>
          </a:ln>
          <a:effectLst/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life</a:t>
            </a:r>
            <a:endParaRPr lang="en-US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858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1447800" cy="12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8588" name="Picture 12" descr="G:\Backup - juni 2009\Mijn afbeeldingen\Afbeelding\kleurrijke ker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724400"/>
            <a:ext cx="12922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196637"/>
            <a:ext cx="1158280" cy="116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408" y="2969419"/>
            <a:ext cx="1219200" cy="102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532" y="5324957"/>
            <a:ext cx="2599913" cy="101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3516466" y="38534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 dirty="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B8E363-0ACF-D7F4-CDFC-CD1D9334ED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193" y="2851024"/>
            <a:ext cx="1269744" cy="9227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3F2399-4B95-CC20-C5D0-8349B57A29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1640" y="3361441"/>
            <a:ext cx="1447800" cy="124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610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Lord’s Supper as a sign</a:t>
            </a:r>
          </a:p>
        </p:txBody>
      </p:sp>
      <p:sp>
        <p:nvSpPr>
          <p:cNvPr id="401411" name="Oval 3"/>
          <p:cNvSpPr>
            <a:spLocks noChangeArrowheads="1"/>
          </p:cNvSpPr>
          <p:nvPr/>
        </p:nvSpPr>
        <p:spPr bwMode="auto">
          <a:xfrm>
            <a:off x="1588" y="2911327"/>
            <a:ext cx="2892425" cy="151477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anchor="ctr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Lord’s Supper</a:t>
            </a:r>
            <a:endParaRPr 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1414" name="Line 6"/>
          <p:cNvSpPr>
            <a:spLocks noChangeShapeType="1"/>
          </p:cNvSpPr>
          <p:nvPr/>
        </p:nvSpPr>
        <p:spPr bwMode="auto">
          <a:xfrm flipV="1">
            <a:off x="2667000" y="2895600"/>
            <a:ext cx="762000" cy="5334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1417" name="AutoShape 9"/>
          <p:cNvSpPr>
            <a:spLocks noChangeArrowheads="1"/>
          </p:cNvSpPr>
          <p:nvPr/>
        </p:nvSpPr>
        <p:spPr bwMode="auto">
          <a:xfrm>
            <a:off x="7010400" y="457200"/>
            <a:ext cx="2133600" cy="1981200"/>
          </a:xfrm>
          <a:custGeom>
            <a:avLst/>
            <a:gdLst>
              <a:gd name="G0" fmla="+- 2683 0 0"/>
              <a:gd name="G1" fmla="+- 21600 0 2683"/>
              <a:gd name="G2" fmla="+- 21600 0 2683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683" y="10800"/>
                </a:moveTo>
                <a:cubicBezTo>
                  <a:pt x="2683" y="15283"/>
                  <a:pt x="6317" y="18917"/>
                  <a:pt x="10800" y="18917"/>
                </a:cubicBezTo>
                <a:cubicBezTo>
                  <a:pt x="15283" y="18917"/>
                  <a:pt x="18917" y="15283"/>
                  <a:pt x="18917" y="10800"/>
                </a:cubicBezTo>
                <a:cubicBezTo>
                  <a:pt x="18917" y="6317"/>
                  <a:pt x="15283" y="2683"/>
                  <a:pt x="10800" y="2683"/>
                </a:cubicBezTo>
                <a:cubicBezTo>
                  <a:pt x="6317" y="2683"/>
                  <a:pt x="2683" y="6317"/>
                  <a:pt x="2683" y="10800"/>
                </a:cubicBezTo>
                <a:close/>
              </a:path>
            </a:pathLst>
          </a:cu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SIGN</a:t>
            </a:r>
            <a:endParaRPr lang="en-US"/>
          </a:p>
        </p:txBody>
      </p:sp>
      <p:sp>
        <p:nvSpPr>
          <p:cNvPr id="401419" name="Text Box 11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0" y="4385429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The Lord’s Supper makes clear to everyone: </a:t>
            </a:r>
            <a:b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how sins, 		how we become 	that we belong to</a:t>
            </a:r>
            <a:b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are forgiven  	new people, and	God &amp; each other</a:t>
            </a:r>
            <a:endParaRPr lang="en-US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1035"/>
          <p:cNvSpPr>
            <a:spLocks noChangeArrowheads="1"/>
          </p:cNvSpPr>
          <p:nvPr/>
        </p:nvSpPr>
        <p:spPr bwMode="auto">
          <a:xfrm>
            <a:off x="3352800" y="1881793"/>
            <a:ext cx="5763329" cy="16878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wrap="square"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Helps us better understand how we are forgiven, renewed and belong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5" descr="G:\Backup - juni 2009\Mijn afbeeldingen\Catechism\head-heart-hand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36"/>
          <a:stretch/>
        </p:blipFill>
        <p:spPr bwMode="auto">
          <a:xfrm>
            <a:off x="1881604" y="1647608"/>
            <a:ext cx="1312043" cy="124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711" y="5631368"/>
            <a:ext cx="1001785" cy="100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583463"/>
            <a:ext cx="1219200" cy="102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243" y="5631368"/>
            <a:ext cx="2599913" cy="101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Lord’s Supper as a seal</a:t>
            </a:r>
          </a:p>
        </p:txBody>
      </p:sp>
      <p:sp>
        <p:nvSpPr>
          <p:cNvPr id="402435" name="Oval 1027"/>
          <p:cNvSpPr>
            <a:spLocks noChangeArrowheads="1"/>
          </p:cNvSpPr>
          <p:nvPr/>
        </p:nvSpPr>
        <p:spPr bwMode="auto">
          <a:xfrm>
            <a:off x="1588" y="2911327"/>
            <a:ext cx="2892425" cy="151477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anchor="ctr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Lord’s Supper</a:t>
            </a:r>
            <a:endParaRPr 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2437" name="Oval 1029"/>
          <p:cNvSpPr>
            <a:spLocks noChangeArrowheads="1"/>
          </p:cNvSpPr>
          <p:nvPr/>
        </p:nvSpPr>
        <p:spPr bwMode="auto">
          <a:xfrm>
            <a:off x="3354388" y="3404880"/>
            <a:ext cx="5538092" cy="220724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wrap="square"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Convinces you all the more: sins are gone, I can live the new life, I belong to Christ and His body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2439" name="Line 1031"/>
          <p:cNvSpPr>
            <a:spLocks noChangeShapeType="1"/>
          </p:cNvSpPr>
          <p:nvPr/>
        </p:nvSpPr>
        <p:spPr bwMode="auto">
          <a:xfrm>
            <a:off x="2667000" y="3886200"/>
            <a:ext cx="762000" cy="457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2440" name="AutoShape 1032"/>
          <p:cNvSpPr>
            <a:spLocks noChangeArrowheads="1"/>
          </p:cNvSpPr>
          <p:nvPr/>
        </p:nvSpPr>
        <p:spPr bwMode="auto">
          <a:xfrm>
            <a:off x="6858000" y="4800600"/>
            <a:ext cx="2286000" cy="2057400"/>
          </a:xfrm>
          <a:prstGeom prst="star32">
            <a:avLst>
              <a:gd name="adj" fmla="val 41782"/>
            </a:avLst>
          </a:pr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SEAL</a:t>
            </a:r>
            <a:endParaRPr lang="en-US"/>
          </a:p>
        </p:txBody>
      </p:sp>
      <p:sp>
        <p:nvSpPr>
          <p:cNvPr id="402442" name="Text Box 1034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2443" name="Text Box 1035"/>
          <p:cNvSpPr txBox="1">
            <a:spLocks noChangeArrowheads="1"/>
          </p:cNvSpPr>
          <p:nvPr/>
        </p:nvSpPr>
        <p:spPr bwMode="auto">
          <a:xfrm>
            <a:off x="0" y="1052736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person partaking of the Lord’s Supper may be certain of </a:t>
            </a:r>
            <a:b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forgiveness,   	  renewal,      		belonging to Christ and</a:t>
            </a:r>
          </a:p>
          <a:p>
            <a:pPr algn="l">
              <a:spcBef>
                <a:spcPts val="0"/>
              </a:spcBef>
            </a:pPr>
            <a: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	 His body, the Church</a:t>
            </a:r>
            <a:endParaRPr lang="en-US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237"/>
            <a:ext cx="1001785" cy="100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3" y="1986164"/>
            <a:ext cx="1219200" cy="102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187" y="2253065"/>
            <a:ext cx="2599913" cy="101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G:\Backup - juni 2009\Mijn afbeeldingen\Catechism\head-heart-hands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8" b="32141"/>
          <a:stretch/>
        </p:blipFill>
        <p:spPr bwMode="auto">
          <a:xfrm>
            <a:off x="1907103" y="4508500"/>
            <a:ext cx="1330714" cy="114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/>
              <a:t>d</a:t>
            </a:r>
            <a:r>
              <a:rPr lang="en-US"/>
              <a:t>isplays and confirms</a:t>
            </a:r>
          </a:p>
        </p:txBody>
      </p:sp>
      <p:sp>
        <p:nvSpPr>
          <p:cNvPr id="399363" name="Oval 1027"/>
          <p:cNvSpPr>
            <a:spLocks noChangeArrowheads="1"/>
          </p:cNvSpPr>
          <p:nvPr/>
        </p:nvSpPr>
        <p:spPr bwMode="auto">
          <a:xfrm>
            <a:off x="1588" y="2911327"/>
            <a:ext cx="2892425" cy="151477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Lord’s Supper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66" name="Line 1030"/>
          <p:cNvSpPr>
            <a:spLocks noChangeShapeType="1"/>
          </p:cNvSpPr>
          <p:nvPr/>
        </p:nvSpPr>
        <p:spPr bwMode="auto">
          <a:xfrm flipV="1">
            <a:off x="2667000" y="2895600"/>
            <a:ext cx="762000" cy="5334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67" name="Line 1031"/>
          <p:cNvSpPr>
            <a:spLocks noChangeShapeType="1"/>
          </p:cNvSpPr>
          <p:nvPr/>
        </p:nvSpPr>
        <p:spPr bwMode="auto">
          <a:xfrm>
            <a:off x="2667000" y="3886200"/>
            <a:ext cx="762000" cy="457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70" name="Oval 1034"/>
          <p:cNvSpPr>
            <a:spLocks noChangeArrowheads="1"/>
          </p:cNvSpPr>
          <p:nvPr/>
        </p:nvSpPr>
        <p:spPr bwMode="auto">
          <a:xfrm>
            <a:off x="3354388" y="3404880"/>
            <a:ext cx="5682108" cy="220724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wrap="square" anchor="ctr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Convinces you all the more: sins are gone, I can live the new life, I belong to Christ and His body</a:t>
            </a:r>
            <a:endParaRPr lang="en-US" sz="36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71" name="Oval 1035"/>
          <p:cNvSpPr>
            <a:spLocks noChangeArrowheads="1"/>
          </p:cNvSpPr>
          <p:nvPr/>
        </p:nvSpPr>
        <p:spPr bwMode="auto">
          <a:xfrm>
            <a:off x="3352800" y="1881793"/>
            <a:ext cx="5763329" cy="16878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wrap="square"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Helps us better under-stand how we are forgiven, renewed and belong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72" name="AutoShape 1036"/>
          <p:cNvSpPr>
            <a:spLocks noChangeArrowheads="1"/>
          </p:cNvSpPr>
          <p:nvPr/>
        </p:nvSpPr>
        <p:spPr bwMode="auto">
          <a:xfrm>
            <a:off x="7010400" y="457200"/>
            <a:ext cx="2133600" cy="1981200"/>
          </a:xfrm>
          <a:custGeom>
            <a:avLst/>
            <a:gdLst>
              <a:gd name="G0" fmla="+- 2683 0 0"/>
              <a:gd name="G1" fmla="+- 21600 0 2683"/>
              <a:gd name="G2" fmla="+- 21600 0 2683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683" y="10800"/>
                </a:moveTo>
                <a:cubicBezTo>
                  <a:pt x="2683" y="15283"/>
                  <a:pt x="6317" y="18917"/>
                  <a:pt x="10800" y="18917"/>
                </a:cubicBezTo>
                <a:cubicBezTo>
                  <a:pt x="15283" y="18917"/>
                  <a:pt x="18917" y="15283"/>
                  <a:pt x="18917" y="10800"/>
                </a:cubicBezTo>
                <a:cubicBezTo>
                  <a:pt x="18917" y="6317"/>
                  <a:pt x="15283" y="2683"/>
                  <a:pt x="10800" y="2683"/>
                </a:cubicBezTo>
                <a:cubicBezTo>
                  <a:pt x="6317" y="2683"/>
                  <a:pt x="2683" y="6317"/>
                  <a:pt x="2683" y="10800"/>
                </a:cubicBezTo>
                <a:close/>
              </a:path>
            </a:pathLst>
          </a:cu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SIGN</a:t>
            </a:r>
            <a:endParaRPr lang="en-US"/>
          </a:p>
        </p:txBody>
      </p:sp>
      <p:sp>
        <p:nvSpPr>
          <p:cNvPr id="399373" name="AutoShape 1037"/>
          <p:cNvSpPr>
            <a:spLocks noChangeArrowheads="1"/>
          </p:cNvSpPr>
          <p:nvPr/>
        </p:nvSpPr>
        <p:spPr bwMode="auto">
          <a:xfrm>
            <a:off x="6858000" y="4799013"/>
            <a:ext cx="2286000" cy="2057400"/>
          </a:xfrm>
          <a:prstGeom prst="star32">
            <a:avLst>
              <a:gd name="adj" fmla="val 41782"/>
            </a:avLst>
          </a:pr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SEAL</a:t>
            </a:r>
            <a:endParaRPr lang="en-US"/>
          </a:p>
        </p:txBody>
      </p:sp>
      <p:pic>
        <p:nvPicPr>
          <p:cNvPr id="10" name="Picture 5" descr="G:\Backup - juni 2009\Mijn afbeeldingen\Catechism\head-heart-hand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8" b="32141"/>
          <a:stretch/>
        </p:blipFill>
        <p:spPr bwMode="auto">
          <a:xfrm>
            <a:off x="1907103" y="4508500"/>
            <a:ext cx="1330714" cy="114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G:\Backup - juni 2009\Mijn afbeeldingen\Catechism\head-heart-hand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36"/>
          <a:stretch/>
        </p:blipFill>
        <p:spPr bwMode="auto">
          <a:xfrm>
            <a:off x="1881604" y="1647608"/>
            <a:ext cx="1312043" cy="124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 8">
      <a:dk1>
        <a:srgbClr val="C0C0C0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7CB919E-DEEC-4A38-AE7A-4F5D82CBE217}">
  <we:reference id="wa104380121" version="2.0.0.0" store="en-US" storeType="OMEX"/>
  <we:alternateReferences>
    <we:reference id="WA104380121" version="2.0.0.0" store="WA10438012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3742</TotalTime>
  <Words>686</Words>
  <Application>Microsoft Office PowerPoint</Application>
  <PresentationFormat>On-screen Show (4:3)</PresentationFormat>
  <Paragraphs>102</Paragraphs>
  <Slides>17</Slides>
  <Notes>15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Comic Sans MS</vt:lpstr>
      <vt:lpstr>Times New Roman</vt:lpstr>
      <vt:lpstr>Wingdings</vt:lpstr>
      <vt:lpstr>1_Office Theme</vt:lpstr>
      <vt:lpstr>Growing in Faith: LD 25-31</vt:lpstr>
      <vt:lpstr>Hymn 59:1</vt:lpstr>
      <vt:lpstr>Lord’s Supper</vt:lpstr>
      <vt:lpstr>Bible Study: Matthew 26:26-29</vt:lpstr>
      <vt:lpstr>Bible Study: Matthew 26:26-29</vt:lpstr>
      <vt:lpstr>Passover: The Jewish feast of liberation</vt:lpstr>
      <vt:lpstr>Video questions</vt:lpstr>
      <vt:lpstr>PowerPoint Presentation</vt:lpstr>
      <vt:lpstr>From Passover to Lord’s Supper</vt:lpstr>
      <vt:lpstr>Signs and Seals of being</vt:lpstr>
      <vt:lpstr>Forgiven</vt:lpstr>
      <vt:lpstr>Renewed</vt:lpstr>
      <vt:lpstr>Part of the Church</vt:lpstr>
      <vt:lpstr>Baptism    Lord’s Supper</vt:lpstr>
      <vt:lpstr>Lord’s Supper as a sign</vt:lpstr>
      <vt:lpstr>Lord’s Supper as a seal</vt:lpstr>
      <vt:lpstr>displays and confirms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gedraagt een christen zich?</dc:title>
  <dc:creator>Roelf Janssen</dc:creator>
  <cp:lastModifiedBy>Roelf Janssen</cp:lastModifiedBy>
  <cp:revision>148</cp:revision>
  <cp:lastPrinted>2008-11-20T14:26:59Z</cp:lastPrinted>
  <dcterms:created xsi:type="dcterms:W3CDTF">2008-08-14T09:20:46Z</dcterms:created>
  <dcterms:modified xsi:type="dcterms:W3CDTF">2026-09-29T04:33:37Z</dcterms:modified>
</cp:coreProperties>
</file>