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71" r:id="rId2"/>
    <p:sldId id="593" r:id="rId3"/>
    <p:sldId id="560" r:id="rId4"/>
    <p:sldId id="605" r:id="rId5"/>
    <p:sldId id="577" r:id="rId6"/>
    <p:sldId id="602" r:id="rId7"/>
    <p:sldId id="564" r:id="rId8"/>
    <p:sldId id="586" r:id="rId9"/>
    <p:sldId id="603" r:id="rId10"/>
    <p:sldId id="604" r:id="rId11"/>
    <p:sldId id="595" r:id="rId12"/>
    <p:sldId id="579" r:id="rId13"/>
    <p:sldId id="580" r:id="rId14"/>
    <p:sldId id="581" r:id="rId15"/>
    <p:sldId id="584" r:id="rId16"/>
    <p:sldId id="585" r:id="rId17"/>
    <p:sldId id="582" r:id="rId18"/>
  </p:sldIdLst>
  <p:sldSz cx="9144000" cy="6858000" type="screen4x3"/>
  <p:notesSz cx="6799263" cy="9932988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3300"/>
    <a:srgbClr val="00FF00"/>
    <a:srgbClr val="99CCFF"/>
    <a:srgbClr val="FF6600"/>
    <a:srgbClr val="6600FF"/>
    <a:srgbClr val="993300"/>
    <a:srgbClr val="FF0000"/>
    <a:srgbClr val="FF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22" autoAdjust="0"/>
    <p:restoredTop sz="94660"/>
  </p:normalViewPr>
  <p:slideViewPr>
    <p:cSldViewPr>
      <p:cViewPr varScale="1">
        <p:scale>
          <a:sx n="101" d="100"/>
          <a:sy n="101" d="100"/>
        </p:scale>
        <p:origin x="129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FEFECE2-344C-4234-801D-D35F7E11BA7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191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1413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79A5E25-807D-40EF-B84A-6A1640458A3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124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F7FF3-0DE0-43CF-B5C9-AC48B9C07D42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6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53287-79E1-4858-9300-859D5F016BA6}" type="slidenum">
              <a:rPr lang="en-GB"/>
              <a:pPr/>
              <a:t>3</a:t>
            </a:fld>
            <a:endParaRPr lang="en-GB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65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F78F2-C520-4357-BA73-EB1107FCF3CB}" type="slidenum">
              <a:rPr lang="en-GB"/>
              <a:pPr/>
              <a:t>4</a:t>
            </a:fld>
            <a:endParaRPr lang="en-GB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83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Watch the video twice as it goes very fast.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08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371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649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2C33B-FBC9-4355-9D8C-B389D00EE39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872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2C33B-FBC9-4355-9D8C-B389D00EE39B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237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0DC4F-12C7-4655-A5C7-A8220B322FD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911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276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847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63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266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33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A5E25-807D-40EF-B84A-6A1640458A36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25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5828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736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412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5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25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005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89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800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5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3616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969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678273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NULL" TargetMode="Externa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microsoft.com/office/2007/relationships/media" Target="../media/media3.m4a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otlikeitmatters.files.wordpress.com/2010/04/passover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GB" sz="5400" dirty="0"/>
              <a:t>Growing in Faith: LD 25-31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Lord’s Supper</a:t>
            </a:r>
          </a:p>
          <a:p>
            <a:r>
              <a:rPr lang="en-GB" dirty="0"/>
              <a:t>Lesson 04 – LD 28-29</a:t>
            </a:r>
          </a:p>
        </p:txBody>
      </p:sp>
      <p:pic>
        <p:nvPicPr>
          <p:cNvPr id="126981" name="Picture 5" descr="C:\Documents and Settings\Karlo Janssen\Mijn documenten\Downloads\Dit Koningskind\avondmaa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029200"/>
            <a:ext cx="14478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Hymn 59:1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19200"/>
            <a:ext cx="8604448" cy="563880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Come, take by faith the body of the Lord,</a:t>
            </a:r>
          </a:p>
          <a:p>
            <a:pPr marL="0" indent="0">
              <a:buNone/>
            </a:pPr>
            <a:r>
              <a:rPr lang="en-CA" dirty="0"/>
              <a:t>and drink the blood of Christ, for us outpoured.</a:t>
            </a:r>
          </a:p>
          <a:p>
            <a:pPr marL="0" indent="0">
              <a:buNone/>
            </a:pPr>
            <a:r>
              <a:rPr lang="en-CA" dirty="0"/>
              <a:t>Praise and confess the wonders of his grace:</a:t>
            </a:r>
          </a:p>
          <a:p>
            <a:pPr marL="0" indent="0">
              <a:buNone/>
            </a:pPr>
            <a:r>
              <a:rPr lang="en-CA" dirty="0"/>
              <a:t>to rescue us, he suffered in our place.</a:t>
            </a:r>
          </a:p>
          <a:p>
            <a:pPr marL="0" indent="0">
              <a:buNone/>
            </a:pPr>
            <a:r>
              <a:rPr lang="en-CA" dirty="0"/>
              <a:t>Led to the slaughter as the Lamb of God,</a:t>
            </a:r>
          </a:p>
          <a:p>
            <a:pPr marL="0" indent="0">
              <a:buNone/>
            </a:pPr>
            <a:r>
              <a:rPr lang="en-CA" dirty="0"/>
              <a:t>our Saviour bought us with his precious blood.</a:t>
            </a:r>
          </a:p>
          <a:p>
            <a:pPr marL="0" indent="0">
              <a:buNone/>
            </a:pPr>
            <a:r>
              <a:rPr lang="en-CA" dirty="0"/>
              <a:t>Remember how he bore our curse and shame;</a:t>
            </a:r>
          </a:p>
          <a:p>
            <a:pPr marL="0" indent="0">
              <a:buNone/>
            </a:pPr>
            <a:r>
              <a:rPr lang="en-CA" dirty="0"/>
              <a:t>until he comes, let us his death proclaim.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620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Lord’s Supper</a:t>
            </a:r>
          </a:p>
        </p:txBody>
      </p:sp>
      <p:sp>
        <p:nvSpPr>
          <p:cNvPr id="371728" name="AutoShape 16"/>
          <p:cNvSpPr>
            <a:spLocks noChangeArrowheads="1"/>
          </p:cNvSpPr>
          <p:nvPr/>
        </p:nvSpPr>
        <p:spPr bwMode="auto">
          <a:xfrm>
            <a:off x="0" y="1219200"/>
            <a:ext cx="9144000" cy="2297113"/>
          </a:xfrm>
          <a:prstGeom prst="horizontalScroll">
            <a:avLst>
              <a:gd name="adj" fmla="val 12500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 dirty="0">
                <a:solidFill>
                  <a:schemeClr val="bg1"/>
                </a:solidFill>
              </a:rPr>
              <a:t>I tell you the truth, he who believes has everlasting life. I am the bread of life. … If anyone eats of this bread, he will live forever. This bread is my flesh,...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John 6:47,48,51</a:t>
            </a:r>
            <a:endParaRPr lang="en-US" dirty="0"/>
          </a:p>
        </p:txBody>
      </p:sp>
      <p:sp>
        <p:nvSpPr>
          <p:cNvPr id="371729" name="Oval 17"/>
          <p:cNvSpPr>
            <a:spLocks noChangeArrowheads="1"/>
          </p:cNvSpPr>
          <p:nvPr/>
        </p:nvSpPr>
        <p:spPr bwMode="auto">
          <a:xfrm>
            <a:off x="228600" y="4690695"/>
            <a:ext cx="2811463" cy="73574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preaching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1737" name="Group 25"/>
          <p:cNvGrpSpPr>
            <a:grpSpLocks/>
          </p:cNvGrpSpPr>
          <p:nvPr/>
        </p:nvGrpSpPr>
        <p:grpSpPr bwMode="auto">
          <a:xfrm>
            <a:off x="3044825" y="4691063"/>
            <a:ext cx="2436813" cy="735013"/>
            <a:chOff x="1920" y="2079"/>
            <a:chExt cx="1535" cy="463"/>
          </a:xfrm>
        </p:grpSpPr>
        <p:sp>
          <p:nvSpPr>
            <p:cNvPr id="371730" name="Oval 18"/>
            <p:cNvSpPr>
              <a:spLocks noChangeArrowheads="1"/>
            </p:cNvSpPr>
            <p:nvPr/>
          </p:nvSpPr>
          <p:spPr bwMode="auto">
            <a:xfrm>
              <a:off x="2161" y="2079"/>
              <a:ext cx="1294" cy="4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rgbClr val="00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faith</a:t>
              </a:r>
            </a:p>
          </p:txBody>
        </p:sp>
        <p:sp>
          <p:nvSpPr>
            <p:cNvPr id="371732" name="Line 20"/>
            <p:cNvSpPr>
              <a:spLocks noChangeShapeType="1"/>
            </p:cNvSpPr>
            <p:nvPr/>
          </p:nvSpPr>
          <p:spPr bwMode="auto">
            <a:xfrm flipV="1">
              <a:off x="1920" y="2304"/>
              <a:ext cx="240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1738" name="Group 26"/>
          <p:cNvGrpSpPr>
            <a:grpSpLocks/>
          </p:cNvGrpSpPr>
          <p:nvPr/>
        </p:nvGrpSpPr>
        <p:grpSpPr bwMode="auto">
          <a:xfrm>
            <a:off x="5483225" y="4387852"/>
            <a:ext cx="3271838" cy="1341438"/>
            <a:chOff x="3456" y="1888"/>
            <a:chExt cx="2061" cy="845"/>
          </a:xfrm>
        </p:grpSpPr>
        <p:sp>
          <p:nvSpPr>
            <p:cNvPr id="371731" name="Oval 19"/>
            <p:cNvSpPr>
              <a:spLocks noChangeArrowheads="1"/>
            </p:cNvSpPr>
            <p:nvPr/>
          </p:nvSpPr>
          <p:spPr bwMode="auto">
            <a:xfrm>
              <a:off x="3746" y="1888"/>
              <a:ext cx="1771" cy="84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rgbClr val="00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Lord’s Supper</a:t>
              </a:r>
            </a:p>
          </p:txBody>
        </p:sp>
        <p:sp>
          <p:nvSpPr>
            <p:cNvPr id="371733" name="Line 21"/>
            <p:cNvSpPr>
              <a:spLocks noChangeShapeType="1"/>
            </p:cNvSpPr>
            <p:nvPr/>
          </p:nvSpPr>
          <p:spPr bwMode="auto">
            <a:xfrm>
              <a:off x="3456" y="2304"/>
              <a:ext cx="28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sz="28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1739" name="Text Box 27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7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29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/>
              <a:t>Bible Study: Luke 22:17-20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2667000"/>
          </a:xfrm>
        </p:spPr>
        <p:txBody>
          <a:bodyPr/>
          <a:lstStyle/>
          <a:p>
            <a:pPr>
              <a:buFontTx/>
              <a:buNone/>
            </a:pPr>
            <a:r>
              <a:rPr lang="en-GB" dirty="0"/>
              <a:t>1. During the last Passover</a:t>
            </a:r>
          </a:p>
          <a:p>
            <a:pPr>
              <a:buFontTx/>
              <a:buNone/>
            </a:pPr>
            <a:r>
              <a:rPr lang="en-GB" dirty="0"/>
              <a:t>2. Until the kingdom of God comes</a:t>
            </a:r>
          </a:p>
          <a:p>
            <a:pPr>
              <a:buFontTx/>
              <a:buNone/>
            </a:pPr>
            <a:r>
              <a:rPr lang="en-GB" dirty="0"/>
              <a:t>3. My body</a:t>
            </a:r>
          </a:p>
          <a:p>
            <a:pPr>
              <a:buFontTx/>
              <a:buNone/>
            </a:pPr>
            <a:r>
              <a:rPr lang="en-GB" dirty="0"/>
              <a:t>4. The new covenant in my blood</a:t>
            </a:r>
          </a:p>
          <a:p>
            <a:pPr>
              <a:buFontTx/>
              <a:buNone/>
            </a:pPr>
            <a:r>
              <a:rPr lang="en-GB" dirty="0"/>
              <a:t>5. Twice</a:t>
            </a:r>
          </a:p>
        </p:txBody>
      </p:sp>
      <p:pic>
        <p:nvPicPr>
          <p:cNvPr id="379908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9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5562600" cy="271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/>
          <a:lstStyle/>
          <a:p>
            <a:r>
              <a:rPr lang="en-US" dirty="0"/>
              <a:t>Passover: The Jewish feast of liberation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458" y="1484784"/>
            <a:ext cx="9144000" cy="341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endParaRPr lang="en-US" dirty="0"/>
          </a:p>
        </p:txBody>
      </p:sp>
      <p:pic>
        <p:nvPicPr>
          <p:cNvPr id="3" name="1 (cc)_1">
            <a:hlinkClick r:id="" action="ppaction://media"/>
            <a:extLst>
              <a:ext uri="{FF2B5EF4-FFF2-40B4-BE49-F238E27FC236}">
                <a16:creationId xmlns:a16="http://schemas.microsoft.com/office/drawing/2014/main" id="{387497AA-DAD8-0DDB-32FC-10E156BC6E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3568" y="908720"/>
            <a:ext cx="7776864" cy="5832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955C-27C8-4DF3-81CB-B147E5EBA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Video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02B32-F27F-408E-B8B9-F9C219366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742" y="1219200"/>
            <a:ext cx="7965258" cy="5638800"/>
          </a:xfrm>
        </p:spPr>
        <p:txBody>
          <a:bodyPr/>
          <a:lstStyle/>
          <a:p>
            <a:pPr marL="0" indent="-360000">
              <a:buNone/>
            </a:pPr>
            <a:r>
              <a:rPr lang="en-CA" dirty="0"/>
              <a:t>1. To remember the exodus, when they fled Egypt with dough to which they had yet not added yeast</a:t>
            </a:r>
          </a:p>
          <a:p>
            <a:pPr marL="0" indent="-360000">
              <a:buNone/>
            </a:pPr>
            <a:r>
              <a:rPr lang="en-CA" dirty="0"/>
              <a:t>2. To remember the bitterness of slavery</a:t>
            </a:r>
          </a:p>
          <a:p>
            <a:pPr marL="0" indent="-360000">
              <a:buNone/>
            </a:pPr>
            <a:r>
              <a:rPr lang="en-CA" dirty="0"/>
              <a:t>3. To recall the tears the Jews shed as slaves</a:t>
            </a:r>
          </a:p>
          <a:p>
            <a:pPr marL="0" indent="-360000">
              <a:buNone/>
            </a:pPr>
            <a:r>
              <a:rPr lang="en-CA" dirty="0"/>
              <a:t>4. To reflect freedom and relaxation in contrast to slavery</a:t>
            </a:r>
          </a:p>
          <a:p>
            <a:pPr marL="0" indent="-360000">
              <a:buNone/>
            </a:pPr>
            <a:r>
              <a:rPr lang="en-CA" dirty="0"/>
              <a:t>5. Both</a:t>
            </a:r>
          </a:p>
          <a:p>
            <a:pPr marL="0" indent="-360000">
              <a:buNone/>
            </a:pPr>
            <a:r>
              <a:rPr lang="en-CA" dirty="0"/>
              <a:t>	(and so is the Lord’s Supper…)</a:t>
            </a:r>
          </a:p>
          <a:p>
            <a:pPr marL="0" indent="-360000"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31BC85-4D3D-41A7-B615-3614E72441F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4132" y="1315392"/>
            <a:ext cx="420934" cy="4026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3FD192-2686-4B55-9B17-A0C2F730135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4132" y="2714319"/>
            <a:ext cx="420934" cy="4026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E54788-1455-4105-B600-B1D43F83FAF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055" y="2232739"/>
            <a:ext cx="420934" cy="4026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15DB37-DA62-4617-A99E-8E277C430D1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0036" y="4192154"/>
            <a:ext cx="420934" cy="402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CB2425-8F0E-41E2-B57D-07C9A228B6F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0503" y="3195899"/>
            <a:ext cx="420934" cy="402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AFD047-E1F4-4347-B28D-AEF4CCC26E4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6103" y="4192154"/>
            <a:ext cx="420934" cy="40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9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B6FAF4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1560" y="664369"/>
            <a:ext cx="609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2" name="A73B43C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38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544" y="2720181"/>
            <a:ext cx="609600" cy="609600"/>
          </a:xfrm>
          <a:prstGeom prst="rect">
            <a:avLst/>
          </a:prstGeom>
        </p:spPr>
      </p:pic>
      <p:pic>
        <p:nvPicPr>
          <p:cNvPr id="376834" name="Picture 2" descr="G:\Backup - juni 2009\Catechism\Pictures\Vragi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25146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35" name="AutoShape 3"/>
          <p:cNvSpPr>
            <a:spLocks noChangeArrowheads="1"/>
          </p:cNvSpPr>
          <p:nvPr/>
        </p:nvSpPr>
        <p:spPr bwMode="auto">
          <a:xfrm>
            <a:off x="303213" y="2167235"/>
            <a:ext cx="5029200" cy="1947565"/>
          </a:xfrm>
          <a:prstGeom prst="wedgeEllipseCallout">
            <a:avLst>
              <a:gd name="adj1" fmla="val -23042"/>
              <a:gd name="adj2" fmla="val 117792"/>
            </a:avLst>
          </a:prstGeom>
          <a:solidFill>
            <a:schemeClr val="tx1"/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is the Jewish feast of liberation called “Passover”</a:t>
            </a:r>
            <a:r>
              <a:rPr lang="nl-N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6837" name="Picture 5" descr="G:\Backup - juni 2009\Catechism\Pictures\Roepi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2971800"/>
            <a:ext cx="16859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81000" y="476672"/>
            <a:ext cx="950640" cy="7972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376838" name="AutoShape 6"/>
          <p:cNvSpPr>
            <a:spLocks noChangeArrowheads="1"/>
          </p:cNvSpPr>
          <p:nvPr/>
        </p:nvSpPr>
        <p:spPr bwMode="auto">
          <a:xfrm>
            <a:off x="153987" y="-3398"/>
            <a:ext cx="8836025" cy="1947565"/>
          </a:xfrm>
          <a:prstGeom prst="wedgeEllipseCallout">
            <a:avLst>
              <a:gd name="adj1" fmla="val 23796"/>
              <a:gd name="adj2" fmla="val 112532"/>
            </a:avLst>
          </a:prstGeom>
          <a:solidFill>
            <a:schemeClr val="accent6">
              <a:lumMod val="50000"/>
            </a:schemeClr>
          </a:solidFill>
          <a:ln w="2540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Because the Lord “passed over” the houses of the Israelites when all the first born were killed in Egypt.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76835" grpId="0" animBg="1"/>
      <p:bldP spid="3768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From Passover to Lord’s Supper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Baptism replaces circumcision as a sign and seal of entry into the covenant</a:t>
            </a:r>
          </a:p>
          <a:p>
            <a:pPr>
              <a:buFontTx/>
              <a:buNone/>
            </a:pPr>
            <a:r>
              <a:rPr lang="en-US" dirty="0"/>
              <a:t>Similarly, the Lord’s Supper replaces Passover as a sign of covenant liberation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u="sng" dirty="0"/>
              <a:t>Passover: </a:t>
            </a:r>
            <a:r>
              <a:rPr lang="en-US" dirty="0">
                <a:solidFill>
                  <a:srgbClr val="00FF00"/>
                </a:solidFill>
              </a:rPr>
              <a:t>liberation from Egypt and oppression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	</a:t>
            </a:r>
            <a:r>
              <a:rPr lang="en-US" u="sng" dirty="0"/>
              <a:t>Lord’s Supper</a:t>
            </a:r>
            <a:r>
              <a:rPr lang="en-US" dirty="0">
                <a:solidFill>
                  <a:srgbClr val="00FF00"/>
                </a:solidFill>
              </a:rPr>
              <a:t>: liberation from sin and devil’s power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</a:t>
            </a:r>
          </a:p>
        </p:txBody>
      </p:sp>
      <p:sp>
        <p:nvSpPr>
          <p:cNvPr id="403461" name="Text Box 5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026" name="Picture 2" descr="http://notlikeitmatters.files.wordpress.com/2010/04/passover.jpg?w=186&amp;h=139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82136"/>
            <a:ext cx="2592288" cy="186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80319"/>
            <a:ext cx="1692895" cy="126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642" y="4880319"/>
            <a:ext cx="3479165" cy="135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>
            <a:off x="2870612" y="5514250"/>
            <a:ext cx="3223462" cy="0"/>
          </a:xfrm>
          <a:prstGeom prst="straightConnector1">
            <a:avLst/>
          </a:prstGeom>
          <a:noFill/>
          <a:ln w="762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From Passover to Lord’s Supper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Central to the Passover are the LAMB and 4 CUPS</a:t>
            </a:r>
          </a:p>
          <a:p>
            <a:pPr>
              <a:lnSpc>
                <a:spcPct val="152000"/>
              </a:lnSpc>
              <a:buFontTx/>
              <a:buNone/>
            </a:pPr>
            <a:r>
              <a:rPr lang="en-US" dirty="0"/>
              <a:t>	1. Bring out		2. Free</a:t>
            </a:r>
          </a:p>
          <a:p>
            <a:pPr>
              <a:buFontTx/>
              <a:buNone/>
            </a:pPr>
            <a:r>
              <a:rPr lang="en-US" dirty="0"/>
              <a:t>	3. Redeem		4. Take as own </a:t>
            </a:r>
          </a:p>
          <a:p>
            <a:pPr>
              <a:buFontTx/>
              <a:buNone/>
            </a:pPr>
            <a:r>
              <a:rPr lang="en-US" dirty="0"/>
              <a:t>The Lord’s Supper uses the BREAD and the THIRD CUP of the Passover.</a:t>
            </a:r>
          </a:p>
        </p:txBody>
      </p:sp>
      <p:sp>
        <p:nvSpPr>
          <p:cNvPr id="409604" name="AutoShape 4"/>
          <p:cNvSpPr>
            <a:spLocks noChangeArrowheads="1"/>
          </p:cNvSpPr>
          <p:nvPr/>
        </p:nvSpPr>
        <p:spPr bwMode="auto">
          <a:xfrm>
            <a:off x="30163" y="3965575"/>
            <a:ext cx="9097962" cy="2676525"/>
          </a:xfrm>
          <a:prstGeom prst="horizontalScroll">
            <a:avLst>
              <a:gd name="adj" fmla="val 7458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400" i="1">
                <a:solidFill>
                  <a:schemeClr val="bg1"/>
                </a:solidFill>
              </a:rPr>
              <a:t>Say to the Israelites: “I am the LORD, and I will </a:t>
            </a:r>
            <a:r>
              <a:rPr lang="en-US" sz="2400" b="1" i="1" u="sng">
                <a:solidFill>
                  <a:schemeClr val="bg1"/>
                </a:solidFill>
              </a:rPr>
              <a:t>bring you out</a:t>
            </a:r>
            <a:r>
              <a:rPr lang="en-US" sz="2400" i="1">
                <a:solidFill>
                  <a:schemeClr val="bg1"/>
                </a:solidFill>
              </a:rPr>
              <a:t> from under the yoke of the Egyptians. I will </a:t>
            </a:r>
            <a:r>
              <a:rPr lang="en-US" sz="2400" b="1" i="1" u="sng">
                <a:solidFill>
                  <a:schemeClr val="bg1"/>
                </a:solidFill>
              </a:rPr>
              <a:t>free you</a:t>
            </a:r>
            <a:r>
              <a:rPr lang="en-US" sz="2400" i="1">
                <a:solidFill>
                  <a:schemeClr val="bg1"/>
                </a:solidFill>
              </a:rPr>
              <a:t> from being slaves to them, and I will </a:t>
            </a:r>
            <a:r>
              <a:rPr lang="en-US" sz="2400" b="1" i="1" u="sng">
                <a:solidFill>
                  <a:schemeClr val="bg1"/>
                </a:solidFill>
              </a:rPr>
              <a:t>redeem you</a:t>
            </a:r>
            <a:r>
              <a:rPr lang="en-US" sz="2400" i="1">
                <a:solidFill>
                  <a:schemeClr val="bg1"/>
                </a:solidFill>
              </a:rPr>
              <a:t> with an outstretched arm and with mighty acts of judgment.  I will </a:t>
            </a:r>
            <a:r>
              <a:rPr lang="en-US" sz="2400" b="1" i="1" u="sng">
                <a:solidFill>
                  <a:schemeClr val="bg1"/>
                </a:solidFill>
              </a:rPr>
              <a:t>take you as my own people</a:t>
            </a:r>
            <a:r>
              <a:rPr lang="en-US" sz="2400" i="1">
                <a:solidFill>
                  <a:schemeClr val="bg1"/>
                </a:solidFill>
              </a:rPr>
              <a:t>, and I will be your God.</a:t>
            </a:r>
            <a:r>
              <a:rPr lang="en-US" sz="2400">
                <a:solidFill>
                  <a:schemeClr val="bg1"/>
                </a:solidFill>
              </a:rPr>
              <a:t>”</a:t>
            </a:r>
          </a:p>
          <a:p>
            <a:pPr algn="r"/>
            <a:r>
              <a:rPr lang="en-US" sz="2400">
                <a:solidFill>
                  <a:schemeClr val="bg1"/>
                </a:solidFill>
              </a:rPr>
              <a:t>Exodus 6:6-7a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From Passover to Lord’s Supper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Central to the Passover are </a:t>
            </a:r>
            <a:r>
              <a:rPr lang="en-US" dirty="0">
                <a:solidFill>
                  <a:srgbClr val="00FF00"/>
                </a:solidFill>
              </a:rPr>
              <a:t>the LAMB and 4 CUPS</a:t>
            </a:r>
          </a:p>
          <a:p>
            <a:pPr>
              <a:lnSpc>
                <a:spcPct val="152000"/>
              </a:lnSpc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	1. Bring out		2. Free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	3. Redeem		4. Take as own</a:t>
            </a:r>
            <a:r>
              <a:rPr lang="en-US" dirty="0"/>
              <a:t> </a:t>
            </a:r>
          </a:p>
          <a:p>
            <a:pPr>
              <a:buFontTx/>
              <a:buNone/>
            </a:pPr>
            <a:r>
              <a:rPr lang="en-US" dirty="0"/>
              <a:t>The Lord’s Supper uses </a:t>
            </a:r>
            <a:r>
              <a:rPr lang="en-US" dirty="0">
                <a:solidFill>
                  <a:srgbClr val="00FF00"/>
                </a:solidFill>
              </a:rPr>
              <a:t>the BREAD and the THIRD CUP.</a:t>
            </a:r>
          </a:p>
          <a:p>
            <a:pPr>
              <a:buFontTx/>
              <a:buNone/>
            </a:pPr>
            <a:endParaRPr lang="en-US" dirty="0">
              <a:solidFill>
                <a:srgbClr val="00FF00"/>
              </a:solidFill>
            </a:endParaRPr>
          </a:p>
          <a:p>
            <a:pPr>
              <a:buFontTx/>
              <a:buNone/>
            </a:pPr>
            <a:r>
              <a:rPr lang="en-US" dirty="0"/>
              <a:t>Bread: </a:t>
            </a:r>
            <a:r>
              <a:rPr lang="en-US" dirty="0">
                <a:solidFill>
                  <a:srgbClr val="00FF00"/>
                </a:solidFill>
              </a:rPr>
              <a:t>points to depth of the suffering</a:t>
            </a:r>
          </a:p>
          <a:p>
            <a:pPr algn="ctr">
              <a:buFontTx/>
              <a:buNone/>
            </a:pPr>
            <a:r>
              <a:rPr lang="en-US" i="1" dirty="0"/>
              <a:t>“The bread which we break”</a:t>
            </a:r>
          </a:p>
          <a:p>
            <a:pPr>
              <a:buFontTx/>
              <a:buNone/>
            </a:pPr>
            <a:r>
              <a:rPr lang="en-US" dirty="0"/>
              <a:t>Cup: </a:t>
            </a:r>
            <a:r>
              <a:rPr lang="en-US" dirty="0">
                <a:solidFill>
                  <a:srgbClr val="00FF00"/>
                </a:solidFill>
              </a:rPr>
              <a:t>points to the </a:t>
            </a:r>
            <a:r>
              <a:rPr lang="en-US">
                <a:solidFill>
                  <a:srgbClr val="00FF00"/>
                </a:solidFill>
              </a:rPr>
              <a:t>mighty work of </a:t>
            </a:r>
            <a:r>
              <a:rPr lang="en-US" dirty="0">
                <a:solidFill>
                  <a:srgbClr val="00FF00"/>
                </a:solidFill>
              </a:rPr>
              <a:t>redemption</a:t>
            </a:r>
          </a:p>
          <a:p>
            <a:pPr algn="ctr">
              <a:buFontTx/>
              <a:buNone/>
            </a:pPr>
            <a:r>
              <a:rPr lang="en-US" i="1" dirty="0"/>
              <a:t>“the cup of blessing for which we give thanks”</a:t>
            </a:r>
          </a:p>
        </p:txBody>
      </p:sp>
      <p:sp>
        <p:nvSpPr>
          <p:cNvPr id="410629" name="Text Box 5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 and Seals of being</a:t>
            </a:r>
          </a:p>
        </p:txBody>
      </p:sp>
      <p:sp>
        <p:nvSpPr>
          <p:cNvPr id="395271" name="Oval 7"/>
          <p:cNvSpPr>
            <a:spLocks noChangeArrowheads="1"/>
          </p:cNvSpPr>
          <p:nvPr/>
        </p:nvSpPr>
        <p:spPr bwMode="auto">
          <a:xfrm>
            <a:off x="2843808" y="1410919"/>
            <a:ext cx="3505200" cy="735747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Sins forgiven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5272" name="Oval 8"/>
          <p:cNvSpPr>
            <a:spLocks noChangeArrowheads="1"/>
          </p:cNvSpPr>
          <p:nvPr/>
        </p:nvSpPr>
        <p:spPr bwMode="auto">
          <a:xfrm>
            <a:off x="3009900" y="4839875"/>
            <a:ext cx="3429000" cy="1341656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 of the Church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5270" name="Oval 6"/>
          <p:cNvSpPr>
            <a:spLocks noChangeArrowheads="1"/>
          </p:cNvSpPr>
          <p:nvPr/>
        </p:nvSpPr>
        <p:spPr bwMode="auto">
          <a:xfrm>
            <a:off x="2971800" y="3115101"/>
            <a:ext cx="3505200" cy="735747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life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D82E9F2-2092-43BF-BF62-A54916309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196637"/>
            <a:ext cx="1158280" cy="116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067A962B-0BF2-4E74-AFAC-955B04DF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408" y="2969419"/>
            <a:ext cx="12192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80934CDA-2403-41D5-B44C-50E8DFDD7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967735"/>
            <a:ext cx="2599913" cy="10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00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Forgiven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92988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Bread is</a:t>
            </a:r>
            <a:r>
              <a:rPr lang="en-US" dirty="0">
                <a:solidFill>
                  <a:srgbClr val="00FF00"/>
                </a:solidFill>
              </a:rPr>
              <a:t> broken </a:t>
            </a:r>
            <a:r>
              <a:rPr lang="en-US" dirty="0"/>
              <a:t>and wine is </a:t>
            </a:r>
            <a:r>
              <a:rPr lang="en-US" dirty="0">
                <a:solidFill>
                  <a:srgbClr val="00FF00"/>
                </a:solidFill>
              </a:rPr>
              <a:t>poured. </a:t>
            </a:r>
            <a:r>
              <a:rPr lang="en-US" dirty="0"/>
              <a:t>It is </a:t>
            </a:r>
            <a:r>
              <a:rPr lang="en-US" dirty="0">
                <a:solidFill>
                  <a:srgbClr val="00FF00"/>
                </a:solidFill>
              </a:rPr>
              <a:t>“destroyed</a:t>
            </a:r>
            <a:r>
              <a:rPr lang="nl-NL" dirty="0">
                <a:solidFill>
                  <a:srgbClr val="00FF00"/>
                </a:solidFill>
              </a:rPr>
              <a:t>”, </a:t>
            </a:r>
            <a:r>
              <a:rPr lang="nl-NL" dirty="0" err="1">
                <a:solidFill>
                  <a:srgbClr val="00FF00"/>
                </a:solidFill>
              </a:rPr>
              <a:t>it</a:t>
            </a:r>
            <a:r>
              <a:rPr lang="nl-NL" dirty="0">
                <a:solidFill>
                  <a:srgbClr val="00FF00"/>
                </a:solidFill>
              </a:rPr>
              <a:t> dies. </a:t>
            </a:r>
            <a:r>
              <a:rPr lang="nl-NL" dirty="0"/>
              <a:t>The </a:t>
            </a:r>
            <a:r>
              <a:rPr lang="nl-NL" dirty="0" err="1">
                <a:solidFill>
                  <a:srgbClr val="00FF00"/>
                </a:solidFill>
              </a:rPr>
              <a:t>death</a:t>
            </a:r>
            <a:r>
              <a:rPr lang="nl-NL" dirty="0">
                <a:solidFill>
                  <a:srgbClr val="00FF00"/>
                </a:solidFill>
              </a:rPr>
              <a:t> of man </a:t>
            </a:r>
            <a:r>
              <a:rPr lang="nl-NL" dirty="0"/>
              <a:t>is the </a:t>
            </a:r>
            <a:r>
              <a:rPr lang="nl-NL" dirty="0" err="1">
                <a:solidFill>
                  <a:srgbClr val="00FF00"/>
                </a:solidFill>
              </a:rPr>
              <a:t>true</a:t>
            </a:r>
            <a:r>
              <a:rPr lang="nl-NL" dirty="0">
                <a:solidFill>
                  <a:srgbClr val="00FF00"/>
                </a:solidFill>
              </a:rPr>
              <a:t> </a:t>
            </a:r>
            <a:r>
              <a:rPr lang="nl-NL" dirty="0" err="1">
                <a:solidFill>
                  <a:srgbClr val="00FF00"/>
                </a:solidFill>
              </a:rPr>
              <a:t>payment</a:t>
            </a:r>
            <a:r>
              <a:rPr lang="nl-NL" dirty="0">
                <a:solidFill>
                  <a:srgbClr val="00FF00"/>
                </a:solidFill>
              </a:rPr>
              <a:t> for sin.</a:t>
            </a:r>
            <a:endParaRPr lang="en-US" dirty="0">
              <a:solidFill>
                <a:srgbClr val="00FF00"/>
              </a:solidFill>
            </a:endParaRPr>
          </a:p>
          <a:p>
            <a:pPr>
              <a:buFontTx/>
              <a:buNone/>
            </a:pPr>
            <a:r>
              <a:rPr lang="en-US" dirty="0"/>
              <a:t>Christ</a:t>
            </a:r>
            <a:r>
              <a:rPr lang="en-US" dirty="0">
                <a:solidFill>
                  <a:srgbClr val="00FF00"/>
                </a:solidFill>
              </a:rPr>
              <a:t> died the death we had to die. </a:t>
            </a:r>
          </a:p>
          <a:p>
            <a:pPr>
              <a:buFontTx/>
              <a:buNone/>
            </a:pPr>
            <a:r>
              <a:rPr lang="en-US" dirty="0"/>
              <a:t>Thus we are </a:t>
            </a:r>
            <a:r>
              <a:rPr lang="en-US" dirty="0">
                <a:solidFill>
                  <a:srgbClr val="00FF00"/>
                </a:solidFill>
              </a:rPr>
              <a:t>set free from what comes from all our sins.</a:t>
            </a:r>
          </a:p>
        </p:txBody>
      </p:sp>
      <p:sp>
        <p:nvSpPr>
          <p:cNvPr id="396294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17032"/>
            <a:ext cx="2592288" cy="2605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Renewed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1981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Food and drink </a:t>
            </a:r>
            <a:r>
              <a:rPr lang="en-US" dirty="0">
                <a:solidFill>
                  <a:srgbClr val="00FF00"/>
                </a:solidFill>
              </a:rPr>
              <a:t>give you the energy to live.</a:t>
            </a:r>
          </a:p>
          <a:p>
            <a:pPr>
              <a:buFontTx/>
              <a:buNone/>
            </a:pPr>
            <a:r>
              <a:rPr lang="en-US" dirty="0"/>
              <a:t>We share </a:t>
            </a:r>
            <a:r>
              <a:rPr lang="en-US" dirty="0">
                <a:solidFill>
                  <a:srgbClr val="00FF00"/>
                </a:solidFill>
              </a:rPr>
              <a:t>in the Spirit of Christ.</a:t>
            </a:r>
          </a:p>
          <a:p>
            <a:pPr>
              <a:buFontTx/>
              <a:buNone/>
            </a:pPr>
            <a:r>
              <a:rPr lang="en-US" dirty="0"/>
              <a:t>And thus we have </a:t>
            </a:r>
            <a:r>
              <a:rPr lang="en-US" dirty="0">
                <a:solidFill>
                  <a:srgbClr val="00FF00"/>
                </a:solidFill>
              </a:rPr>
              <a:t>the strength to live the new, perfect life.</a:t>
            </a:r>
          </a:p>
        </p:txBody>
      </p:sp>
      <p:sp>
        <p:nvSpPr>
          <p:cNvPr id="397318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733800"/>
            <a:ext cx="3429000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33800"/>
            <a:ext cx="3039522" cy="25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 of the Church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2362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We celebrate </a:t>
            </a:r>
            <a:r>
              <a:rPr lang="en-US" dirty="0">
                <a:solidFill>
                  <a:srgbClr val="00FF00"/>
                </a:solidFill>
              </a:rPr>
              <a:t>together as community, not as individuals</a:t>
            </a:r>
          </a:p>
          <a:p>
            <a:pPr>
              <a:buFontTx/>
              <a:buNone/>
            </a:pPr>
            <a:r>
              <a:rPr lang="en-US" dirty="0"/>
              <a:t>This expresses </a:t>
            </a:r>
            <a:r>
              <a:rPr lang="en-US" dirty="0">
                <a:solidFill>
                  <a:srgbClr val="00FF00"/>
                </a:solidFill>
              </a:rPr>
              <a:t>the unity with the body of Christ, connected to Christ and in Him connected to each other</a:t>
            </a:r>
          </a:p>
          <a:p>
            <a:pPr>
              <a:buFontTx/>
              <a:buNone/>
            </a:pP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98343" name="Text Box 7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74" y="3960854"/>
            <a:ext cx="6408712" cy="250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Lord’s Supper as a sign</a:t>
            </a:r>
          </a:p>
        </p:txBody>
      </p:sp>
      <p:sp>
        <p:nvSpPr>
          <p:cNvPr id="401411" name="Oval 3"/>
          <p:cNvSpPr>
            <a:spLocks noChangeArrowheads="1"/>
          </p:cNvSpPr>
          <p:nvPr/>
        </p:nvSpPr>
        <p:spPr bwMode="auto">
          <a:xfrm>
            <a:off x="1588" y="2911327"/>
            <a:ext cx="2892425" cy="151477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Lord’s Supper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4" name="Line 6"/>
          <p:cNvSpPr>
            <a:spLocks noChangeShapeType="1"/>
          </p:cNvSpPr>
          <p:nvPr/>
        </p:nvSpPr>
        <p:spPr bwMode="auto">
          <a:xfrm flipV="1">
            <a:off x="2667000" y="2895600"/>
            <a:ext cx="762000" cy="533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7" name="AutoShape 9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sp>
        <p:nvSpPr>
          <p:cNvPr id="401419" name="Text Box 11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4385429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The Lord’s Supper makes clear to everyone: </a:t>
            </a:r>
            <a:b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how sins, 		how we become 	that we belong to</a:t>
            </a:r>
            <a:b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are forgiven  		new people, and	God &amp; each other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035"/>
          <p:cNvSpPr>
            <a:spLocks noChangeArrowheads="1"/>
          </p:cNvSpPr>
          <p:nvPr/>
        </p:nvSpPr>
        <p:spPr bwMode="auto">
          <a:xfrm>
            <a:off x="3352800" y="1881793"/>
            <a:ext cx="5763329" cy="16878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Helps us better under-stand how we are forgiven, renewed and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881604" y="1647608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11" y="5631368"/>
            <a:ext cx="1001785" cy="100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583463"/>
            <a:ext cx="12192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243" y="5631368"/>
            <a:ext cx="2599913" cy="10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Lord’s Supper as a seal</a:t>
            </a:r>
          </a:p>
        </p:txBody>
      </p:sp>
      <p:sp>
        <p:nvSpPr>
          <p:cNvPr id="402435" name="Oval 1027"/>
          <p:cNvSpPr>
            <a:spLocks noChangeArrowheads="1"/>
          </p:cNvSpPr>
          <p:nvPr/>
        </p:nvSpPr>
        <p:spPr bwMode="auto">
          <a:xfrm>
            <a:off x="1588" y="2911327"/>
            <a:ext cx="2892425" cy="151477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Lord’s Supper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37" name="Oval 1029"/>
          <p:cNvSpPr>
            <a:spLocks noChangeArrowheads="1"/>
          </p:cNvSpPr>
          <p:nvPr/>
        </p:nvSpPr>
        <p:spPr bwMode="auto">
          <a:xfrm>
            <a:off x="3354388" y="3404880"/>
            <a:ext cx="5538092" cy="220724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Convinces you all the more: sins are gone, I can live the new life, I belong to Christ and His body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39" name="Line 1031"/>
          <p:cNvSpPr>
            <a:spLocks noChangeShapeType="1"/>
          </p:cNvSpPr>
          <p:nvPr/>
        </p:nvSpPr>
        <p:spPr bwMode="auto">
          <a:xfrm>
            <a:off x="26670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40" name="AutoShape 1032"/>
          <p:cNvSpPr>
            <a:spLocks noChangeArrowheads="1"/>
          </p:cNvSpPr>
          <p:nvPr/>
        </p:nvSpPr>
        <p:spPr bwMode="auto">
          <a:xfrm>
            <a:off x="6858000" y="4800600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sp>
        <p:nvSpPr>
          <p:cNvPr id="402442" name="Text Box 1034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2443" name="Text Box 1035"/>
          <p:cNvSpPr txBox="1">
            <a:spLocks noChangeArrowheads="1"/>
          </p:cNvSpPr>
          <p:nvPr/>
        </p:nvSpPr>
        <p:spPr bwMode="auto">
          <a:xfrm>
            <a:off x="0" y="1052736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person partaking of the Lord’s Supper may be certain of </a:t>
            </a:r>
            <a:b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forgiveness,   	renewal,      		belonging to Christ and</a:t>
            </a:r>
          </a:p>
          <a:p>
            <a:pPr algn="l">
              <a:spcBef>
                <a:spcPts val="0"/>
              </a:spcBef>
            </a:pP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 His body, the Church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237"/>
            <a:ext cx="1001785" cy="100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013" y="1986164"/>
            <a:ext cx="12192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187" y="2253065"/>
            <a:ext cx="2599913" cy="10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07103" y="4508500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/>
              <a:t>d</a:t>
            </a:r>
            <a:r>
              <a:rPr lang="en-US"/>
              <a:t>isplays and confirms</a:t>
            </a:r>
          </a:p>
        </p:txBody>
      </p:sp>
      <p:sp>
        <p:nvSpPr>
          <p:cNvPr id="399363" name="Oval 1027"/>
          <p:cNvSpPr>
            <a:spLocks noChangeArrowheads="1"/>
          </p:cNvSpPr>
          <p:nvPr/>
        </p:nvSpPr>
        <p:spPr bwMode="auto">
          <a:xfrm>
            <a:off x="1588" y="2911327"/>
            <a:ext cx="2892425" cy="151477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Lord’s Supper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6" name="Line 1030"/>
          <p:cNvSpPr>
            <a:spLocks noChangeShapeType="1"/>
          </p:cNvSpPr>
          <p:nvPr/>
        </p:nvSpPr>
        <p:spPr bwMode="auto">
          <a:xfrm flipV="1">
            <a:off x="2667000" y="2895600"/>
            <a:ext cx="762000" cy="533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7" name="Line 1031"/>
          <p:cNvSpPr>
            <a:spLocks noChangeShapeType="1"/>
          </p:cNvSpPr>
          <p:nvPr/>
        </p:nvSpPr>
        <p:spPr bwMode="auto">
          <a:xfrm>
            <a:off x="26670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70" name="Oval 1034"/>
          <p:cNvSpPr>
            <a:spLocks noChangeArrowheads="1"/>
          </p:cNvSpPr>
          <p:nvPr/>
        </p:nvSpPr>
        <p:spPr bwMode="auto">
          <a:xfrm>
            <a:off x="3354388" y="3404880"/>
            <a:ext cx="5682108" cy="220724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Convinces you all the more: sins are gone, I can live the new life, I belong to Christ and His body</a:t>
            </a:r>
            <a:endParaRPr lang="en-US" sz="3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71" name="Oval 1035"/>
          <p:cNvSpPr>
            <a:spLocks noChangeArrowheads="1"/>
          </p:cNvSpPr>
          <p:nvPr/>
        </p:nvSpPr>
        <p:spPr bwMode="auto">
          <a:xfrm>
            <a:off x="3352800" y="1881793"/>
            <a:ext cx="5763329" cy="16878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Helps us better under-stand how we are forgiven, renewed and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72" name="AutoShape 1036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sp>
        <p:nvSpPr>
          <p:cNvPr id="399373" name="AutoShape 1037"/>
          <p:cNvSpPr>
            <a:spLocks noChangeArrowheads="1"/>
          </p:cNvSpPr>
          <p:nvPr/>
        </p:nvSpPr>
        <p:spPr bwMode="auto">
          <a:xfrm>
            <a:off x="6858000" y="4799013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pic>
        <p:nvPicPr>
          <p:cNvPr id="10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07103" y="4508500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G:\Backup - juni 2009\Mijn afbeeldingen\Catechism\head-heart-h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881604" y="1647608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7CB919E-DEEC-4A38-AE7A-4F5D82CBE217}">
  <we:reference id="wa104380121" version="2.0.0.0" store="en-US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3824</TotalTime>
  <Words>866</Words>
  <Application>Microsoft Office PowerPoint</Application>
  <PresentationFormat>On-screen Show (4:3)</PresentationFormat>
  <Paragraphs>114</Paragraphs>
  <Slides>17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Comic Sans MS</vt:lpstr>
      <vt:lpstr>Times New Roman</vt:lpstr>
      <vt:lpstr>Wingdings</vt:lpstr>
      <vt:lpstr>1_Office Theme</vt:lpstr>
      <vt:lpstr>Growing in Faith: LD 25-31</vt:lpstr>
      <vt:lpstr>Hymn 59:1</vt:lpstr>
      <vt:lpstr>Lord’s Supper</vt:lpstr>
      <vt:lpstr>Bible Study: Luke 22:17-20</vt:lpstr>
      <vt:lpstr>Passover: The Jewish feast of liberation</vt:lpstr>
      <vt:lpstr>Video questions</vt:lpstr>
      <vt:lpstr>PowerPoint Presentation</vt:lpstr>
      <vt:lpstr>From Passover to Lord’s Supper</vt:lpstr>
      <vt:lpstr>From Passover to Lord’s Supper</vt:lpstr>
      <vt:lpstr>From Passover to Lord’s Supper</vt:lpstr>
      <vt:lpstr>Signs and Seals of being</vt:lpstr>
      <vt:lpstr>Forgiven</vt:lpstr>
      <vt:lpstr>Renewed</vt:lpstr>
      <vt:lpstr>Part of the Church</vt:lpstr>
      <vt:lpstr>Lord’s Supper as a sign</vt:lpstr>
      <vt:lpstr>Lord’s Supper as a seal</vt:lpstr>
      <vt:lpstr>displays and confirms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149</cp:revision>
  <cp:lastPrinted>2008-11-20T14:26:59Z</cp:lastPrinted>
  <dcterms:created xsi:type="dcterms:W3CDTF">2008-08-14T09:20:46Z</dcterms:created>
  <dcterms:modified xsi:type="dcterms:W3CDTF">2026-09-29T04:35:19Z</dcterms:modified>
</cp:coreProperties>
</file>