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371" r:id="rId3"/>
    <p:sldId id="581" r:id="rId4"/>
    <p:sldId id="582" r:id="rId5"/>
    <p:sldId id="580" r:id="rId6"/>
    <p:sldId id="579" r:id="rId7"/>
    <p:sldId id="568" r:id="rId8"/>
    <p:sldId id="569" r:id="rId9"/>
    <p:sldId id="570" r:id="rId10"/>
    <p:sldId id="583" r:id="rId11"/>
    <p:sldId id="571" r:id="rId12"/>
    <p:sldId id="572" r:id="rId13"/>
    <p:sldId id="577" r:id="rId14"/>
    <p:sldId id="573" r:id="rId15"/>
    <p:sldId id="574" r:id="rId16"/>
    <p:sldId id="575" r:id="rId17"/>
    <p:sldId id="576" r:id="rId18"/>
    <p:sldId id="578" r:id="rId19"/>
  </p:sldIdLst>
  <p:sldSz cx="9144000" cy="6858000" type="screen4x3"/>
  <p:notesSz cx="6799263" cy="993298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C000"/>
    <a:srgbClr val="993300"/>
    <a:srgbClr val="00FF00"/>
    <a:srgbClr val="6600FF"/>
    <a:srgbClr val="99CCFF"/>
    <a:srgbClr val="FF0000"/>
    <a:srgbClr val="FF3300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5C022DC-399C-40E4-BE24-C6F26D09177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143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1413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CCB55F3-3C14-47BF-81A9-1E5A1C13A2B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094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9D476-FFD8-4A29-AC22-99BE01E5C71C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712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712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166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8A223-57E1-4106-94C1-6A8A2C56F829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65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752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442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4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584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200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860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>
                <a:solidFill>
                  <a:srgbClr val="1F497D"/>
                </a:solidFill>
              </a:rPr>
              <a:pPr/>
              <a:t>14</a:t>
            </a:fld>
            <a:endParaRPr lang="en-GB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20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002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513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Note that the chain of events is not necessarily chronological.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610BA-C460-456E-9A7A-31B3758E46A1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435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633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0143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835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52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29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0053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579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756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649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193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298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918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5866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6069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8642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5768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41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7843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2557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5666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803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665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23639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62143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canrc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dirty="0"/>
              <a:t>The Order of Salvation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3886200"/>
            <a:ext cx="8856984" cy="2279104"/>
          </a:xfrm>
        </p:spPr>
        <p:txBody>
          <a:bodyPr/>
          <a:lstStyle/>
          <a:p>
            <a:r>
              <a:rPr lang="en-GB" dirty="0"/>
              <a:t>General Introduction</a:t>
            </a:r>
          </a:p>
          <a:p>
            <a:r>
              <a:rPr lang="en-GB" dirty="0"/>
              <a:t>Lesson 01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FADB4-7641-4106-A849-D04D5D97B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952" y="62400"/>
            <a:ext cx="5508104" cy="2189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64:</a:t>
            </a:r>
            <a:r>
              <a:rPr lang="en-CA" u="sng" dirty="0"/>
              <a:t>1</a:t>
            </a:r>
            <a:r>
              <a:rPr lang="en-CA" dirty="0"/>
              <a:t>,2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is in life and death my only aid,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my comfort when I am by troubles swayed?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I am not mine but Christ’s, who fully paid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for all my sins and saved me.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His precious blood for my offences gave he,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freed me from all the devil’s pow</a:t>
            </a:r>
            <a:r>
              <a:rPr lang="en-US" u="sng" dirty="0"/>
              <a:t>er</a:t>
            </a:r>
            <a:r>
              <a:rPr lang="en-US" dirty="0"/>
              <a:t> and slavery,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for in the book of life God did engrave</a:t>
            </a:r>
            <a:r>
              <a:rPr lang="en-US" b="1" dirty="0"/>
              <a:t> </a:t>
            </a:r>
            <a:r>
              <a:rPr lang="en-US" dirty="0"/>
              <a:t>me,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and me his own he made.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229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Hymn 64:1,</a:t>
            </a:r>
            <a:r>
              <a:rPr lang="en-CA" u="sng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My faithful Saviour keeps me in his care;</a:t>
            </a:r>
          </a:p>
          <a:p>
            <a:pPr marL="0" indent="0">
              <a:buNone/>
            </a:pPr>
            <a:r>
              <a:rPr lang="en-CA" dirty="0"/>
              <a:t>without my Father’s will cannot a hair</a:t>
            </a:r>
          </a:p>
          <a:p>
            <a:pPr marL="0" indent="0">
              <a:buNone/>
            </a:pPr>
            <a:r>
              <a:rPr lang="en-CA" dirty="0"/>
              <a:t>fall from my head; he shall for me prepare</a:t>
            </a:r>
          </a:p>
          <a:p>
            <a:pPr marL="0" indent="0">
              <a:buNone/>
            </a:pPr>
            <a:r>
              <a:rPr lang="en-CA" dirty="0"/>
              <a:t>a heavenly habitation.</a:t>
            </a:r>
          </a:p>
          <a:p>
            <a:pPr marL="0" indent="0">
              <a:buNone/>
            </a:pPr>
            <a:r>
              <a:rPr lang="en-CA" dirty="0"/>
              <a:t>All things must serve to further my salvation.</a:t>
            </a:r>
          </a:p>
          <a:p>
            <a:pPr marL="0" indent="0">
              <a:buNone/>
            </a:pPr>
            <a:r>
              <a:rPr lang="en-CA" dirty="0"/>
              <a:t>His Holy Spirit brings me consolation;</a:t>
            </a:r>
          </a:p>
          <a:p>
            <a:pPr marL="0" indent="0">
              <a:buNone/>
            </a:pPr>
            <a:r>
              <a:rPr lang="en-CA" dirty="0"/>
              <a:t>he makes me willing now with dedication   </a:t>
            </a:r>
          </a:p>
          <a:p>
            <a:pPr marL="0" indent="0">
              <a:buNone/>
            </a:pPr>
            <a:r>
              <a:rPr lang="en-CA" dirty="0"/>
              <a:t>in hope his yoke to bear.</a:t>
            </a:r>
          </a:p>
        </p:txBody>
      </p:sp>
    </p:spTree>
    <p:extLst>
      <p:ext uri="{BB962C8B-B14F-4D97-AF65-F5344CB8AC3E}">
        <p14:creationId xmlns:p14="http://schemas.microsoft.com/office/powerpoint/2010/main" val="301216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Preliminaries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Less lecturing, more discussion</a:t>
            </a:r>
          </a:p>
          <a:p>
            <a:r>
              <a:rPr lang="en-CA" dirty="0"/>
              <a:t>Worksheets: </a:t>
            </a:r>
            <a:r>
              <a:rPr lang="en-CA" i="1" dirty="0"/>
              <a:t>space for further notes</a:t>
            </a:r>
          </a:p>
          <a:p>
            <a:r>
              <a:rPr lang="en-CA" dirty="0"/>
              <a:t>No separate course on Belgic Confession and Canons of Dort, but integrated into lesson material.</a:t>
            </a:r>
          </a:p>
          <a:p>
            <a:r>
              <a:rPr lang="en-CA" dirty="0"/>
              <a:t>Homework and review, as you are accustomed.</a:t>
            </a:r>
          </a:p>
          <a:p>
            <a:r>
              <a:rPr lang="en-CA" dirty="0">
                <a:hlinkClick r:id="rId3"/>
              </a:rPr>
              <a:t>www.whcanrc.com</a:t>
            </a:r>
            <a:r>
              <a:rPr lang="en-CA" dirty="0"/>
              <a:t> </a:t>
            </a:r>
          </a:p>
          <a:p>
            <a:r>
              <a:rPr lang="en-CA" dirty="0"/>
              <a:t>Curriculum for this year:</a:t>
            </a:r>
          </a:p>
          <a:p>
            <a:pPr lvl="1"/>
            <a:r>
              <a:rPr lang="en-CA" dirty="0"/>
              <a:t>Order of Salvation</a:t>
            </a:r>
          </a:p>
          <a:p>
            <a:pPr lvl="1"/>
            <a:r>
              <a:rPr lang="en-CA" dirty="0"/>
              <a:t>Outreach</a:t>
            </a:r>
          </a:p>
          <a:p>
            <a:pPr lvl="1"/>
            <a:r>
              <a:rPr lang="en-CA" dirty="0"/>
              <a:t>Various individual topics</a:t>
            </a:r>
          </a:p>
          <a:p>
            <a:pPr lvl="2"/>
            <a:r>
              <a:rPr lang="en-CA" dirty="0"/>
              <a:t>If you have a request, that’s welcome!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722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Growing in (the) faith</a:t>
            </a:r>
          </a:p>
        </p:txBody>
      </p:sp>
      <p:pic>
        <p:nvPicPr>
          <p:cNvPr id="387075" name="Picture 3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6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4953000"/>
            <a:ext cx="1524000" cy="14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7" name="Picture 5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8" name="Picture 6" descr="G:\Backup - juni 2009\Mijn afbeeldingen\Liturgy\Liturgie\pree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362200"/>
            <a:ext cx="152876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9" name="Picture 7" descr="C:\Documents and Settings\Karlo Janssen\Mijn documenten\Downloads\Dit Koningskind\belijdenis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7800" y="3779043"/>
            <a:ext cx="1543000" cy="143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80" name="Picture 8" descr="C:\Documents and Settings\Karlo Janssen\Mijn documenten\Downloads\Dit Koningskind\avondmaal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059" y="3742267"/>
            <a:ext cx="14478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81" name="Picture 9" descr="G:\Backup - juni 2009\Mijn afbeeldingen\Liturgy\Liturgie\kerk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82" name="Line 10"/>
          <p:cNvSpPr>
            <a:spLocks noChangeShapeType="1"/>
          </p:cNvSpPr>
          <p:nvPr/>
        </p:nvSpPr>
        <p:spPr bwMode="auto">
          <a:xfrm flipV="1">
            <a:off x="1524000" y="3810000"/>
            <a:ext cx="1143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3" name="Line 11"/>
          <p:cNvSpPr>
            <a:spLocks noChangeShapeType="1"/>
          </p:cNvSpPr>
          <p:nvPr/>
        </p:nvSpPr>
        <p:spPr bwMode="auto">
          <a:xfrm>
            <a:off x="1524000" y="48006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4" name="Line 12"/>
          <p:cNvSpPr>
            <a:spLocks noChangeShapeType="1"/>
          </p:cNvSpPr>
          <p:nvPr/>
        </p:nvSpPr>
        <p:spPr bwMode="auto">
          <a:xfrm flipV="1">
            <a:off x="4343400" y="4495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5" name="Line 13"/>
          <p:cNvSpPr>
            <a:spLocks noChangeShapeType="1"/>
          </p:cNvSpPr>
          <p:nvPr/>
        </p:nvSpPr>
        <p:spPr bwMode="auto">
          <a:xfrm flipV="1">
            <a:off x="6800800" y="4495800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6" name="Line 14"/>
          <p:cNvSpPr>
            <a:spLocks noChangeShapeType="1"/>
          </p:cNvSpPr>
          <p:nvPr/>
        </p:nvSpPr>
        <p:spPr bwMode="auto">
          <a:xfrm flipH="1">
            <a:off x="3886200" y="44958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7" name="Line 15"/>
          <p:cNvSpPr>
            <a:spLocks noChangeShapeType="1"/>
          </p:cNvSpPr>
          <p:nvPr/>
        </p:nvSpPr>
        <p:spPr bwMode="auto">
          <a:xfrm flipH="1" flipV="1">
            <a:off x="3733800" y="38862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885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87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7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87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87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87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87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7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87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82" grpId="0" animBg="1"/>
      <p:bldP spid="387083" grpId="0" animBg="1"/>
      <p:bldP spid="387084" grpId="0" animBg="1"/>
      <p:bldP spid="387085" grpId="0" animBg="1"/>
      <p:bldP spid="387086" grpId="0" animBg="1"/>
      <p:bldP spid="3870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Which came first?</a:t>
            </a:r>
          </a:p>
        </p:txBody>
      </p:sp>
      <p:sp>
        <p:nvSpPr>
          <p:cNvPr id="406533" name="Rectangle 5"/>
          <p:cNvSpPr>
            <a:spLocks noGrp="1" noChangeArrowheads="1"/>
          </p:cNvSpPr>
          <p:nvPr>
            <p:ph idx="1"/>
          </p:nvPr>
        </p:nvSpPr>
        <p:spPr>
          <a:xfrm>
            <a:off x="0" y="5867400"/>
            <a:ext cx="9144000" cy="989013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r>
              <a:rPr lang="en-GB"/>
              <a:t>Did you choose God or did God choose you?</a:t>
            </a:r>
          </a:p>
        </p:txBody>
      </p:sp>
      <p:pic>
        <p:nvPicPr>
          <p:cNvPr id="406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0"/>
            <a:ext cx="4724400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955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585" name="Group 9"/>
          <p:cNvGrpSpPr>
            <a:grpSpLocks/>
          </p:cNvGrpSpPr>
          <p:nvPr/>
        </p:nvGrpSpPr>
        <p:grpSpPr bwMode="auto">
          <a:xfrm>
            <a:off x="381000" y="2655888"/>
            <a:ext cx="4111625" cy="4030662"/>
            <a:chOff x="240" y="1673"/>
            <a:chExt cx="2590" cy="2539"/>
          </a:xfrm>
        </p:grpSpPr>
        <p:pic>
          <p:nvPicPr>
            <p:cNvPr id="408578" name="Picture 2" descr="G:\Backup - juni 2009\Catechism\Pictures\Vragi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688"/>
              <a:ext cx="1584" cy="1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8579" name="AutoShape 3"/>
            <p:cNvSpPr>
              <a:spLocks noChangeArrowheads="1"/>
            </p:cNvSpPr>
            <p:nvPr/>
          </p:nvSpPr>
          <p:spPr bwMode="auto">
            <a:xfrm>
              <a:off x="576" y="1673"/>
              <a:ext cx="2254" cy="463"/>
            </a:xfrm>
            <a:prstGeom prst="wedgeEllipseCallout">
              <a:avLst>
                <a:gd name="adj1" fmla="val -25199"/>
                <a:gd name="adj2" fmla="val 278792"/>
              </a:avLst>
            </a:prstGeom>
            <a:solidFill>
              <a:schemeClr val="tx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Comic Sans MS" pitchFamily="66" charset="0"/>
                </a:rPr>
                <a:t>So Te what?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8584" name="Group 8"/>
          <p:cNvGrpSpPr>
            <a:grpSpLocks/>
          </p:cNvGrpSpPr>
          <p:nvPr/>
        </p:nvGrpSpPr>
        <p:grpSpPr bwMode="auto">
          <a:xfrm>
            <a:off x="4191000" y="1371600"/>
            <a:ext cx="4584700" cy="4724400"/>
            <a:chOff x="2640" y="864"/>
            <a:chExt cx="2888" cy="2976"/>
          </a:xfrm>
        </p:grpSpPr>
        <p:pic>
          <p:nvPicPr>
            <p:cNvPr id="408581" name="Picture 5" descr="G:\Backup - juni 2009\Catechism\Pictures\Roepi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2400"/>
              <a:ext cx="920" cy="1440"/>
            </a:xfrm>
            <a:prstGeom prst="rect">
              <a:avLst/>
            </a:prstGeom>
            <a:solidFill>
              <a:srgbClr val="993300"/>
            </a:solidFill>
          </p:spPr>
        </p:pic>
        <p:sp>
          <p:nvSpPr>
            <p:cNvPr id="408582" name="AutoShape 6"/>
            <p:cNvSpPr>
              <a:spLocks noChangeArrowheads="1"/>
            </p:cNvSpPr>
            <p:nvPr/>
          </p:nvSpPr>
          <p:spPr bwMode="auto">
            <a:xfrm>
              <a:off x="2640" y="864"/>
              <a:ext cx="2254" cy="836"/>
            </a:xfrm>
            <a:prstGeom prst="wedgeEllipseCallout">
              <a:avLst>
                <a:gd name="adj1" fmla="val 42014"/>
                <a:gd name="adj2" fmla="val 242343"/>
              </a:avLst>
            </a:prstGeom>
            <a:solidFill>
              <a:srgbClr val="993300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2800">
                  <a:solidFill>
                    <a:srgbClr val="00FF00"/>
                  </a:solidFill>
                  <a:latin typeface="Comic Sans MS" pitchFamily="66" charset="0"/>
                </a:rPr>
                <a:t>The study of salvation.</a:t>
              </a:r>
              <a:endParaRPr lang="en-US">
                <a:solidFill>
                  <a:srgbClr val="00FF00"/>
                </a:solidFill>
              </a:endParaRPr>
            </a:p>
          </p:txBody>
        </p:sp>
      </p:grpSp>
      <p:sp>
        <p:nvSpPr>
          <p:cNvPr id="408583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Soteriology</a:t>
            </a:r>
          </a:p>
        </p:txBody>
      </p:sp>
    </p:spTree>
    <p:extLst>
      <p:ext uri="{BB962C8B-B14F-4D97-AF65-F5344CB8AC3E}">
        <p14:creationId xmlns:p14="http://schemas.microsoft.com/office/powerpoint/2010/main" val="212274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7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Soteriology</a:t>
            </a:r>
          </a:p>
        </p:txBody>
      </p:sp>
      <p:sp>
        <p:nvSpPr>
          <p:cNvPr id="409609" name="Rectangle 9"/>
          <p:cNvSpPr>
            <a:spLocks noGrp="1" noChangeArrowheads="1"/>
          </p:cNvSpPr>
          <p:nvPr>
            <p:ph idx="1"/>
          </p:nvPr>
        </p:nvSpPr>
        <p:spPr>
          <a:xfrm>
            <a:off x="1981200" y="1217613"/>
            <a:ext cx="7162800" cy="5638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dirty="0"/>
              <a:t>A big issue within Christianity is the question how people are saved.</a:t>
            </a:r>
          </a:p>
          <a:p>
            <a:pPr algn="ctr">
              <a:buFontTx/>
              <a:buNone/>
            </a:pPr>
            <a:r>
              <a:rPr lang="en-GB" dirty="0"/>
              <a:t>Works or Grace?</a:t>
            </a:r>
          </a:p>
          <a:p>
            <a:pPr algn="ctr">
              <a:buFontTx/>
              <a:buNone/>
            </a:pPr>
            <a:r>
              <a:rPr lang="en-GB" dirty="0"/>
              <a:t>If works, good deeds or the act of faith?</a:t>
            </a:r>
          </a:p>
          <a:p>
            <a:pPr algn="ctr">
              <a:buFontTx/>
              <a:buNone/>
            </a:pPr>
            <a:r>
              <a:rPr lang="en-GB" dirty="0"/>
              <a:t>Is all faith “saving faith”?</a:t>
            </a:r>
          </a:p>
          <a:p>
            <a:pPr algn="ctr">
              <a:buFontTx/>
              <a:buNone/>
            </a:pPr>
            <a:r>
              <a:rPr lang="en-GB" dirty="0"/>
              <a:t>First grace or first faith?</a:t>
            </a:r>
          </a:p>
          <a:p>
            <a:pPr>
              <a:buFontTx/>
              <a:buNone/>
            </a:pPr>
            <a:endParaRPr lang="en-GB" dirty="0"/>
          </a:p>
          <a:p>
            <a:pPr>
              <a:buFontTx/>
              <a:buNone/>
            </a:pPr>
            <a:r>
              <a:rPr lang="en-GB" dirty="0"/>
              <a:t>Much of this  can be discussed in the context of the so-called </a:t>
            </a:r>
            <a:r>
              <a:rPr lang="en-GB" i="1" dirty="0" err="1"/>
              <a:t>ordo</a:t>
            </a:r>
            <a:r>
              <a:rPr lang="en-GB" i="1" dirty="0"/>
              <a:t> </a:t>
            </a:r>
            <a:r>
              <a:rPr lang="en-GB" i="1" dirty="0" err="1"/>
              <a:t>salutis</a:t>
            </a:r>
            <a:r>
              <a:rPr lang="en-GB" dirty="0"/>
              <a:t>, the </a:t>
            </a:r>
            <a:r>
              <a:rPr lang="en-GB" u="sng" dirty="0"/>
              <a:t>Order of Salvation</a:t>
            </a:r>
            <a:r>
              <a:rPr lang="en-GB" dirty="0"/>
              <a:t>.</a:t>
            </a:r>
          </a:p>
          <a:p>
            <a:pPr>
              <a:buFontTx/>
              <a:buNone/>
            </a:pPr>
            <a:endParaRPr lang="en-GB" dirty="0">
              <a:solidFill>
                <a:srgbClr val="00FF00"/>
              </a:solidFill>
            </a:endParaRPr>
          </a:p>
        </p:txBody>
      </p:sp>
      <p:pic>
        <p:nvPicPr>
          <p:cNvPr id="40960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1905000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54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96E6A1-BB30-4DC0-952F-6BF5BF5A2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58033C-704F-41A1-9794-E5484CBC8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1857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A6D4F8-5A5D-488A-B768-6BE69041A4B8}"/>
              </a:ext>
            </a:extLst>
          </p:cNvPr>
          <p:cNvSpPr/>
          <p:nvPr/>
        </p:nvSpPr>
        <p:spPr bwMode="auto">
          <a:xfrm>
            <a:off x="3131840" y="1628800"/>
            <a:ext cx="1728192" cy="576064"/>
          </a:xfrm>
          <a:prstGeom prst="roundRect">
            <a:avLst/>
          </a:prstGeom>
          <a:solidFill>
            <a:srgbClr val="FFC000">
              <a:alpha val="25098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10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Golden Chain of Salvation</a:t>
            </a:r>
          </a:p>
        </p:txBody>
      </p:sp>
      <p:sp>
        <p:nvSpPr>
          <p:cNvPr id="402435" name="AutoShape 3"/>
          <p:cNvSpPr>
            <a:spLocks noChangeArrowheads="1"/>
          </p:cNvSpPr>
          <p:nvPr/>
        </p:nvSpPr>
        <p:spPr bwMode="auto">
          <a:xfrm>
            <a:off x="228600" y="1143000"/>
            <a:ext cx="8729663" cy="1527175"/>
          </a:xfrm>
          <a:prstGeom prst="horizontalScroll">
            <a:avLst>
              <a:gd name="adj" fmla="val 7194"/>
            </a:avLst>
          </a:prstGeom>
          <a:solidFill>
            <a:srgbClr val="FF9900"/>
          </a:solidFill>
          <a:ln w="952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</a:rPr>
              <a:t>And those he predestined, he also called; those he called, he also justified; those he justified, he also glorified.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Romans 8:30</a:t>
            </a:r>
            <a:endParaRPr lang="en-US" dirty="0"/>
          </a:p>
        </p:txBody>
      </p:sp>
      <p:pic>
        <p:nvPicPr>
          <p:cNvPr id="402437" name="Picture 5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38" name="AutoShape 6"/>
          <p:cNvSpPr>
            <a:spLocks noChangeArrowheads="1"/>
          </p:cNvSpPr>
          <p:nvPr/>
        </p:nvSpPr>
        <p:spPr bwMode="auto">
          <a:xfrm>
            <a:off x="582612" y="3276600"/>
            <a:ext cx="1741488" cy="1077913"/>
          </a:xfrm>
          <a:prstGeom prst="rightArrow">
            <a:avLst>
              <a:gd name="adj1" fmla="val 50000"/>
              <a:gd name="adj2" fmla="val 40390"/>
            </a:avLst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Election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2443" name="AutoShape 11"/>
          <p:cNvSpPr>
            <a:spLocks noChangeArrowheads="1"/>
          </p:cNvSpPr>
          <p:nvPr/>
        </p:nvSpPr>
        <p:spPr bwMode="auto">
          <a:xfrm>
            <a:off x="2335212" y="3276600"/>
            <a:ext cx="1562100" cy="1077913"/>
          </a:xfrm>
          <a:prstGeom prst="rightArrow">
            <a:avLst>
              <a:gd name="adj1" fmla="val 50000"/>
              <a:gd name="adj2" fmla="val 36230"/>
            </a:avLst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Calling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2445" name="AutoShape 13"/>
          <p:cNvSpPr>
            <a:spLocks noChangeArrowheads="1"/>
          </p:cNvSpPr>
          <p:nvPr/>
        </p:nvSpPr>
        <p:spPr bwMode="auto">
          <a:xfrm>
            <a:off x="3935412" y="3276600"/>
            <a:ext cx="2465388" cy="1077913"/>
          </a:xfrm>
          <a:prstGeom prst="rightArrow">
            <a:avLst>
              <a:gd name="adj1" fmla="val 50000"/>
              <a:gd name="adj2" fmla="val 57180"/>
            </a:avLst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Justification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2446" name="Rectangle 14"/>
          <p:cNvSpPr>
            <a:spLocks noChangeArrowheads="1"/>
          </p:cNvSpPr>
          <p:nvPr/>
        </p:nvSpPr>
        <p:spPr bwMode="auto">
          <a:xfrm>
            <a:off x="6400800" y="3505200"/>
            <a:ext cx="2362200" cy="58896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Glorification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2451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19800"/>
            <a:ext cx="8001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 bwMode="auto">
          <a:xfrm>
            <a:off x="1043608" y="1340768"/>
            <a:ext cx="3024336" cy="360040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1404144" y="1700808"/>
            <a:ext cx="881856" cy="1944216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ounded Rectangle 14"/>
          <p:cNvSpPr/>
          <p:nvPr/>
        </p:nvSpPr>
        <p:spPr bwMode="auto">
          <a:xfrm>
            <a:off x="4090201" y="1340768"/>
            <a:ext cx="4558499" cy="360040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H="1">
            <a:off x="2987824" y="1698067"/>
            <a:ext cx="2204754" cy="1944216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Rounded Rectangle 17"/>
          <p:cNvSpPr/>
          <p:nvPr/>
        </p:nvSpPr>
        <p:spPr bwMode="auto">
          <a:xfrm>
            <a:off x="395536" y="1726566"/>
            <a:ext cx="5040560" cy="478297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2987824" y="2204863"/>
            <a:ext cx="2016224" cy="1440161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Rounded Rectangle 21"/>
          <p:cNvSpPr/>
          <p:nvPr/>
        </p:nvSpPr>
        <p:spPr bwMode="auto">
          <a:xfrm>
            <a:off x="5436096" y="1726565"/>
            <a:ext cx="2592288" cy="478297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400800" y="2202122"/>
            <a:ext cx="763488" cy="1440161"/>
          </a:xfrm>
          <a:prstGeom prst="lin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2105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2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02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02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02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5" grpId="0" animBg="1"/>
      <p:bldP spid="402438" grpId="0" animBg="1"/>
      <p:bldP spid="402443" grpId="0" animBg="1"/>
      <p:bldP spid="402445" grpId="0" animBg="1"/>
      <p:bldP spid="402446" grpId="0" animBg="1"/>
      <p:bldP spid="2" grpId="0" animBg="1"/>
      <p:bldP spid="15" grpId="0" animBg="1"/>
      <p:bldP spid="18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chain expanded</a:t>
            </a:r>
          </a:p>
        </p:txBody>
      </p:sp>
      <p:grpSp>
        <p:nvGrpSpPr>
          <p:cNvPr id="410627" name="Group 1027"/>
          <p:cNvGrpSpPr>
            <a:grpSpLocks/>
          </p:cNvGrpSpPr>
          <p:nvPr/>
        </p:nvGrpSpPr>
        <p:grpSpPr bwMode="auto">
          <a:xfrm>
            <a:off x="533400" y="1371600"/>
            <a:ext cx="8229600" cy="1077913"/>
            <a:chOff x="96" y="2064"/>
            <a:chExt cx="5184" cy="679"/>
          </a:xfrm>
        </p:grpSpPr>
        <p:sp>
          <p:nvSpPr>
            <p:cNvPr id="410628" name="AutoShape 1028"/>
            <p:cNvSpPr>
              <a:spLocks noChangeArrowheads="1"/>
            </p:cNvSpPr>
            <p:nvPr/>
          </p:nvSpPr>
          <p:spPr bwMode="auto">
            <a:xfrm>
              <a:off x="96" y="206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Election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0629" name="AutoShape 1029"/>
            <p:cNvSpPr>
              <a:spLocks noChangeArrowheads="1"/>
            </p:cNvSpPr>
            <p:nvPr/>
          </p:nvSpPr>
          <p:spPr bwMode="auto">
            <a:xfrm>
              <a:off x="1200" y="2064"/>
              <a:ext cx="984" cy="679"/>
            </a:xfrm>
            <a:prstGeom prst="rightArrow">
              <a:avLst>
                <a:gd name="adj1" fmla="val 50000"/>
                <a:gd name="adj2" fmla="val 3623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Calling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0630" name="AutoShape 1030"/>
            <p:cNvSpPr>
              <a:spLocks noChangeArrowheads="1"/>
            </p:cNvSpPr>
            <p:nvPr/>
          </p:nvSpPr>
          <p:spPr bwMode="auto">
            <a:xfrm>
              <a:off x="2208" y="2064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0631" name="Rectangle 1031"/>
            <p:cNvSpPr>
              <a:spLocks noChangeArrowheads="1"/>
            </p:cNvSpPr>
            <p:nvPr/>
          </p:nvSpPr>
          <p:spPr bwMode="auto">
            <a:xfrm>
              <a:off x="3792" y="2208"/>
              <a:ext cx="1488" cy="37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410632" name="AutoShape 1032"/>
          <p:cNvSpPr>
            <a:spLocks noChangeArrowheads="1"/>
          </p:cNvSpPr>
          <p:nvPr/>
        </p:nvSpPr>
        <p:spPr bwMode="auto">
          <a:xfrm>
            <a:off x="534988" y="3276600"/>
            <a:ext cx="1741488" cy="1077913"/>
          </a:xfrm>
          <a:prstGeom prst="rightArrow">
            <a:avLst>
              <a:gd name="adj1" fmla="val 50000"/>
              <a:gd name="adj2" fmla="val 40390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rgbClr val="00FF00"/>
                </a:solidFill>
              </a:rPr>
              <a:t>Election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410633" name="AutoShape 1033"/>
          <p:cNvSpPr>
            <a:spLocks noChangeArrowheads="1"/>
          </p:cNvSpPr>
          <p:nvPr/>
        </p:nvSpPr>
        <p:spPr bwMode="auto">
          <a:xfrm>
            <a:off x="2362200" y="3276600"/>
            <a:ext cx="2298700" cy="1077913"/>
          </a:xfrm>
          <a:prstGeom prst="rightArrow">
            <a:avLst>
              <a:gd name="adj1" fmla="val 50000"/>
              <a:gd name="adj2" fmla="val 53314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FF00"/>
                </a:solidFill>
              </a:rPr>
              <a:t>Gospel call</a:t>
            </a:r>
            <a:endParaRPr lang="en-US">
              <a:solidFill>
                <a:srgbClr val="00FF00"/>
              </a:solidFill>
            </a:endParaRPr>
          </a:p>
        </p:txBody>
      </p:sp>
      <p:sp>
        <p:nvSpPr>
          <p:cNvPr id="410634" name="AutoShape 1034"/>
          <p:cNvSpPr>
            <a:spLocks noChangeArrowheads="1"/>
          </p:cNvSpPr>
          <p:nvPr/>
        </p:nvSpPr>
        <p:spPr bwMode="auto">
          <a:xfrm>
            <a:off x="4724400" y="3276600"/>
            <a:ext cx="2297113" cy="1077913"/>
          </a:xfrm>
          <a:prstGeom prst="rightArrow">
            <a:avLst>
              <a:gd name="adj1" fmla="val 50000"/>
              <a:gd name="adj2" fmla="val 53277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FF00"/>
                </a:solidFill>
              </a:rPr>
              <a:t>Inward call</a:t>
            </a:r>
            <a:endParaRPr lang="en-US">
              <a:solidFill>
                <a:srgbClr val="00FF00"/>
              </a:solidFill>
            </a:endParaRPr>
          </a:p>
        </p:txBody>
      </p:sp>
      <p:sp>
        <p:nvSpPr>
          <p:cNvPr id="410636" name="AutoShape 1036"/>
          <p:cNvSpPr>
            <a:spLocks noChangeArrowheads="1"/>
          </p:cNvSpPr>
          <p:nvPr/>
        </p:nvSpPr>
        <p:spPr bwMode="auto">
          <a:xfrm>
            <a:off x="7086600" y="3657600"/>
            <a:ext cx="1676400" cy="1752600"/>
          </a:xfrm>
          <a:prstGeom prst="curvedLeftArrow">
            <a:avLst>
              <a:gd name="adj1" fmla="val 20909"/>
              <a:gd name="adj2" fmla="val 41818"/>
              <a:gd name="adj3" fmla="val 33333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00FF00"/>
              </a:solidFill>
            </a:endParaRPr>
          </a:p>
        </p:txBody>
      </p:sp>
      <p:sp>
        <p:nvSpPr>
          <p:cNvPr id="410637" name="AutoShape 1037"/>
          <p:cNvSpPr>
            <a:spLocks noChangeArrowheads="1"/>
          </p:cNvSpPr>
          <p:nvPr/>
        </p:nvSpPr>
        <p:spPr bwMode="auto">
          <a:xfrm>
            <a:off x="4267200" y="4495800"/>
            <a:ext cx="2673350" cy="1077913"/>
          </a:xfrm>
          <a:prstGeom prst="leftArrow">
            <a:avLst>
              <a:gd name="adj1" fmla="val 50000"/>
              <a:gd name="adj2" fmla="val 62003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FF00"/>
                </a:solidFill>
              </a:rPr>
              <a:t>Regeneration</a:t>
            </a:r>
            <a:endParaRPr lang="en-US">
              <a:solidFill>
                <a:srgbClr val="00FF00"/>
              </a:solidFill>
            </a:endParaRPr>
          </a:p>
        </p:txBody>
      </p:sp>
      <p:sp>
        <p:nvSpPr>
          <p:cNvPr id="410638" name="AutoShape 1038"/>
          <p:cNvSpPr>
            <a:spLocks noChangeArrowheads="1"/>
          </p:cNvSpPr>
          <p:nvPr/>
        </p:nvSpPr>
        <p:spPr bwMode="auto">
          <a:xfrm>
            <a:off x="1676400" y="4495800"/>
            <a:ext cx="2336800" cy="1077913"/>
          </a:xfrm>
          <a:prstGeom prst="leftArrow">
            <a:avLst>
              <a:gd name="adj1" fmla="val 50000"/>
              <a:gd name="adj2" fmla="val 54197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rgbClr val="00FF00"/>
                </a:solidFill>
              </a:rPr>
              <a:t>Conversion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410639" name="AutoShape 1039"/>
          <p:cNvSpPr>
            <a:spLocks noChangeArrowheads="1"/>
          </p:cNvSpPr>
          <p:nvPr/>
        </p:nvSpPr>
        <p:spPr bwMode="auto">
          <a:xfrm>
            <a:off x="0" y="4876800"/>
            <a:ext cx="1219200" cy="1752600"/>
          </a:xfrm>
          <a:prstGeom prst="curvedRightArrow">
            <a:avLst>
              <a:gd name="adj1" fmla="val 28750"/>
              <a:gd name="adj2" fmla="val 57500"/>
              <a:gd name="adj3" fmla="val 33333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0640" name="AutoShape 1040"/>
          <p:cNvSpPr>
            <a:spLocks noChangeArrowheads="1"/>
          </p:cNvSpPr>
          <p:nvPr/>
        </p:nvSpPr>
        <p:spPr bwMode="auto">
          <a:xfrm>
            <a:off x="3865563" y="5780088"/>
            <a:ext cx="2774950" cy="1077913"/>
          </a:xfrm>
          <a:prstGeom prst="rightArrow">
            <a:avLst>
              <a:gd name="adj1" fmla="val 50000"/>
              <a:gd name="adj2" fmla="val 64359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>
                <a:solidFill>
                  <a:srgbClr val="00FF00"/>
                </a:solidFill>
              </a:rPr>
              <a:t>Sanctification</a:t>
            </a:r>
            <a:endParaRPr lang="en-US">
              <a:solidFill>
                <a:srgbClr val="00FF00"/>
              </a:solidFill>
            </a:endParaRPr>
          </a:p>
        </p:txBody>
      </p:sp>
      <p:sp>
        <p:nvSpPr>
          <p:cNvPr id="410641" name="AutoShape 1041"/>
          <p:cNvSpPr>
            <a:spLocks noChangeArrowheads="1"/>
          </p:cNvSpPr>
          <p:nvPr/>
        </p:nvSpPr>
        <p:spPr bwMode="auto">
          <a:xfrm>
            <a:off x="1295400" y="5780088"/>
            <a:ext cx="2465388" cy="1077913"/>
          </a:xfrm>
          <a:prstGeom prst="rightArrow">
            <a:avLst>
              <a:gd name="adj1" fmla="val 50000"/>
              <a:gd name="adj2" fmla="val 57180"/>
            </a:avLst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3200" dirty="0">
                <a:solidFill>
                  <a:srgbClr val="00FF00"/>
                </a:solidFill>
              </a:rPr>
              <a:t>Justification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410642" name="Rectangle 1042"/>
          <p:cNvSpPr>
            <a:spLocks noChangeArrowheads="1"/>
          </p:cNvSpPr>
          <p:nvPr/>
        </p:nvSpPr>
        <p:spPr bwMode="auto">
          <a:xfrm>
            <a:off x="6781800" y="6019800"/>
            <a:ext cx="2362200" cy="588963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3200">
                <a:solidFill>
                  <a:srgbClr val="00FF00"/>
                </a:solidFill>
              </a:rPr>
              <a:t>Glorification</a:t>
            </a:r>
            <a:endParaRPr lang="en-US">
              <a:solidFill>
                <a:srgbClr val="00FF00"/>
              </a:solidFill>
            </a:endParaRPr>
          </a:p>
        </p:txBody>
      </p:sp>
      <p:pic>
        <p:nvPicPr>
          <p:cNvPr id="410644" name="Picture 10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8001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694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0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0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10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10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0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0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0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0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32" grpId="0" animBg="1"/>
      <p:bldP spid="410633" grpId="0" animBg="1"/>
      <p:bldP spid="410634" grpId="0" animBg="1"/>
      <p:bldP spid="410636" grpId="0" animBg="1"/>
      <p:bldP spid="410637" grpId="0" animBg="1"/>
      <p:bldP spid="410638" grpId="0" animBg="1"/>
      <p:bldP spid="410639" grpId="0" animBg="1"/>
      <p:bldP spid="410640" grpId="0" animBg="1"/>
      <p:bldP spid="410641" grpId="0" animBg="1"/>
      <p:bldP spid="4106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Bible Study: 1 John 4:7-18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1561728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Although this passage does not describe the order of salvation, it does contain direct or indirect references to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 steps. Let’s read it together and figure it out.</a:t>
            </a:r>
          </a:p>
        </p:txBody>
      </p:sp>
      <p:pic>
        <p:nvPicPr>
          <p:cNvPr id="412676" name="Picture 4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2678" name="Group 6"/>
          <p:cNvGrpSpPr>
            <a:grpSpLocks/>
          </p:cNvGrpSpPr>
          <p:nvPr/>
        </p:nvGrpSpPr>
        <p:grpSpPr bwMode="auto">
          <a:xfrm>
            <a:off x="0" y="3275013"/>
            <a:ext cx="9144000" cy="3581400"/>
            <a:chOff x="0" y="2064"/>
            <a:chExt cx="5760" cy="2256"/>
          </a:xfrm>
        </p:grpSpPr>
        <p:sp>
          <p:nvSpPr>
            <p:cNvPr id="412679" name="AutoShape 7"/>
            <p:cNvSpPr>
              <a:spLocks noChangeArrowheads="1"/>
            </p:cNvSpPr>
            <p:nvPr/>
          </p:nvSpPr>
          <p:spPr bwMode="auto">
            <a:xfrm>
              <a:off x="337" y="206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Election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0" name="AutoShape 8"/>
            <p:cNvSpPr>
              <a:spLocks noChangeArrowheads="1"/>
            </p:cNvSpPr>
            <p:nvPr/>
          </p:nvSpPr>
          <p:spPr bwMode="auto">
            <a:xfrm>
              <a:off x="1488" y="206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1" name="AutoShape 9"/>
            <p:cNvSpPr>
              <a:spLocks noChangeArrowheads="1"/>
            </p:cNvSpPr>
            <p:nvPr/>
          </p:nvSpPr>
          <p:spPr bwMode="auto">
            <a:xfrm>
              <a:off x="2976" y="206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Inward call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12682" name="AutoShape 10"/>
            <p:cNvSpPr>
              <a:spLocks noChangeArrowheads="1"/>
            </p:cNvSpPr>
            <p:nvPr/>
          </p:nvSpPr>
          <p:spPr bwMode="auto">
            <a:xfrm>
              <a:off x="4464" y="230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3" name="AutoShape 11"/>
            <p:cNvSpPr>
              <a:spLocks noChangeArrowheads="1"/>
            </p:cNvSpPr>
            <p:nvPr/>
          </p:nvSpPr>
          <p:spPr bwMode="auto">
            <a:xfrm>
              <a:off x="2688" y="283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4" name="AutoShape 12"/>
            <p:cNvSpPr>
              <a:spLocks noChangeArrowheads="1"/>
            </p:cNvSpPr>
            <p:nvPr/>
          </p:nvSpPr>
          <p:spPr bwMode="auto">
            <a:xfrm>
              <a:off x="1036" y="2807"/>
              <a:ext cx="1511" cy="732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Conversion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12685" name="AutoShape 13"/>
            <p:cNvSpPr>
              <a:spLocks noChangeArrowheads="1"/>
            </p:cNvSpPr>
            <p:nvPr/>
          </p:nvSpPr>
          <p:spPr bwMode="auto">
            <a:xfrm>
              <a:off x="0" y="307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2686" name="AutoShape 14"/>
            <p:cNvSpPr>
              <a:spLocks noChangeArrowheads="1"/>
            </p:cNvSpPr>
            <p:nvPr/>
          </p:nvSpPr>
          <p:spPr bwMode="auto">
            <a:xfrm>
              <a:off x="2435" y="364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7" name="AutoShape 15"/>
            <p:cNvSpPr>
              <a:spLocks noChangeArrowheads="1"/>
            </p:cNvSpPr>
            <p:nvPr/>
          </p:nvSpPr>
          <p:spPr bwMode="auto">
            <a:xfrm>
              <a:off x="816" y="364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2688" name="Rectangle 16"/>
            <p:cNvSpPr>
              <a:spLocks noChangeArrowheads="1"/>
            </p:cNvSpPr>
            <p:nvPr/>
          </p:nvSpPr>
          <p:spPr bwMode="auto">
            <a:xfrm>
              <a:off x="4272" y="3792"/>
              <a:ext cx="1488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Rounded Rectangle 1"/>
          <p:cNvSpPr/>
          <p:nvPr/>
        </p:nvSpPr>
        <p:spPr bwMode="auto">
          <a:xfrm>
            <a:off x="4372099" y="4584702"/>
            <a:ext cx="2463552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Born of God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760789" y="5798379"/>
            <a:ext cx="2879724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Love one another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0" y="3311326"/>
            <a:ext cx="2276476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God loved us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1215980" y="5799119"/>
            <a:ext cx="2419915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Sacrifice for our sins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2363766" y="3352153"/>
            <a:ext cx="2297134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We … testify</a:t>
            </a:r>
            <a:endParaRPr kumimoji="0" lang="en-CA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4699726" y="3352153"/>
            <a:ext cx="2879724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He has given us of his</a:t>
            </a:r>
            <a:r>
              <a:rPr kumimoji="0" lang="en-CA" sz="2800" b="0" i="0" u="none" strike="noStrike" cap="none" normalizeH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 Spirit</a:t>
            </a:r>
            <a:endParaRPr kumimoji="0" lang="en-CA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1644650" y="4565943"/>
            <a:ext cx="2463552" cy="914400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Anyone acknowledges</a:t>
            </a:r>
          </a:p>
        </p:txBody>
      </p:sp>
      <p:sp>
        <p:nvSpPr>
          <p:cNvPr id="23" name="Rounded Rectangle 22"/>
          <p:cNvSpPr/>
          <p:nvPr/>
        </p:nvSpPr>
        <p:spPr bwMode="auto">
          <a:xfrm>
            <a:off x="6781800" y="5572126"/>
            <a:ext cx="2362199" cy="1202531"/>
          </a:xfrm>
          <a:prstGeom prst="roundRect">
            <a:avLst/>
          </a:prstGeom>
          <a:solidFill>
            <a:srgbClr val="9933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28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charset="0"/>
              </a:rPr>
              <a:t>Confidence on the day of Judgment</a:t>
            </a:r>
          </a:p>
        </p:txBody>
      </p:sp>
    </p:spTree>
    <p:extLst>
      <p:ext uri="{BB962C8B-B14F-4D97-AF65-F5344CB8AC3E}">
        <p14:creationId xmlns:p14="http://schemas.microsoft.com/office/powerpoint/2010/main" val="104938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two perspectives</a:t>
            </a:r>
          </a:p>
        </p:txBody>
      </p:sp>
      <p:pic>
        <p:nvPicPr>
          <p:cNvPr id="400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4800600" cy="477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343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100000">
              <a:srgbClr val="FF66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828800"/>
            <a:ext cx="396240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1412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1517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How?</a:t>
            </a:r>
          </a:p>
        </p:txBody>
      </p:sp>
      <p:sp>
        <p:nvSpPr>
          <p:cNvPr id="401413" name="Text Box 5"/>
          <p:cNvSpPr txBox="1">
            <a:spLocks noChangeArrowheads="1"/>
          </p:cNvSpPr>
          <p:nvPr/>
        </p:nvSpPr>
        <p:spPr bwMode="auto">
          <a:xfrm>
            <a:off x="152400" y="5867400"/>
            <a:ext cx="342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Man’s view</a:t>
            </a:r>
          </a:p>
        </p:txBody>
      </p:sp>
      <p:sp>
        <p:nvSpPr>
          <p:cNvPr id="401414" name="Text Box 6"/>
          <p:cNvSpPr txBox="1">
            <a:spLocks noChangeArrowheads="1"/>
          </p:cNvSpPr>
          <p:nvPr/>
        </p:nvSpPr>
        <p:spPr bwMode="auto">
          <a:xfrm>
            <a:off x="5562600" y="228600"/>
            <a:ext cx="3429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charset="0"/>
              </a:rPr>
              <a:t>God’s view</a:t>
            </a:r>
          </a:p>
        </p:txBody>
      </p:sp>
      <p:pic>
        <p:nvPicPr>
          <p:cNvPr id="40141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264150"/>
            <a:ext cx="1600200" cy="159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4648200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215" y="990600"/>
            <a:ext cx="12954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601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405510" name="Rectangle 6"/>
          <p:cNvSpPr>
            <a:spLocks noChangeArrowheads="1"/>
          </p:cNvSpPr>
          <p:nvPr/>
        </p:nvSpPr>
        <p:spPr bwMode="auto">
          <a:xfrm>
            <a:off x="0" y="990600"/>
            <a:ext cx="9144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would be the difference between God’s view and man’s view?</a:t>
            </a: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steps would we understand best? Why?</a:t>
            </a: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nl-NL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</a:t>
            </a:r>
            <a:r>
              <a:rPr lang="nl-NL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 </a:t>
            </a:r>
            <a:r>
              <a:rPr lang="nl-NL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nl-NL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nl-NL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nl-NL" sz="2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</a:t>
            </a:r>
            <a:r>
              <a:rPr lang="nl-NL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steps?</a:t>
            </a:r>
            <a:endParaRPr lang="en-GB" sz="2800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5511" name="Group 7"/>
          <p:cNvGrpSpPr>
            <a:grpSpLocks/>
          </p:cNvGrpSpPr>
          <p:nvPr/>
        </p:nvGrpSpPr>
        <p:grpSpPr bwMode="auto">
          <a:xfrm>
            <a:off x="35496" y="3275013"/>
            <a:ext cx="9043417" cy="3581400"/>
            <a:chOff x="0" y="2064"/>
            <a:chExt cx="5719" cy="2256"/>
          </a:xfrm>
        </p:grpSpPr>
        <p:sp>
          <p:nvSpPr>
            <p:cNvPr id="405512" name="AutoShape 8"/>
            <p:cNvSpPr>
              <a:spLocks noChangeArrowheads="1"/>
            </p:cNvSpPr>
            <p:nvPr/>
          </p:nvSpPr>
          <p:spPr bwMode="auto">
            <a:xfrm>
              <a:off x="337" y="206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Election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3" name="AutoShape 9"/>
            <p:cNvSpPr>
              <a:spLocks noChangeArrowheads="1"/>
            </p:cNvSpPr>
            <p:nvPr/>
          </p:nvSpPr>
          <p:spPr bwMode="auto">
            <a:xfrm>
              <a:off x="1488" y="206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4" name="AutoShape 10"/>
            <p:cNvSpPr>
              <a:spLocks noChangeArrowheads="1"/>
            </p:cNvSpPr>
            <p:nvPr/>
          </p:nvSpPr>
          <p:spPr bwMode="auto">
            <a:xfrm>
              <a:off x="2976" y="206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Inward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5" name="AutoShape 11"/>
            <p:cNvSpPr>
              <a:spLocks noChangeArrowheads="1"/>
            </p:cNvSpPr>
            <p:nvPr/>
          </p:nvSpPr>
          <p:spPr bwMode="auto">
            <a:xfrm>
              <a:off x="4464" y="230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6" name="AutoShape 12"/>
            <p:cNvSpPr>
              <a:spLocks noChangeArrowheads="1"/>
            </p:cNvSpPr>
            <p:nvPr/>
          </p:nvSpPr>
          <p:spPr bwMode="auto">
            <a:xfrm>
              <a:off x="2688" y="283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7" name="AutoShape 13"/>
            <p:cNvSpPr>
              <a:spLocks noChangeArrowheads="1"/>
            </p:cNvSpPr>
            <p:nvPr/>
          </p:nvSpPr>
          <p:spPr bwMode="auto">
            <a:xfrm>
              <a:off x="1056" y="2832"/>
              <a:ext cx="1472" cy="679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Conversion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18" name="AutoShape 14"/>
            <p:cNvSpPr>
              <a:spLocks noChangeArrowheads="1"/>
            </p:cNvSpPr>
            <p:nvPr/>
          </p:nvSpPr>
          <p:spPr bwMode="auto">
            <a:xfrm>
              <a:off x="0" y="307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5519" name="AutoShape 15"/>
            <p:cNvSpPr>
              <a:spLocks noChangeArrowheads="1"/>
            </p:cNvSpPr>
            <p:nvPr/>
          </p:nvSpPr>
          <p:spPr bwMode="auto">
            <a:xfrm>
              <a:off x="2435" y="364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20" name="AutoShape 16"/>
            <p:cNvSpPr>
              <a:spLocks noChangeArrowheads="1"/>
            </p:cNvSpPr>
            <p:nvPr/>
          </p:nvSpPr>
          <p:spPr bwMode="auto">
            <a:xfrm>
              <a:off x="816" y="364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5521" name="Rectangle 17"/>
            <p:cNvSpPr>
              <a:spLocks noChangeArrowheads="1"/>
            </p:cNvSpPr>
            <p:nvPr/>
          </p:nvSpPr>
          <p:spPr bwMode="auto">
            <a:xfrm>
              <a:off x="4272" y="3792"/>
              <a:ext cx="1447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Glorification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05523" name="Picture 19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861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Order of Salvation - why bother?</a:t>
            </a:r>
          </a:p>
        </p:txBody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3808" y="1219200"/>
            <a:ext cx="6300192" cy="5638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Discusses fundamental issues in the experience of faith-life, making you “balanced” (neither unduly excited nor deeply depressed).</a:t>
            </a:r>
          </a:p>
          <a:p>
            <a:pPr>
              <a:buFontTx/>
              <a:buNone/>
            </a:pPr>
            <a:endParaRPr lang="en-US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Grapples with issues that have our curiosity but are in part beyond our understanding (the Bible calls these “mysteries of the faith”)</a:t>
            </a:r>
          </a:p>
        </p:txBody>
      </p:sp>
      <p:pic>
        <p:nvPicPr>
          <p:cNvPr id="411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40" y="3672940"/>
            <a:ext cx="1331640" cy="13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6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7799"/>
            <a:ext cx="220980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73216"/>
            <a:ext cx="1219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1" y="5212741"/>
            <a:ext cx="129540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187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Where are you at?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9144000" cy="990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Where do you think you are in this chain of events? </a:t>
            </a:r>
          </a:p>
        </p:txBody>
      </p:sp>
      <p:grpSp>
        <p:nvGrpSpPr>
          <p:cNvPr id="413701" name="Group 5"/>
          <p:cNvGrpSpPr>
            <a:grpSpLocks/>
          </p:cNvGrpSpPr>
          <p:nvPr/>
        </p:nvGrpSpPr>
        <p:grpSpPr bwMode="auto">
          <a:xfrm>
            <a:off x="0" y="3275013"/>
            <a:ext cx="9144000" cy="3581400"/>
            <a:chOff x="0" y="2064"/>
            <a:chExt cx="5760" cy="2256"/>
          </a:xfrm>
        </p:grpSpPr>
        <p:sp>
          <p:nvSpPr>
            <p:cNvPr id="413702" name="AutoShape 6"/>
            <p:cNvSpPr>
              <a:spLocks noChangeArrowheads="1"/>
            </p:cNvSpPr>
            <p:nvPr/>
          </p:nvSpPr>
          <p:spPr bwMode="auto">
            <a:xfrm>
              <a:off x="337" y="2064"/>
              <a:ext cx="1097" cy="679"/>
            </a:xfrm>
            <a:prstGeom prst="rightArrow">
              <a:avLst>
                <a:gd name="adj1" fmla="val 50000"/>
                <a:gd name="adj2" fmla="val 4039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Election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3" name="AutoShape 7"/>
            <p:cNvSpPr>
              <a:spLocks noChangeArrowheads="1"/>
            </p:cNvSpPr>
            <p:nvPr/>
          </p:nvSpPr>
          <p:spPr bwMode="auto">
            <a:xfrm>
              <a:off x="1488" y="2064"/>
              <a:ext cx="1448" cy="679"/>
            </a:xfrm>
            <a:prstGeom prst="rightArrow">
              <a:avLst>
                <a:gd name="adj1" fmla="val 50000"/>
                <a:gd name="adj2" fmla="val 53314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Gospel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4" name="AutoShape 8"/>
            <p:cNvSpPr>
              <a:spLocks noChangeArrowheads="1"/>
            </p:cNvSpPr>
            <p:nvPr/>
          </p:nvSpPr>
          <p:spPr bwMode="auto">
            <a:xfrm>
              <a:off x="2976" y="2064"/>
              <a:ext cx="1447" cy="679"/>
            </a:xfrm>
            <a:prstGeom prst="rightArrow">
              <a:avLst>
                <a:gd name="adj1" fmla="val 50000"/>
                <a:gd name="adj2" fmla="val 5327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Inward call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5" name="AutoShape 9"/>
            <p:cNvSpPr>
              <a:spLocks noChangeArrowheads="1"/>
            </p:cNvSpPr>
            <p:nvPr/>
          </p:nvSpPr>
          <p:spPr bwMode="auto">
            <a:xfrm>
              <a:off x="4464" y="2304"/>
              <a:ext cx="1056" cy="1104"/>
            </a:xfrm>
            <a:prstGeom prst="curvedLeftArrow">
              <a:avLst>
                <a:gd name="adj1" fmla="val 20909"/>
                <a:gd name="adj2" fmla="val 41818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6" name="AutoShape 10"/>
            <p:cNvSpPr>
              <a:spLocks noChangeArrowheads="1"/>
            </p:cNvSpPr>
            <p:nvPr/>
          </p:nvSpPr>
          <p:spPr bwMode="auto">
            <a:xfrm>
              <a:off x="2688" y="2832"/>
              <a:ext cx="1684" cy="679"/>
            </a:xfrm>
            <a:prstGeom prst="leftArrow">
              <a:avLst>
                <a:gd name="adj1" fmla="val 50000"/>
                <a:gd name="adj2" fmla="val 62003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Regeneration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7" name="AutoShape 11"/>
            <p:cNvSpPr>
              <a:spLocks noChangeArrowheads="1"/>
            </p:cNvSpPr>
            <p:nvPr/>
          </p:nvSpPr>
          <p:spPr bwMode="auto">
            <a:xfrm>
              <a:off x="1056" y="2832"/>
              <a:ext cx="1472" cy="679"/>
            </a:xfrm>
            <a:prstGeom prst="leftArrow">
              <a:avLst>
                <a:gd name="adj1" fmla="val 50000"/>
                <a:gd name="adj2" fmla="val 54197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Conversion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08" name="AutoShape 12"/>
            <p:cNvSpPr>
              <a:spLocks noChangeArrowheads="1"/>
            </p:cNvSpPr>
            <p:nvPr/>
          </p:nvSpPr>
          <p:spPr bwMode="auto">
            <a:xfrm>
              <a:off x="0" y="3072"/>
              <a:ext cx="768" cy="1104"/>
            </a:xfrm>
            <a:prstGeom prst="curvedRightArrow">
              <a:avLst>
                <a:gd name="adj1" fmla="val 28750"/>
                <a:gd name="adj2" fmla="val 57500"/>
                <a:gd name="adj3" fmla="val 33333"/>
              </a:avLst>
            </a:prstGeom>
            <a:solidFill>
              <a:schemeClr val="bg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3709" name="AutoShape 13"/>
            <p:cNvSpPr>
              <a:spLocks noChangeArrowheads="1"/>
            </p:cNvSpPr>
            <p:nvPr/>
          </p:nvSpPr>
          <p:spPr bwMode="auto">
            <a:xfrm>
              <a:off x="2435" y="3641"/>
              <a:ext cx="1748" cy="679"/>
            </a:xfrm>
            <a:prstGeom prst="rightArrow">
              <a:avLst>
                <a:gd name="adj1" fmla="val 50000"/>
                <a:gd name="adj2" fmla="val 64359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Sanctification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0" name="AutoShape 14"/>
            <p:cNvSpPr>
              <a:spLocks noChangeArrowheads="1"/>
            </p:cNvSpPr>
            <p:nvPr/>
          </p:nvSpPr>
          <p:spPr bwMode="auto">
            <a:xfrm>
              <a:off x="816" y="3641"/>
              <a:ext cx="1553" cy="679"/>
            </a:xfrm>
            <a:prstGeom prst="rightArrow">
              <a:avLst>
                <a:gd name="adj1" fmla="val 50000"/>
                <a:gd name="adj2" fmla="val 57180"/>
              </a:avLst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Justification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13711" name="Rectangle 15"/>
            <p:cNvSpPr>
              <a:spLocks noChangeArrowheads="1"/>
            </p:cNvSpPr>
            <p:nvPr/>
          </p:nvSpPr>
          <p:spPr bwMode="auto">
            <a:xfrm>
              <a:off x="4272" y="3792"/>
              <a:ext cx="1488" cy="37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Glorification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9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0"/>
            <a:ext cx="1066800" cy="104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56739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5946</TotalTime>
  <Words>596</Words>
  <Application>Microsoft Office PowerPoint</Application>
  <PresentationFormat>On-screen Show (4:3)</PresentationFormat>
  <Paragraphs>131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Comic Sans MS</vt:lpstr>
      <vt:lpstr>Times New Roman</vt:lpstr>
      <vt:lpstr>2_Office Theme</vt:lpstr>
      <vt:lpstr>1_Office Theme</vt:lpstr>
      <vt:lpstr>The Order of Salvation</vt:lpstr>
      <vt:lpstr>Hymn 64:1,2</vt:lpstr>
      <vt:lpstr>Hymn 64:1,2</vt:lpstr>
      <vt:lpstr>Preliminaries</vt:lpstr>
      <vt:lpstr>Growing in (the) faith</vt:lpstr>
      <vt:lpstr>Which came first?</vt:lpstr>
      <vt:lpstr>Soteriology</vt:lpstr>
      <vt:lpstr>Soteriology</vt:lpstr>
      <vt:lpstr>PowerPoint Presentation</vt:lpstr>
      <vt:lpstr>Golden Chain of Salvation</vt:lpstr>
      <vt:lpstr>The chain expanded</vt:lpstr>
      <vt:lpstr>Bible Study: 1 John 4:7-18</vt:lpstr>
      <vt:lpstr>From two perspectives</vt:lpstr>
      <vt:lpstr>PowerPoint Presentation</vt:lpstr>
      <vt:lpstr>Discussion</vt:lpstr>
      <vt:lpstr>Order of Salvation - why bother?</vt:lpstr>
      <vt:lpstr>Where are you at?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132</cp:revision>
  <cp:lastPrinted>2008-11-20T14:26:59Z</cp:lastPrinted>
  <dcterms:created xsi:type="dcterms:W3CDTF">2008-08-14T09:20:46Z</dcterms:created>
  <dcterms:modified xsi:type="dcterms:W3CDTF">2024-08-30T20:52:49Z</dcterms:modified>
</cp:coreProperties>
</file>