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371" r:id="rId2"/>
    <p:sldId id="607" r:id="rId3"/>
    <p:sldId id="591" r:id="rId4"/>
    <p:sldId id="598" r:id="rId5"/>
    <p:sldId id="599" r:id="rId6"/>
    <p:sldId id="608" r:id="rId7"/>
    <p:sldId id="600" r:id="rId8"/>
    <p:sldId id="601" r:id="rId9"/>
    <p:sldId id="602" r:id="rId10"/>
    <p:sldId id="603" r:id="rId11"/>
    <p:sldId id="604" r:id="rId12"/>
    <p:sldId id="609" r:id="rId13"/>
    <p:sldId id="605" r:id="rId14"/>
    <p:sldId id="606" r:id="rId15"/>
  </p:sldIdLst>
  <p:sldSz cx="9144000" cy="6858000" type="screen4x3"/>
  <p:notesSz cx="9167813" cy="6950075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88">
          <p15:clr>
            <a:srgbClr val="A4A3A4"/>
          </p15:clr>
        </p15:guide>
        <p15:guide id="2" pos="288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99CCFF"/>
    <a:srgbClr val="993300"/>
    <a:srgbClr val="FF0000"/>
    <a:srgbClr val="00FF00"/>
    <a:srgbClr val="FF3300"/>
    <a:srgbClr val="FF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30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840"/>
    </p:cViewPr>
  </p:sorterViewPr>
  <p:notesViewPr>
    <p:cSldViewPr>
      <p:cViewPr varScale="1">
        <p:scale>
          <a:sx n="56" d="100"/>
          <a:sy n="56" d="100"/>
        </p:scale>
        <p:origin x="-1650" y="-84"/>
      </p:cViewPr>
      <p:guideLst>
        <p:guide orient="horz" pos="2188"/>
        <p:guide pos="288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07038" cy="37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37834" y="0"/>
            <a:ext cx="3904293" cy="37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12402"/>
            <a:ext cx="4007038" cy="31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37834" y="6612402"/>
            <a:ext cx="3904293" cy="31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9BA148C-5AA1-4C23-AA95-3CC580BF0EF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202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07038" cy="37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37834" y="0"/>
            <a:ext cx="3904293" cy="37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30513" y="533400"/>
            <a:ext cx="3482975" cy="2613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7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2936" y="3305645"/>
            <a:ext cx="6676257" cy="3146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12402"/>
            <a:ext cx="4007038" cy="31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37834" y="6612402"/>
            <a:ext cx="3904293" cy="31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0F1A6BE-F846-4FC2-8389-46AF7A4962A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295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B29CFE-E6E8-4566-A197-89B1D92A9D50}" type="slidenum">
              <a:rPr lang="en-GB"/>
              <a:pPr/>
              <a:t>1</a:t>
            </a:fld>
            <a:endParaRPr lang="en-GB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354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379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988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526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526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619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739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753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364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472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381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939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46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2278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0170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5879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5268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22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0874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067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5170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5204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7974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85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076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561880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781515"/>
            <a:ext cx="7772400" cy="1143000"/>
          </a:xfrm>
        </p:spPr>
        <p:txBody>
          <a:bodyPr/>
          <a:lstStyle/>
          <a:p>
            <a:r>
              <a:rPr lang="en-GB" dirty="0"/>
              <a:t>The Order of Salvation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21088"/>
            <a:ext cx="6400800" cy="1752600"/>
          </a:xfrm>
        </p:spPr>
        <p:txBody>
          <a:bodyPr/>
          <a:lstStyle/>
          <a:p>
            <a:r>
              <a:rPr lang="en-GB" dirty="0"/>
              <a:t>Election – 1 (of 3)</a:t>
            </a:r>
          </a:p>
          <a:p>
            <a:r>
              <a:rPr lang="en-GB" dirty="0"/>
              <a:t>Lesson 02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Psalm 65:2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When we are grieved by our transgressions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	and overwhelmed by sins,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	you blot them out in your compassion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	and give us peace again.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	How blest are those whom you have </a:t>
            </a:r>
            <a:r>
              <a:rPr lang="en-US" u="sng" dirty="0"/>
              <a:t>chosen</a:t>
            </a:r>
            <a:r>
              <a:rPr lang="en-US" dirty="0"/>
              <a:t>,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	whom you in love embrace;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	within your courts, in you reposing,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	they have a dwelling place.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669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Which came first?</a:t>
            </a:r>
          </a:p>
        </p:txBody>
      </p:sp>
      <p:sp>
        <p:nvSpPr>
          <p:cNvPr id="406533" name="Rectangle 5"/>
          <p:cNvSpPr>
            <a:spLocks noGrp="1" noChangeArrowheads="1"/>
          </p:cNvSpPr>
          <p:nvPr>
            <p:ph idx="1"/>
          </p:nvPr>
        </p:nvSpPr>
        <p:spPr>
          <a:xfrm>
            <a:off x="0" y="5867400"/>
            <a:ext cx="9144000" cy="989013"/>
          </a:xfrm>
          <a:noFill/>
          <a:ln/>
        </p:spPr>
        <p:txBody>
          <a:bodyPr/>
          <a:lstStyle/>
          <a:p>
            <a:pPr algn="ctr">
              <a:buFontTx/>
              <a:buNone/>
            </a:pPr>
            <a:r>
              <a:rPr lang="en-GB" dirty="0"/>
              <a:t>Did you choose God or did God choose you?</a:t>
            </a:r>
          </a:p>
        </p:txBody>
      </p:sp>
      <p:pic>
        <p:nvPicPr>
          <p:cNvPr id="406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66800"/>
            <a:ext cx="4724400" cy="466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chain of salvation</a:t>
            </a:r>
          </a:p>
        </p:txBody>
      </p:sp>
      <p:sp>
        <p:nvSpPr>
          <p:cNvPr id="413699" name="Rectangle 3"/>
          <p:cNvSpPr>
            <a:spLocks noGrp="1" noChangeArrowheads="1"/>
          </p:cNvSpPr>
          <p:nvPr>
            <p:ph idx="1"/>
          </p:nvPr>
        </p:nvSpPr>
        <p:spPr>
          <a:xfrm>
            <a:off x="0" y="5867400"/>
            <a:ext cx="9144000" cy="990600"/>
          </a:xfrm>
        </p:spPr>
        <p:txBody>
          <a:bodyPr/>
          <a:lstStyle/>
          <a:p>
            <a:pPr>
              <a:buFontTx/>
              <a:buNone/>
            </a:pPr>
            <a:endParaRPr lang="en-US"/>
          </a:p>
        </p:txBody>
      </p:sp>
      <p:grpSp>
        <p:nvGrpSpPr>
          <p:cNvPr id="413712" name="Group 16"/>
          <p:cNvGrpSpPr>
            <a:grpSpLocks/>
          </p:cNvGrpSpPr>
          <p:nvPr/>
        </p:nvGrpSpPr>
        <p:grpSpPr bwMode="auto">
          <a:xfrm>
            <a:off x="0" y="1524000"/>
            <a:ext cx="9144000" cy="3581400"/>
            <a:chOff x="0" y="624"/>
            <a:chExt cx="5760" cy="2256"/>
          </a:xfrm>
        </p:grpSpPr>
        <p:sp>
          <p:nvSpPr>
            <p:cNvPr id="413702" name="AutoShape 6"/>
            <p:cNvSpPr>
              <a:spLocks noChangeArrowheads="1"/>
            </p:cNvSpPr>
            <p:nvPr/>
          </p:nvSpPr>
          <p:spPr bwMode="auto">
            <a:xfrm>
              <a:off x="337" y="624"/>
              <a:ext cx="1097" cy="679"/>
            </a:xfrm>
            <a:prstGeom prst="rightArrow">
              <a:avLst>
                <a:gd name="adj1" fmla="val 50000"/>
                <a:gd name="adj2" fmla="val 40390"/>
              </a:avLst>
            </a:prstGeom>
            <a:solidFill>
              <a:srgbClr val="00FF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Election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3" name="AutoShape 7"/>
            <p:cNvSpPr>
              <a:spLocks noChangeArrowheads="1"/>
            </p:cNvSpPr>
            <p:nvPr/>
          </p:nvSpPr>
          <p:spPr bwMode="auto">
            <a:xfrm>
              <a:off x="1488" y="624"/>
              <a:ext cx="1448" cy="679"/>
            </a:xfrm>
            <a:prstGeom prst="rightArrow">
              <a:avLst>
                <a:gd name="adj1" fmla="val 50000"/>
                <a:gd name="adj2" fmla="val 53314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Gospel call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4" name="AutoShape 8"/>
            <p:cNvSpPr>
              <a:spLocks noChangeArrowheads="1"/>
            </p:cNvSpPr>
            <p:nvPr/>
          </p:nvSpPr>
          <p:spPr bwMode="auto">
            <a:xfrm>
              <a:off x="2976" y="624"/>
              <a:ext cx="1447" cy="679"/>
            </a:xfrm>
            <a:prstGeom prst="rightArrow">
              <a:avLst>
                <a:gd name="adj1" fmla="val 50000"/>
                <a:gd name="adj2" fmla="val 53277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Inward call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5" name="AutoShape 9"/>
            <p:cNvSpPr>
              <a:spLocks noChangeArrowheads="1"/>
            </p:cNvSpPr>
            <p:nvPr/>
          </p:nvSpPr>
          <p:spPr bwMode="auto">
            <a:xfrm>
              <a:off x="4464" y="864"/>
              <a:ext cx="1056" cy="1104"/>
            </a:xfrm>
            <a:prstGeom prst="curvedLeftArrow">
              <a:avLst>
                <a:gd name="adj1" fmla="val 20909"/>
                <a:gd name="adj2" fmla="val 41818"/>
                <a:gd name="adj3" fmla="val 33333"/>
              </a:avLst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6" name="AutoShape 10"/>
            <p:cNvSpPr>
              <a:spLocks noChangeArrowheads="1"/>
            </p:cNvSpPr>
            <p:nvPr/>
          </p:nvSpPr>
          <p:spPr bwMode="auto">
            <a:xfrm>
              <a:off x="2688" y="1392"/>
              <a:ext cx="1684" cy="679"/>
            </a:xfrm>
            <a:prstGeom prst="leftArrow">
              <a:avLst>
                <a:gd name="adj1" fmla="val 50000"/>
                <a:gd name="adj2" fmla="val 62003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Regeneration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7" name="AutoShape 11"/>
            <p:cNvSpPr>
              <a:spLocks noChangeArrowheads="1"/>
            </p:cNvSpPr>
            <p:nvPr/>
          </p:nvSpPr>
          <p:spPr bwMode="auto">
            <a:xfrm>
              <a:off x="1056" y="1392"/>
              <a:ext cx="1472" cy="679"/>
            </a:xfrm>
            <a:prstGeom prst="leftArrow">
              <a:avLst>
                <a:gd name="adj1" fmla="val 50000"/>
                <a:gd name="adj2" fmla="val 54197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Conversion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8" name="AutoShape 12"/>
            <p:cNvSpPr>
              <a:spLocks noChangeArrowheads="1"/>
            </p:cNvSpPr>
            <p:nvPr/>
          </p:nvSpPr>
          <p:spPr bwMode="auto">
            <a:xfrm>
              <a:off x="0" y="1632"/>
              <a:ext cx="768" cy="1104"/>
            </a:xfrm>
            <a:prstGeom prst="curvedRightArrow">
              <a:avLst>
                <a:gd name="adj1" fmla="val 28750"/>
                <a:gd name="adj2" fmla="val 57500"/>
                <a:gd name="adj3" fmla="val 33333"/>
              </a:avLst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13709" name="AutoShape 13"/>
            <p:cNvSpPr>
              <a:spLocks noChangeArrowheads="1"/>
            </p:cNvSpPr>
            <p:nvPr/>
          </p:nvSpPr>
          <p:spPr bwMode="auto">
            <a:xfrm>
              <a:off x="2435" y="2201"/>
              <a:ext cx="1748" cy="679"/>
            </a:xfrm>
            <a:prstGeom prst="rightArrow">
              <a:avLst>
                <a:gd name="adj1" fmla="val 50000"/>
                <a:gd name="adj2" fmla="val 64359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Sanctification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10" name="AutoShape 14"/>
            <p:cNvSpPr>
              <a:spLocks noChangeArrowheads="1"/>
            </p:cNvSpPr>
            <p:nvPr/>
          </p:nvSpPr>
          <p:spPr bwMode="auto">
            <a:xfrm>
              <a:off x="816" y="2201"/>
              <a:ext cx="1553" cy="679"/>
            </a:xfrm>
            <a:prstGeom prst="rightArrow">
              <a:avLst>
                <a:gd name="adj1" fmla="val 50000"/>
                <a:gd name="adj2" fmla="val 57180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Justification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11" name="Rectangle 15"/>
            <p:cNvSpPr>
              <a:spLocks noChangeArrowheads="1"/>
            </p:cNvSpPr>
            <p:nvPr/>
          </p:nvSpPr>
          <p:spPr bwMode="auto">
            <a:xfrm>
              <a:off x="4272" y="2352"/>
              <a:ext cx="1488" cy="371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Glorification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Bible Study: Ephesians 1:3-11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14724" name="Picture 4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encrypted-tbn3.gstatic.com/images?q=tbn:ANd9GcRG3NZQf04M6K7NOd_0uqixPXac9TZiXQlQjhTr7xrovpyiSeP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1556792"/>
            <a:ext cx="7534275" cy="501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Bible Study: Ephesians 1:3-11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1. Because God has blessed us with every spiritual blessing in the heavenly places</a:t>
            </a:r>
          </a:p>
          <a:p>
            <a:pPr>
              <a:buFontTx/>
              <a:buNone/>
            </a:pPr>
            <a:r>
              <a:rPr lang="en-US" dirty="0"/>
              <a:t>2. God chose us</a:t>
            </a:r>
          </a:p>
          <a:p>
            <a:pPr>
              <a:buFontTx/>
              <a:buNone/>
            </a:pPr>
            <a:r>
              <a:rPr lang="en-US" dirty="0"/>
              <a:t>3. For adoption as sons</a:t>
            </a:r>
          </a:p>
          <a:p>
            <a:pPr>
              <a:buFontTx/>
              <a:buNone/>
            </a:pPr>
            <a:r>
              <a:rPr lang="en-US" dirty="0"/>
              <a:t>4. The purpose of His will</a:t>
            </a:r>
          </a:p>
          <a:p>
            <a:pPr>
              <a:buFontTx/>
              <a:buNone/>
            </a:pPr>
            <a:r>
              <a:rPr lang="en-US" dirty="0"/>
              <a:t>5. To the praise of His glorious grace</a:t>
            </a:r>
          </a:p>
          <a:p>
            <a:pPr>
              <a:buFontTx/>
              <a:buNone/>
            </a:pPr>
            <a:r>
              <a:rPr lang="en-US" dirty="0"/>
              <a:t>6. Jesus Christ</a:t>
            </a:r>
          </a:p>
          <a:p>
            <a:pPr>
              <a:buFontTx/>
              <a:buNone/>
            </a:pPr>
            <a:r>
              <a:rPr lang="en-US" dirty="0"/>
              <a:t>7. Redemption through His blood, the forgiveness of trespasses</a:t>
            </a:r>
          </a:p>
          <a:p>
            <a:pPr>
              <a:buFontTx/>
              <a:buNone/>
            </a:pPr>
            <a:r>
              <a:rPr lang="en-US" dirty="0"/>
              <a:t>8. According to the counsel of His will</a:t>
            </a:r>
          </a:p>
          <a:p>
            <a:pPr>
              <a:buFontTx/>
              <a:buNone/>
            </a:pPr>
            <a:endParaRPr lang="en-US" dirty="0"/>
          </a:p>
        </p:txBody>
      </p:sp>
      <p:pic>
        <p:nvPicPr>
          <p:cNvPr id="414724" name="Picture 4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8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 are in the quicksand of sin</a:t>
            </a:r>
          </a:p>
        </p:txBody>
      </p:sp>
      <p:sp>
        <p:nvSpPr>
          <p:cNvPr id="4157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1600200"/>
          </a:xfrm>
        </p:spPr>
        <p:txBody>
          <a:bodyPr/>
          <a:lstStyle/>
          <a:p>
            <a:pPr>
              <a:buFontTx/>
              <a:buNone/>
            </a:pPr>
            <a:r>
              <a:rPr lang="en-US">
                <a:solidFill>
                  <a:srgbClr val="00FF00"/>
                </a:solidFill>
              </a:rPr>
              <a:t>Everybody is conceived and born in sin; everybody is sinful.</a:t>
            </a:r>
          </a:p>
          <a:p>
            <a:pPr>
              <a:buFontTx/>
              <a:buNone/>
            </a:pPr>
            <a:r>
              <a:rPr lang="en-US">
                <a:solidFill>
                  <a:srgbClr val="00FF00"/>
                </a:solidFill>
              </a:rPr>
              <a:t>This is not God’s fault but our own fault.</a:t>
            </a:r>
            <a:endParaRPr lang="en-US"/>
          </a:p>
        </p:txBody>
      </p:sp>
      <p:sp>
        <p:nvSpPr>
          <p:cNvPr id="415748" name="AutoShape 4"/>
          <p:cNvSpPr>
            <a:spLocks noChangeArrowheads="1"/>
          </p:cNvSpPr>
          <p:nvPr/>
        </p:nvSpPr>
        <p:spPr bwMode="auto">
          <a:xfrm>
            <a:off x="117475" y="2562404"/>
            <a:ext cx="8782050" cy="2042755"/>
          </a:xfrm>
          <a:prstGeom prst="horizontalScroll">
            <a:avLst>
              <a:gd name="adj" fmla="val 7194"/>
            </a:avLst>
          </a:prstGeom>
          <a:solidFill>
            <a:srgbClr val="FF99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CA" sz="2800" i="1" dirty="0">
                <a:solidFill>
                  <a:schemeClr val="bg1"/>
                </a:solidFill>
              </a:rPr>
              <a:t>Therefore, just as sin came into the world through one man, and death through sin, and so death spread to all men because all sinned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Romans 5:12</a:t>
            </a:r>
            <a:endParaRPr lang="en-US" dirty="0"/>
          </a:p>
        </p:txBody>
      </p:sp>
      <p:pic>
        <p:nvPicPr>
          <p:cNvPr id="4157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749800"/>
            <a:ext cx="3048000" cy="210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575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759325"/>
            <a:ext cx="2895600" cy="194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8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God could have left us there</a:t>
            </a:r>
          </a:p>
        </p:txBody>
      </p:sp>
      <p:sp>
        <p:nvSpPr>
          <p:cNvPr id="41677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990600"/>
          </a:xfrm>
        </p:spPr>
        <p:txBody>
          <a:bodyPr/>
          <a:lstStyle/>
          <a:p>
            <a:pPr>
              <a:buFontTx/>
              <a:buNone/>
            </a:pPr>
            <a:r>
              <a:rPr lang="en-US">
                <a:solidFill>
                  <a:srgbClr val="00FF00"/>
                </a:solidFill>
              </a:rPr>
              <a:t>It would have been fair of God if He had left all of us in the quicksand of sin</a:t>
            </a:r>
            <a:endParaRPr lang="en-US"/>
          </a:p>
        </p:txBody>
      </p:sp>
      <p:sp>
        <p:nvSpPr>
          <p:cNvPr id="416772" name="AutoShape 4"/>
          <p:cNvSpPr>
            <a:spLocks noChangeArrowheads="1"/>
          </p:cNvSpPr>
          <p:nvPr/>
        </p:nvSpPr>
        <p:spPr bwMode="auto">
          <a:xfrm>
            <a:off x="187325" y="3070225"/>
            <a:ext cx="8677275" cy="1027113"/>
          </a:xfrm>
          <a:prstGeom prst="horizontalScroll">
            <a:avLst>
              <a:gd name="adj" fmla="val 7194"/>
            </a:avLst>
          </a:prstGeom>
          <a:solidFill>
            <a:srgbClr val="FF99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2800" i="1">
                <a:solidFill>
                  <a:schemeClr val="bg1"/>
                </a:solidFill>
              </a:rPr>
              <a:t>For the wages of sin is death...</a:t>
            </a:r>
          </a:p>
          <a:p>
            <a:pPr algn="r"/>
            <a:r>
              <a:rPr lang="en-US" sz="2400">
                <a:solidFill>
                  <a:schemeClr val="bg1"/>
                </a:solidFill>
              </a:rPr>
              <a:t>Romans 6:23a</a:t>
            </a:r>
            <a:endParaRPr lang="en-US"/>
          </a:p>
        </p:txBody>
      </p:sp>
      <p:pic>
        <p:nvPicPr>
          <p:cNvPr id="4167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752975"/>
            <a:ext cx="302895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67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759325"/>
            <a:ext cx="2895600" cy="194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2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God wanted to save some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28956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God does not </a:t>
            </a:r>
            <a:r>
              <a:rPr lang="en-US" dirty="0">
                <a:solidFill>
                  <a:srgbClr val="00FF00"/>
                </a:solidFill>
              </a:rPr>
              <a:t>want all to perish. </a:t>
            </a:r>
            <a:br>
              <a:rPr lang="en-US" dirty="0">
                <a:solidFill>
                  <a:srgbClr val="00FF00"/>
                </a:solidFill>
              </a:rPr>
            </a:br>
            <a:r>
              <a:rPr lang="en-US" dirty="0"/>
              <a:t>In His love He </a:t>
            </a:r>
            <a:r>
              <a:rPr lang="en-US" dirty="0">
                <a:solidFill>
                  <a:srgbClr val="00FF00"/>
                </a:solidFill>
              </a:rPr>
              <a:t>choses to save some.</a:t>
            </a:r>
          </a:p>
          <a:p>
            <a:pPr>
              <a:buFontTx/>
              <a:buNone/>
            </a:pPr>
            <a:r>
              <a:rPr lang="en-US" dirty="0"/>
              <a:t>Those whom God </a:t>
            </a:r>
            <a:r>
              <a:rPr lang="en-US" dirty="0">
                <a:solidFill>
                  <a:srgbClr val="00FF00"/>
                </a:solidFill>
              </a:rPr>
              <a:t>has chosen to save are called “the elect.” </a:t>
            </a:r>
          </a:p>
          <a:p>
            <a:pPr>
              <a:buFontTx/>
              <a:buNone/>
            </a:pPr>
            <a:r>
              <a:rPr lang="en-US" dirty="0"/>
              <a:t>Those whom God </a:t>
            </a:r>
            <a:r>
              <a:rPr lang="en-US" dirty="0">
                <a:solidFill>
                  <a:srgbClr val="00FF00"/>
                </a:solidFill>
              </a:rPr>
              <a:t>does not save are called “the reprobate.”</a:t>
            </a:r>
          </a:p>
        </p:txBody>
      </p:sp>
      <p:sp>
        <p:nvSpPr>
          <p:cNvPr id="417798" name="AutoShape 6"/>
          <p:cNvSpPr>
            <a:spLocks noChangeArrowheads="1"/>
          </p:cNvSpPr>
          <p:nvPr/>
        </p:nvSpPr>
        <p:spPr bwMode="auto">
          <a:xfrm>
            <a:off x="152400" y="4104620"/>
            <a:ext cx="8834438" cy="2544485"/>
          </a:xfrm>
          <a:prstGeom prst="horizontalScroll">
            <a:avLst>
              <a:gd name="adj" fmla="val 7194"/>
            </a:avLst>
          </a:prstGeom>
          <a:solidFill>
            <a:srgbClr val="FF99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2800" i="1" dirty="0">
                <a:solidFill>
                  <a:schemeClr val="bg1"/>
                </a:solidFill>
              </a:rPr>
              <a:t>...as many as were appointed for eternal life believed.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Acts 13:48b</a:t>
            </a:r>
          </a:p>
          <a:p>
            <a:pPr algn="l"/>
            <a:r>
              <a:rPr lang="en-US" sz="2800" i="1" dirty="0">
                <a:solidFill>
                  <a:schemeClr val="bg1"/>
                </a:solidFill>
              </a:rPr>
              <a:t>They stumble because they disobey the word, as they were destined to do.</a:t>
            </a:r>
          </a:p>
          <a:p>
            <a:pPr algn="r"/>
            <a:r>
              <a:rPr lang="en-US" sz="2800" dirty="0">
                <a:solidFill>
                  <a:schemeClr val="bg1"/>
                </a:solidFill>
              </a:rPr>
              <a:t>1 Peter 2:8b</a:t>
            </a:r>
            <a:endParaRPr lang="en-US" sz="2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7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8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Election and Reprobation</a:t>
            </a:r>
          </a:p>
        </p:txBody>
      </p:sp>
      <p:sp>
        <p:nvSpPr>
          <p:cNvPr id="418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u="sng" dirty="0">
                <a:solidFill>
                  <a:srgbClr val="00FF00"/>
                </a:solidFill>
              </a:rPr>
              <a:t>Election:</a:t>
            </a:r>
            <a:r>
              <a:rPr lang="en-US" dirty="0">
                <a:solidFill>
                  <a:srgbClr val="00FF00"/>
                </a:solidFill>
              </a:rPr>
              <a:t> God choses (elects) certain people to be saved from eternal destruction</a:t>
            </a:r>
          </a:p>
          <a:p>
            <a:pPr>
              <a:buFontTx/>
              <a:buNone/>
            </a:pPr>
            <a:r>
              <a:rPr lang="en-US" u="sng" dirty="0">
                <a:solidFill>
                  <a:srgbClr val="00FF00"/>
                </a:solidFill>
              </a:rPr>
              <a:t>Reprobation:</a:t>
            </a:r>
            <a:r>
              <a:rPr lang="en-US" dirty="0">
                <a:solidFill>
                  <a:srgbClr val="00FF00"/>
                </a:solidFill>
              </a:rPr>
              <a:t> God leaves certain people in the mess into which they brought themselves</a:t>
            </a:r>
            <a:endParaRPr lang="en-US" dirty="0"/>
          </a:p>
        </p:txBody>
      </p:sp>
      <p:pic>
        <p:nvPicPr>
          <p:cNvPr id="418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33"/>
          <a:stretch>
            <a:fillRect/>
          </a:stretch>
        </p:blipFill>
        <p:spPr bwMode="auto">
          <a:xfrm>
            <a:off x="1371600" y="4308475"/>
            <a:ext cx="6705600" cy="254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and how did God choose?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31242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God chose us before we existed as persons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God chose us “in Christ”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	- He did not choose us as individuals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	- He chose us in a relationship to the Son of God</a:t>
            </a:r>
          </a:p>
          <a:p>
            <a:pPr>
              <a:buFontTx/>
              <a:buNone/>
            </a:pPr>
            <a:r>
              <a:rPr lang="en-US" dirty="0"/>
              <a:t>	(like choosing people because they are members of a family)</a:t>
            </a:r>
            <a:endParaRPr lang="en-US" dirty="0">
              <a:solidFill>
                <a:srgbClr val="00FF00"/>
              </a:solidFill>
            </a:endParaRPr>
          </a:p>
          <a:p>
            <a:pPr>
              <a:buFontTx/>
              <a:buNone/>
            </a:pP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419844" name="AutoShape 4"/>
          <p:cNvSpPr>
            <a:spLocks noChangeArrowheads="1"/>
          </p:cNvSpPr>
          <p:nvPr/>
        </p:nvSpPr>
        <p:spPr bwMode="auto">
          <a:xfrm>
            <a:off x="152400" y="5105400"/>
            <a:ext cx="8729663" cy="1527175"/>
          </a:xfrm>
          <a:prstGeom prst="horizontalScroll">
            <a:avLst>
              <a:gd name="adj" fmla="val 7194"/>
            </a:avLst>
          </a:prstGeom>
          <a:solidFill>
            <a:srgbClr val="FF99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2800" i="1">
                <a:solidFill>
                  <a:schemeClr val="bg1"/>
                </a:solidFill>
              </a:rPr>
              <a:t>For God chose us in Christ before the foundation of the world…</a:t>
            </a:r>
          </a:p>
          <a:p>
            <a:pPr algn="r"/>
            <a:r>
              <a:rPr lang="en-US" sz="2400">
                <a:solidFill>
                  <a:schemeClr val="bg1"/>
                </a:solidFill>
              </a:rPr>
              <a:t>Ephesians 1:4a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4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Canons of Dort I.1-7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/>
          </a:p>
        </p:txBody>
      </p:sp>
      <p:pic>
        <p:nvPicPr>
          <p:cNvPr id="420868" name="Picture 4" descr="G:\Backup - juni 2009\Mijn afbeeldingen\Liturgy\Liturgie\geloofsbelijdenis_le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0"/>
            <a:ext cx="1347787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ynod of Dort - Wikipedia">
            <a:extLst>
              <a:ext uri="{FF2B5EF4-FFF2-40B4-BE49-F238E27FC236}">
                <a16:creationId xmlns:a16="http://schemas.microsoft.com/office/drawing/2014/main" id="{62D61C52-0761-4967-B7D2-4D2269328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72217"/>
            <a:ext cx="4848770" cy="558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42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Canons of Dort I.1-7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1. No</a:t>
            </a:r>
          </a:p>
          <a:p>
            <a:pPr>
              <a:buFontTx/>
              <a:buNone/>
            </a:pPr>
            <a:r>
              <a:rPr lang="en-US" dirty="0"/>
              <a:t>2. In the sending of His only-begotten Son into the world</a:t>
            </a:r>
          </a:p>
          <a:p>
            <a:pPr>
              <a:buFontTx/>
              <a:buNone/>
            </a:pPr>
            <a:r>
              <a:rPr lang="en-US" dirty="0"/>
              <a:t>3. To whom He wills and when He wills</a:t>
            </a:r>
          </a:p>
          <a:p>
            <a:pPr>
              <a:buFontTx/>
              <a:buNone/>
            </a:pPr>
            <a:r>
              <a:rPr lang="en-US" dirty="0"/>
              <a:t>4. Those who do not believe remain under God’s wrath</a:t>
            </a:r>
            <a:br>
              <a:rPr lang="en-US" dirty="0"/>
            </a:br>
            <a:r>
              <a:rPr lang="en-US" dirty="0"/>
              <a:t>Those who do believe receive eternal life</a:t>
            </a:r>
          </a:p>
          <a:p>
            <a:pPr>
              <a:buFontTx/>
              <a:buNone/>
            </a:pPr>
            <a:r>
              <a:rPr lang="en-US" dirty="0"/>
              <a:t>5. With man</a:t>
            </a:r>
          </a:p>
          <a:p>
            <a:pPr>
              <a:buFontTx/>
              <a:buNone/>
            </a:pPr>
            <a:r>
              <a:rPr lang="en-US" dirty="0"/>
              <a:t>6. With God</a:t>
            </a:r>
          </a:p>
          <a:p>
            <a:pPr>
              <a:buFontTx/>
              <a:buNone/>
            </a:pPr>
            <a:r>
              <a:rPr lang="en-US" dirty="0"/>
              <a:t>7. Because of </a:t>
            </a:r>
            <a:r>
              <a:rPr lang="nl-NL" dirty="0"/>
              <a:t>His eternal decree.</a:t>
            </a:r>
          </a:p>
          <a:p>
            <a:pPr>
              <a:buFontTx/>
              <a:buNone/>
            </a:pPr>
            <a:r>
              <a:rPr lang="nl-NL" dirty="0"/>
              <a:t>8. All men are equally worthy of condemnation</a:t>
            </a:r>
            <a:endParaRPr lang="en-US" dirty="0"/>
          </a:p>
        </p:txBody>
      </p:sp>
      <p:pic>
        <p:nvPicPr>
          <p:cNvPr id="420868" name="Picture 4" descr="G:\Backup - juni 2009\Mijn afbeeldingen\Liturgy\Liturgie\geloofsbelijdenis_le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0"/>
            <a:ext cx="1347787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Canons of Dort I.1-7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9. It provides unspeakable comfort</a:t>
            </a:r>
          </a:p>
          <a:p>
            <a:pPr>
              <a:buFontTx/>
              <a:buNone/>
            </a:pPr>
            <a:r>
              <a:rPr lang="en-US" dirty="0"/>
              <a:t>10. A definite number</a:t>
            </a:r>
          </a:p>
          <a:p>
            <a:pPr>
              <a:buFontTx/>
              <a:buNone/>
            </a:pPr>
            <a:r>
              <a:rPr lang="en-US" dirty="0"/>
              <a:t>11. Mediator and Head of all the elect</a:t>
            </a:r>
          </a:p>
          <a:p>
            <a:pPr>
              <a:buFontTx/>
              <a:buNone/>
            </a:pPr>
            <a:r>
              <a:rPr lang="en-US" dirty="0"/>
              <a:t>12. God’s mercy</a:t>
            </a:r>
          </a:p>
          <a:p>
            <a:pPr>
              <a:buFontTx/>
              <a:buNone/>
            </a:pPr>
            <a:r>
              <a:rPr lang="en-US" dirty="0"/>
              <a:t>13. The riches of God´s glorious grace</a:t>
            </a:r>
          </a:p>
          <a:p>
            <a:pPr>
              <a:buFontTx/>
              <a:buNone/>
            </a:pPr>
            <a:r>
              <a:rPr lang="en-US" dirty="0"/>
              <a:t>14. About God</a:t>
            </a:r>
          </a:p>
        </p:txBody>
      </p:sp>
      <p:pic>
        <p:nvPicPr>
          <p:cNvPr id="422916" name="Picture 4" descr="G:\Backup - juni 2009\Mijn afbeeldingen\Liturgy\Liturgie\geloofsbelijdenis_le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0"/>
            <a:ext cx="1347787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5" grpId="0" build="p" autoUpdateAnimBg="0"/>
    </p:bldLst>
  </p:timing>
</p:sld>
</file>

<file path=ppt/theme/theme1.xml><?xml version="1.0" encoding="utf-8"?>
<a:theme xmlns:a="http://schemas.openxmlformats.org/drawingml/2006/main" name="2_Office Theme">
  <a:themeElements>
    <a:clrScheme name="Office Theme 8">
      <a:dk1>
        <a:srgbClr val="C0C0C0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3918</TotalTime>
  <Words>597</Words>
  <Application>Microsoft Office PowerPoint</Application>
  <PresentationFormat>On-screen Show (4:3)</PresentationFormat>
  <Paragraphs>92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Comic Sans MS</vt:lpstr>
      <vt:lpstr>Times New Roman</vt:lpstr>
      <vt:lpstr>2_Office Theme</vt:lpstr>
      <vt:lpstr>The Order of Salvation</vt:lpstr>
      <vt:lpstr>Psalm 65:2</vt:lpstr>
      <vt:lpstr>Which came first?</vt:lpstr>
      <vt:lpstr>The chain of salvation</vt:lpstr>
      <vt:lpstr>Bible Study: Ephesians 1:3-11</vt:lpstr>
      <vt:lpstr>Bible Study: Ephesians 1:3-11</vt:lpstr>
      <vt:lpstr>All are in the quicksand of sin</vt:lpstr>
      <vt:lpstr>God could have left us there</vt:lpstr>
      <vt:lpstr>God wanted to save some</vt:lpstr>
      <vt:lpstr>Election and Reprobation</vt:lpstr>
      <vt:lpstr>When and how did God choose?</vt:lpstr>
      <vt:lpstr>Canons of Dort I.1-7</vt:lpstr>
      <vt:lpstr>Canons of Dort I.1-7</vt:lpstr>
      <vt:lpstr>Canons of Dort I.1-7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gedraagt een christen zich?</dc:title>
  <dc:creator>Roelf Janssen</dc:creator>
  <cp:lastModifiedBy>Roelf Janssen</cp:lastModifiedBy>
  <cp:revision>126</cp:revision>
  <cp:lastPrinted>2011-09-20T21:55:54Z</cp:lastPrinted>
  <dcterms:created xsi:type="dcterms:W3CDTF">2008-08-14T09:20:46Z</dcterms:created>
  <dcterms:modified xsi:type="dcterms:W3CDTF">2026-09-15T01:45:39Z</dcterms:modified>
</cp:coreProperties>
</file>