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371" r:id="rId2"/>
    <p:sldId id="607" r:id="rId3"/>
    <p:sldId id="598" r:id="rId4"/>
    <p:sldId id="616" r:id="rId5"/>
    <p:sldId id="617" r:id="rId6"/>
    <p:sldId id="614" r:id="rId7"/>
    <p:sldId id="618" r:id="rId8"/>
    <p:sldId id="620" r:id="rId9"/>
    <p:sldId id="619" r:id="rId10"/>
    <p:sldId id="621" r:id="rId11"/>
    <p:sldId id="623" r:id="rId12"/>
    <p:sldId id="624" r:id="rId13"/>
    <p:sldId id="625" r:id="rId14"/>
    <p:sldId id="628" r:id="rId15"/>
    <p:sldId id="626" r:id="rId16"/>
  </p:sldIdLst>
  <p:sldSz cx="9144000" cy="6858000" type="screen4x3"/>
  <p:notesSz cx="9167813" cy="6950075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88">
          <p15:clr>
            <a:srgbClr val="A4A3A4"/>
          </p15:clr>
        </p15:guide>
        <p15:guide id="2" pos="288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600FF"/>
    <a:srgbClr val="99CCFF"/>
    <a:srgbClr val="993300"/>
    <a:srgbClr val="FF0000"/>
    <a:srgbClr val="FF3300"/>
    <a:srgbClr val="FF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2186" autoAdjust="0"/>
  </p:normalViewPr>
  <p:slideViewPr>
    <p:cSldViewPr>
      <p:cViewPr varScale="1">
        <p:scale>
          <a:sx n="66" d="100"/>
          <a:sy n="66" d="100"/>
        </p:scale>
        <p:origin x="229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840"/>
    </p:cViewPr>
  </p:sorterViewPr>
  <p:notesViewPr>
    <p:cSldViewPr>
      <p:cViewPr varScale="1">
        <p:scale>
          <a:sx n="56" d="100"/>
          <a:sy n="56" d="100"/>
        </p:scale>
        <p:origin x="-1650" y="-84"/>
      </p:cViewPr>
      <p:guideLst>
        <p:guide orient="horz" pos="2188"/>
        <p:guide pos="288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07038" cy="37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37834" y="0"/>
            <a:ext cx="3904293" cy="37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12402"/>
            <a:ext cx="4007038" cy="31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37834" y="6612402"/>
            <a:ext cx="3904293" cy="31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9BA148C-5AA1-4C23-AA95-3CC580BF0EF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202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07038" cy="37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37834" y="0"/>
            <a:ext cx="3904293" cy="37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30513" y="533400"/>
            <a:ext cx="3482975" cy="2613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7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2936" y="3305645"/>
            <a:ext cx="6676257" cy="3146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12402"/>
            <a:ext cx="4007038" cy="31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37834" y="6612402"/>
            <a:ext cx="3904293" cy="31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0F1A6BE-F846-4FC2-8389-46AF7A4962A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295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B29CFE-E6E8-4566-A197-89B1D92A9D50}" type="slidenum">
              <a:rPr lang="en-GB"/>
              <a:pPr/>
              <a:t>1</a:t>
            </a:fld>
            <a:endParaRPr lang="en-GB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Alternative: Romans Doxology (if the class is larger)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354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988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B88C9-8C6A-418A-ADAF-7CC194209EC0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982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B88C9-8C6A-418A-ADAF-7CC194209EC0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38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B88C9-8C6A-418A-ADAF-7CC194209EC0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65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B88C9-8C6A-418A-ADAF-7CC194209EC0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600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backdoor </a:t>
            </a:r>
            <a:r>
              <a:rPr lang="en-US" dirty="0" err="1"/>
              <a:t>neighbour</a:t>
            </a:r>
            <a:r>
              <a:rPr lang="en-US" dirty="0"/>
              <a:t> in my last congregation in The Netherlands was an old lady who belonged to a Netherlands Reformed Congregation. She was a most godly woman, but totally unsure of her election, thus not convinced she was saved. Her daughter was a member of my church. One day her daughter was at my door: “Mom passed away last night.” “My condolences,” I said, “won’t she have been surprised.” The daughter looked at me rather puzzled. “She may not have been convinced of her salvation,” I continued, “but you and I are, knowing how godly she was. And now she knows too.” At which the daughter broke out in a smile and nodded. (I was then asked to lead the funeral as her church had no minister; but that was very quickly blocked by her church’s consistory.)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999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B88C9-8C6A-418A-ADAF-7CC194209EC0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6006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977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FD3F4-4AE3-40B1-BE67-5C9EE5ED9708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871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FD3F4-4AE3-40B1-BE67-5C9EE5ED9708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168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FD3F4-4AE3-40B1-BE67-5C9EE5ED9708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743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9889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FD3F4-4AE3-40B1-BE67-5C9EE5ED9708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081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6856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714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7730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2347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4736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3582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8155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7007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8686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3081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85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85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335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21348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140968"/>
            <a:ext cx="7772400" cy="1143000"/>
          </a:xfrm>
        </p:spPr>
        <p:txBody>
          <a:bodyPr/>
          <a:lstStyle/>
          <a:p>
            <a:r>
              <a:rPr lang="en-GB" dirty="0"/>
              <a:t>The Order of Salvation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741168"/>
            <a:ext cx="6400800" cy="1752600"/>
          </a:xfrm>
        </p:spPr>
        <p:txBody>
          <a:bodyPr/>
          <a:lstStyle/>
          <a:p>
            <a:r>
              <a:rPr lang="en-GB" dirty="0"/>
              <a:t>Election – 3 (of 3)</a:t>
            </a:r>
          </a:p>
          <a:p>
            <a:r>
              <a:rPr lang="en-GB" dirty="0"/>
              <a:t>Lesson 04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86B724-293E-41E4-B06E-928495BE7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593" y="24036"/>
            <a:ext cx="7012814" cy="27579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Psalm 138:4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219200"/>
            <a:ext cx="7956376" cy="5638800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LORD, you will to my rescue come</a:t>
            </a:r>
          </a:p>
          <a:p>
            <a:pPr marL="0" indent="0">
              <a:buNone/>
            </a:pPr>
            <a:r>
              <a:rPr lang="en-CA" dirty="0"/>
              <a:t>when troubles loom from all directions.</a:t>
            </a:r>
          </a:p>
          <a:p>
            <a:pPr marL="0" indent="0">
              <a:buNone/>
            </a:pPr>
            <a:r>
              <a:rPr lang="en-CA" dirty="0"/>
              <a:t>Though enemies around me swarm,</a:t>
            </a:r>
          </a:p>
          <a:p>
            <a:pPr marL="0" indent="0">
              <a:buNone/>
            </a:pPr>
            <a:r>
              <a:rPr lang="en-CA" dirty="0"/>
              <a:t>your mighty arm is my protection.</a:t>
            </a:r>
          </a:p>
          <a:p>
            <a:pPr marL="0" indent="0">
              <a:buNone/>
            </a:pPr>
            <a:r>
              <a:rPr lang="en-CA" dirty="0"/>
              <a:t>God shall fulfil his plan for me;</a:t>
            </a:r>
          </a:p>
          <a:p>
            <a:pPr marL="0" indent="0">
              <a:buNone/>
            </a:pPr>
            <a:r>
              <a:rPr lang="en-CA" dirty="0"/>
              <a:t>his promise he will keep forever.</a:t>
            </a:r>
          </a:p>
          <a:p>
            <a:pPr marL="0" indent="0">
              <a:buNone/>
            </a:pPr>
            <a:r>
              <a:rPr lang="en-CA" dirty="0"/>
              <a:t>LORD, God of grace, do not cast off</a:t>
            </a:r>
          </a:p>
          <a:p>
            <a:pPr marL="0" indent="0">
              <a:buNone/>
            </a:pPr>
            <a:r>
              <a:rPr lang="en-CA" dirty="0"/>
              <a:t>your works of love. Forsake them never!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69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chain of salvation</a:t>
            </a:r>
          </a:p>
        </p:txBody>
      </p:sp>
      <p:sp>
        <p:nvSpPr>
          <p:cNvPr id="413699" name="Rectangle 3"/>
          <p:cNvSpPr>
            <a:spLocks noGrp="1" noChangeArrowheads="1"/>
          </p:cNvSpPr>
          <p:nvPr>
            <p:ph idx="1"/>
          </p:nvPr>
        </p:nvSpPr>
        <p:spPr>
          <a:xfrm>
            <a:off x="0" y="5867400"/>
            <a:ext cx="9144000" cy="990600"/>
          </a:xfrm>
        </p:spPr>
        <p:txBody>
          <a:bodyPr/>
          <a:lstStyle/>
          <a:p>
            <a:pPr>
              <a:buFontTx/>
              <a:buNone/>
            </a:pPr>
            <a:endParaRPr lang="en-US"/>
          </a:p>
        </p:txBody>
      </p:sp>
      <p:grpSp>
        <p:nvGrpSpPr>
          <p:cNvPr id="413712" name="Group 16"/>
          <p:cNvGrpSpPr>
            <a:grpSpLocks/>
          </p:cNvGrpSpPr>
          <p:nvPr/>
        </p:nvGrpSpPr>
        <p:grpSpPr bwMode="auto">
          <a:xfrm>
            <a:off x="0" y="1524000"/>
            <a:ext cx="9144000" cy="3581400"/>
            <a:chOff x="0" y="624"/>
            <a:chExt cx="5760" cy="2256"/>
          </a:xfrm>
        </p:grpSpPr>
        <p:sp>
          <p:nvSpPr>
            <p:cNvPr id="413702" name="AutoShape 6"/>
            <p:cNvSpPr>
              <a:spLocks noChangeArrowheads="1"/>
            </p:cNvSpPr>
            <p:nvPr/>
          </p:nvSpPr>
          <p:spPr bwMode="auto">
            <a:xfrm>
              <a:off x="337" y="624"/>
              <a:ext cx="1097" cy="679"/>
            </a:xfrm>
            <a:prstGeom prst="rightArrow">
              <a:avLst>
                <a:gd name="adj1" fmla="val 50000"/>
                <a:gd name="adj2" fmla="val 40390"/>
              </a:avLst>
            </a:prstGeom>
            <a:solidFill>
              <a:srgbClr val="00FF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Election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13703" name="AutoShape 7"/>
            <p:cNvSpPr>
              <a:spLocks noChangeArrowheads="1"/>
            </p:cNvSpPr>
            <p:nvPr/>
          </p:nvSpPr>
          <p:spPr bwMode="auto">
            <a:xfrm>
              <a:off x="1488" y="624"/>
              <a:ext cx="1448" cy="679"/>
            </a:xfrm>
            <a:prstGeom prst="rightArrow">
              <a:avLst>
                <a:gd name="adj1" fmla="val 50000"/>
                <a:gd name="adj2" fmla="val 53314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Gospel call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4" name="AutoShape 8"/>
            <p:cNvSpPr>
              <a:spLocks noChangeArrowheads="1"/>
            </p:cNvSpPr>
            <p:nvPr/>
          </p:nvSpPr>
          <p:spPr bwMode="auto">
            <a:xfrm>
              <a:off x="2976" y="624"/>
              <a:ext cx="1447" cy="679"/>
            </a:xfrm>
            <a:prstGeom prst="rightArrow">
              <a:avLst>
                <a:gd name="adj1" fmla="val 50000"/>
                <a:gd name="adj2" fmla="val 53277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Inward call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5" name="AutoShape 9"/>
            <p:cNvSpPr>
              <a:spLocks noChangeArrowheads="1"/>
            </p:cNvSpPr>
            <p:nvPr/>
          </p:nvSpPr>
          <p:spPr bwMode="auto">
            <a:xfrm>
              <a:off x="4464" y="864"/>
              <a:ext cx="1056" cy="1104"/>
            </a:xfrm>
            <a:prstGeom prst="curvedLeftArrow">
              <a:avLst>
                <a:gd name="adj1" fmla="val 20909"/>
                <a:gd name="adj2" fmla="val 41818"/>
                <a:gd name="adj3" fmla="val 33333"/>
              </a:avLst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6" name="AutoShape 10"/>
            <p:cNvSpPr>
              <a:spLocks noChangeArrowheads="1"/>
            </p:cNvSpPr>
            <p:nvPr/>
          </p:nvSpPr>
          <p:spPr bwMode="auto">
            <a:xfrm>
              <a:off x="2688" y="1392"/>
              <a:ext cx="1684" cy="679"/>
            </a:xfrm>
            <a:prstGeom prst="leftArrow">
              <a:avLst>
                <a:gd name="adj1" fmla="val 50000"/>
                <a:gd name="adj2" fmla="val 62003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Regeneration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7" name="AutoShape 11"/>
            <p:cNvSpPr>
              <a:spLocks noChangeArrowheads="1"/>
            </p:cNvSpPr>
            <p:nvPr/>
          </p:nvSpPr>
          <p:spPr bwMode="auto">
            <a:xfrm>
              <a:off x="1056" y="1392"/>
              <a:ext cx="1472" cy="679"/>
            </a:xfrm>
            <a:prstGeom prst="leftArrow">
              <a:avLst>
                <a:gd name="adj1" fmla="val 50000"/>
                <a:gd name="adj2" fmla="val 54197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Conversion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8" name="AutoShape 12"/>
            <p:cNvSpPr>
              <a:spLocks noChangeArrowheads="1"/>
            </p:cNvSpPr>
            <p:nvPr/>
          </p:nvSpPr>
          <p:spPr bwMode="auto">
            <a:xfrm>
              <a:off x="0" y="1632"/>
              <a:ext cx="768" cy="1104"/>
            </a:xfrm>
            <a:prstGeom prst="curvedRightArrow">
              <a:avLst>
                <a:gd name="adj1" fmla="val 28750"/>
                <a:gd name="adj2" fmla="val 57500"/>
                <a:gd name="adj3" fmla="val 33333"/>
              </a:avLst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13709" name="AutoShape 13"/>
            <p:cNvSpPr>
              <a:spLocks noChangeArrowheads="1"/>
            </p:cNvSpPr>
            <p:nvPr/>
          </p:nvSpPr>
          <p:spPr bwMode="auto">
            <a:xfrm>
              <a:off x="2435" y="2201"/>
              <a:ext cx="1748" cy="679"/>
            </a:xfrm>
            <a:prstGeom prst="rightArrow">
              <a:avLst>
                <a:gd name="adj1" fmla="val 50000"/>
                <a:gd name="adj2" fmla="val 64359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Sanctification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10" name="AutoShape 14"/>
            <p:cNvSpPr>
              <a:spLocks noChangeArrowheads="1"/>
            </p:cNvSpPr>
            <p:nvPr/>
          </p:nvSpPr>
          <p:spPr bwMode="auto">
            <a:xfrm>
              <a:off x="816" y="2201"/>
              <a:ext cx="1553" cy="679"/>
            </a:xfrm>
            <a:prstGeom prst="rightArrow">
              <a:avLst>
                <a:gd name="adj1" fmla="val 50000"/>
                <a:gd name="adj2" fmla="val 57180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Justification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11" name="Rectangle 15"/>
            <p:cNvSpPr>
              <a:spLocks noChangeArrowheads="1"/>
            </p:cNvSpPr>
            <p:nvPr/>
          </p:nvSpPr>
          <p:spPr bwMode="auto">
            <a:xfrm>
              <a:off x="4272" y="2352"/>
              <a:ext cx="1488" cy="371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Glorification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election can do</a:t>
            </a:r>
          </a:p>
        </p:txBody>
      </p:sp>
      <p:sp>
        <p:nvSpPr>
          <p:cNvPr id="434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It can make </a:t>
            </a:r>
            <a:r>
              <a:rPr lang="en-US" dirty="0">
                <a:solidFill>
                  <a:srgbClr val="00FF00"/>
                </a:solidFill>
              </a:rPr>
              <a:t>a person believe unto heaven but live unto hell. For, whether I go to heaven depends on God’s choice, not mine.</a:t>
            </a:r>
          </a:p>
          <a:p>
            <a:pPr>
              <a:buFontTx/>
              <a:buNone/>
            </a:pPr>
            <a:endParaRPr lang="en-US" dirty="0">
              <a:solidFill>
                <a:srgbClr val="00FF00"/>
              </a:solidFill>
            </a:endParaRPr>
          </a:p>
          <a:p>
            <a:pPr>
              <a:buFontTx/>
              <a:buNone/>
            </a:pPr>
            <a:r>
              <a:rPr lang="en-US" dirty="0"/>
              <a:t>Approach one: </a:t>
            </a:r>
            <a:r>
              <a:rPr lang="en-US" dirty="0">
                <a:solidFill>
                  <a:srgbClr val="00FF00"/>
                </a:solidFill>
              </a:rPr>
              <a:t>I might as well live in sin until I know I'm elect. </a:t>
            </a:r>
          </a:p>
          <a:p>
            <a:pPr>
              <a:buFontTx/>
              <a:buNone/>
            </a:pPr>
            <a:r>
              <a:rPr lang="en-US" i="1" dirty="0"/>
              <a:t>	(The Netherlands Reformed approach?)</a:t>
            </a:r>
          </a:p>
          <a:p>
            <a:pPr>
              <a:buFontTx/>
              <a:buNone/>
            </a:pPr>
            <a:r>
              <a:rPr lang="en-US" dirty="0"/>
              <a:t>Approach two</a:t>
            </a:r>
            <a:r>
              <a:rPr lang="en-US" dirty="0">
                <a:solidFill>
                  <a:srgbClr val="00FF00"/>
                </a:solidFill>
              </a:rPr>
              <a:t>: I'm elect anyway, whether I live in sin won’t change God’s decree. </a:t>
            </a:r>
          </a:p>
          <a:p>
            <a:pPr>
              <a:buFontTx/>
              <a:buNone/>
            </a:pPr>
            <a:r>
              <a:rPr lang="en-US" i="1" dirty="0"/>
              <a:t>	(The Canadian Reformed approach?)</a:t>
            </a:r>
          </a:p>
        </p:txBody>
      </p:sp>
      <p:pic>
        <p:nvPicPr>
          <p:cNvPr id="434180" name="Picture 4" descr="C:\Documents and Settings\Karlo Janssen\Mijn documenten\Downloads\Dit Koningskind\kidsmoment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0"/>
            <a:ext cx="1066800" cy="10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72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7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Canons of Dort I.14-16, 18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1. Yes </a:t>
            </a:r>
            <a:r>
              <a:rPr lang="en-US" i="1" dirty="0"/>
              <a:t>(so should we add it to the Catechism?)</a:t>
            </a:r>
          </a:p>
          <a:p>
            <a:pPr>
              <a:buFontTx/>
              <a:buNone/>
            </a:pPr>
            <a:r>
              <a:rPr lang="en-US" dirty="0"/>
              <a:t>2. Neither.</a:t>
            </a:r>
          </a:p>
          <a:p>
            <a:pPr>
              <a:buFontTx/>
              <a:buNone/>
            </a:pPr>
            <a:r>
              <a:rPr lang="en-US" dirty="0"/>
              <a:t>3. No </a:t>
            </a:r>
            <a:r>
              <a:rPr lang="en-US" i="1" dirty="0"/>
              <a:t>(we’ll look at this further in a moment)</a:t>
            </a:r>
          </a:p>
          <a:p>
            <a:pPr>
              <a:buFontTx/>
              <a:buNone/>
            </a:pPr>
            <a:r>
              <a:rPr lang="en-US" dirty="0"/>
              <a:t>4. No</a:t>
            </a:r>
          </a:p>
          <a:p>
            <a:pPr>
              <a:buFontTx/>
              <a:buNone/>
            </a:pPr>
            <a:r>
              <a:rPr lang="en-US" dirty="0"/>
              <a:t>5. No</a:t>
            </a:r>
          </a:p>
          <a:p>
            <a:pPr>
              <a:buFontTx/>
              <a:buNone/>
            </a:pPr>
            <a:r>
              <a:rPr lang="en-US" dirty="0"/>
              <a:t>6. Yes</a:t>
            </a:r>
          </a:p>
          <a:p>
            <a:pPr>
              <a:buFontTx/>
              <a:buNone/>
            </a:pPr>
            <a:r>
              <a:rPr lang="en-US" dirty="0"/>
              <a:t>7. Who are we to answer back to God?</a:t>
            </a:r>
          </a:p>
          <a:p>
            <a:pPr>
              <a:buFontTx/>
              <a:buNone/>
            </a:pPr>
            <a:r>
              <a:rPr lang="en-US" dirty="0"/>
              <a:t>8. One of reverent adoration</a:t>
            </a:r>
          </a:p>
        </p:txBody>
      </p:sp>
      <p:pic>
        <p:nvPicPr>
          <p:cNvPr id="432132" name="Picture 4" descr="G:\Backup - juni 2009\Mijn afbeeldingen\Liturgy\Liturgie\geloofsbelijdenis_lez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0"/>
            <a:ext cx="1347787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06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2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 </a:t>
            </a:r>
            <a:r>
              <a:rPr lang="en-US" i="1" u="sng" dirty="0"/>
              <a:t>I</a:t>
            </a:r>
            <a:r>
              <a:rPr lang="en-US" dirty="0"/>
              <a:t> a chosen one?</a:t>
            </a:r>
          </a:p>
        </p:txBody>
      </p:sp>
      <p:sp>
        <p:nvSpPr>
          <p:cNvPr id="430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A person who chooses for God has already been chosen by God. 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If you’re convinced you’ve chosen for God, you can be confident God has already chosen you!</a:t>
            </a:r>
          </a:p>
        </p:txBody>
      </p:sp>
      <p:sp>
        <p:nvSpPr>
          <p:cNvPr id="430084" name="AutoShape 4"/>
          <p:cNvSpPr>
            <a:spLocks noChangeArrowheads="1"/>
          </p:cNvSpPr>
          <p:nvPr/>
        </p:nvSpPr>
        <p:spPr bwMode="auto">
          <a:xfrm>
            <a:off x="152400" y="1362611"/>
            <a:ext cx="8809038" cy="1827728"/>
          </a:xfrm>
          <a:prstGeom prst="horizontalScroll">
            <a:avLst>
              <a:gd name="adj" fmla="val 7194"/>
            </a:avLst>
          </a:prstGeom>
          <a:solidFill>
            <a:srgbClr val="FF9900"/>
          </a:solidFill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CA" sz="2400" i="1" dirty="0">
                <a:solidFill>
                  <a:schemeClr val="bg1"/>
                </a:solidFill>
              </a:rPr>
              <a:t>In this is love, not that we have loved God but that he loved us and sent his Son to be the propitiation for our sins.</a:t>
            </a:r>
          </a:p>
          <a:p>
            <a:pPr algn="l"/>
            <a:r>
              <a:rPr lang="en-US" sz="2400" i="1" dirty="0">
                <a:solidFill>
                  <a:schemeClr val="bg1"/>
                </a:solidFill>
              </a:rPr>
              <a:t>We love because He first loved us.</a:t>
            </a:r>
            <a:endParaRPr lang="en-US" sz="2400" dirty="0">
              <a:solidFill>
                <a:schemeClr val="tx1"/>
              </a:solidFill>
            </a:endParaRP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1 John 4:10 &amp; 19</a:t>
            </a:r>
          </a:p>
        </p:txBody>
      </p:sp>
    </p:spTree>
    <p:extLst>
      <p:ext uri="{BB962C8B-B14F-4D97-AF65-F5344CB8AC3E}">
        <p14:creationId xmlns:p14="http://schemas.microsoft.com/office/powerpoint/2010/main" val="3256953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 someone else’s election...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Can a person say of someone else: (s)he’s saved?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The Canadian Reformed tend to say in obituaries that someone has gone to be with the Lord. How can you know that? May we say that?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The Netherlands Reformed will go no further than say that someone has passed away  “in the hope of eternal life” (see Titus 3:7).</a:t>
            </a:r>
          </a:p>
          <a:p>
            <a:pPr>
              <a:buFontTx/>
              <a:buNone/>
            </a:pPr>
            <a:endParaRPr lang="en-US" dirty="0"/>
          </a:p>
        </p:txBody>
      </p:sp>
      <p:pic>
        <p:nvPicPr>
          <p:cNvPr id="433156" name="Picture 4" descr="C:\Documents and Settings\Karlo Janssen\Mijn documenten\Downloads\Dit Koningskind\kidsmoment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0"/>
            <a:ext cx="1066800" cy="10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675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Surprise!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http://fritsstoffels.beepworld.de/files/johannabuis18481897ws1038bexemplaarejsedz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916832"/>
            <a:ext cx="2520280" cy="387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840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Hypocrites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Hypocrites will pretend to be elect while they know for themselves they are not. Hypocrites are never bothered by the question of their election.</a:t>
            </a:r>
          </a:p>
          <a:p>
            <a:pPr>
              <a:buFontTx/>
              <a:buNone/>
            </a:pPr>
            <a:r>
              <a:rPr lang="en-US" dirty="0"/>
              <a:t>Which means: if you are bothered by the question of your election, you are not a hypocrite!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Believers </a:t>
            </a:r>
            <a:r>
              <a:rPr lang="en-US" i="1" dirty="0"/>
              <a:t>can </a:t>
            </a:r>
            <a:r>
              <a:rPr lang="en-US" dirty="0"/>
              <a:t>be bothered by the question of their election. The problem here is not </a:t>
            </a:r>
            <a:r>
              <a:rPr lang="en-US" i="1" dirty="0"/>
              <a:t>whether </a:t>
            </a:r>
            <a:r>
              <a:rPr lang="en-US" dirty="0"/>
              <a:t>they are elect, but whether they </a:t>
            </a:r>
            <a:r>
              <a:rPr lang="en-US" i="1" dirty="0"/>
              <a:t>know </a:t>
            </a:r>
            <a:r>
              <a:rPr lang="en-US" dirty="0"/>
              <a:t>they are elect. Being unsure of your election does not annul your election.</a:t>
            </a:r>
          </a:p>
        </p:txBody>
      </p:sp>
      <p:pic>
        <p:nvPicPr>
          <p:cNvPr id="433156" name="Picture 4" descr="C:\Documents and Settings\Karlo Janssen\Mijn documenten\Downloads\Dit Koningskind\kidsmoment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0"/>
            <a:ext cx="1066800" cy="10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192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CoD I.16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964488" cy="5638800"/>
          </a:xfrm>
        </p:spPr>
        <p:txBody>
          <a:bodyPr/>
          <a:lstStyle/>
          <a:p>
            <a:r>
              <a:rPr lang="en-CA" dirty="0"/>
              <a:t>Not yet a living faith but desire it</a:t>
            </a:r>
          </a:p>
          <a:p>
            <a:pPr lvl="1"/>
            <a:r>
              <a:rPr lang="en-CA" dirty="0"/>
              <a:t>People of “little faith”</a:t>
            </a:r>
          </a:p>
          <a:p>
            <a:r>
              <a:rPr lang="en-CA" dirty="0"/>
              <a:t>Not yet the maturity in faith they desire</a:t>
            </a:r>
          </a:p>
          <a:p>
            <a:pPr lvl="1"/>
            <a:r>
              <a:rPr lang="en-CA" dirty="0"/>
              <a:t>The “weak in faith”</a:t>
            </a:r>
          </a:p>
          <a:p>
            <a:endParaRPr lang="en-CA" dirty="0"/>
          </a:p>
          <a:p>
            <a:r>
              <a:rPr lang="en-CA" dirty="0"/>
              <a:t>Those who disregard God</a:t>
            </a:r>
          </a:p>
          <a:p>
            <a:pPr lvl="1"/>
            <a:r>
              <a:rPr lang="en-CA" dirty="0"/>
              <a:t>A “dead” faith, unbelievers</a:t>
            </a:r>
          </a:p>
          <a:p>
            <a:r>
              <a:rPr lang="en-CA" dirty="0"/>
              <a:t>Those who serve God with mind, heart, and body</a:t>
            </a:r>
          </a:p>
          <a:p>
            <a:pPr lvl="1"/>
            <a:r>
              <a:rPr lang="en-CA" dirty="0"/>
              <a:t>Strong in faith, great faith, believers</a:t>
            </a:r>
          </a:p>
        </p:txBody>
      </p:sp>
    </p:spTree>
    <p:extLst>
      <p:ext uri="{BB962C8B-B14F-4D97-AF65-F5344CB8AC3E}">
        <p14:creationId xmlns:p14="http://schemas.microsoft.com/office/powerpoint/2010/main" val="2598197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perspectives</a:t>
            </a:r>
          </a:p>
        </p:txBody>
      </p:sp>
      <p:sp>
        <p:nvSpPr>
          <p:cNvPr id="438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i="1" dirty="0">
                <a:solidFill>
                  <a:srgbClr val="00FF00"/>
                </a:solidFill>
              </a:rPr>
              <a:t>Man					God</a:t>
            </a:r>
            <a:endParaRPr lang="en-US" dirty="0">
              <a:solidFill>
                <a:srgbClr val="00FF00"/>
              </a:solidFill>
            </a:endParaRP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I choose for God			God chooses me	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During the course of my life	Before the world began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It begins with believing		It begins with election </a:t>
            </a:r>
            <a:br>
              <a:rPr lang="en-US" dirty="0">
                <a:solidFill>
                  <a:srgbClr val="00FF00"/>
                </a:solidFill>
              </a:rPr>
            </a:br>
            <a:r>
              <a:rPr lang="en-US" dirty="0">
                <a:solidFill>
                  <a:srgbClr val="00FF00"/>
                </a:solidFill>
              </a:rPr>
              <a:t>or baptism</a:t>
            </a:r>
          </a:p>
        </p:txBody>
      </p:sp>
      <p:pic>
        <p:nvPicPr>
          <p:cNvPr id="4382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8277" name="Text Box 5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512" y="4221088"/>
            <a:ext cx="3252217" cy="242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0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8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8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8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38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275" grpId="0" uiExpand="1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Mysteries of the faith</a:t>
            </a:r>
          </a:p>
        </p:txBody>
      </p:sp>
      <p:sp>
        <p:nvSpPr>
          <p:cNvPr id="436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>
                <a:solidFill>
                  <a:srgbClr val="00FF00"/>
                </a:solidFill>
              </a:rPr>
              <a:t>In the Bible, the word ‘mystery’ is used to indicate something that can be told and known, but cannot be explained and understood.</a:t>
            </a:r>
            <a:endParaRPr lang="en-US"/>
          </a:p>
          <a:p>
            <a:pPr>
              <a:buFontTx/>
              <a:buNone/>
            </a:pPr>
            <a:r>
              <a:rPr lang="en-US"/>
              <a:t>Mysteries of the faith include:</a:t>
            </a:r>
          </a:p>
          <a:p>
            <a:pPr lvl="1">
              <a:buFontTx/>
              <a:buNone/>
            </a:pPr>
            <a:r>
              <a:rPr lang="en-US"/>
              <a:t>The Trinity: how can God be three in one?</a:t>
            </a:r>
          </a:p>
          <a:p>
            <a:pPr lvl="1">
              <a:buFontTx/>
              <a:buNone/>
            </a:pPr>
            <a:r>
              <a:rPr lang="en-US"/>
              <a:t>Creation: how did God make everything?</a:t>
            </a:r>
          </a:p>
          <a:p>
            <a:pPr lvl="1">
              <a:buFontTx/>
              <a:buNone/>
            </a:pPr>
            <a:r>
              <a:rPr lang="en-US"/>
              <a:t>The natures of Christ: how can Jesus be both God and man?</a:t>
            </a:r>
          </a:p>
          <a:p>
            <a:pPr lvl="1">
              <a:buFontTx/>
              <a:buNone/>
            </a:pPr>
            <a:r>
              <a:rPr lang="en-US"/>
              <a:t>The origin of evil: if God created all things good, where does evil come from?</a:t>
            </a:r>
          </a:p>
          <a:p>
            <a:pPr lvl="1">
              <a:buFontTx/>
              <a:buNone/>
            </a:pPr>
            <a:r>
              <a:rPr lang="en-US"/>
              <a:t>God and man: if God is control of everything, how can man be held responsible for his actions?</a:t>
            </a:r>
          </a:p>
        </p:txBody>
      </p:sp>
      <p:sp>
        <p:nvSpPr>
          <p:cNvPr id="436228" name="Text Box 4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25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FF00"/>
                </a:solidFill>
              </a:rPr>
              <a:t>Election is a mystery</a:t>
            </a:r>
            <a:endParaRPr lang="en-US"/>
          </a:p>
        </p:txBody>
      </p:sp>
      <p:sp>
        <p:nvSpPr>
          <p:cNvPr id="437251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2819400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We know at bottom, God chooses us.</a:t>
            </a:r>
          </a:p>
          <a:p>
            <a:pPr>
              <a:buFontTx/>
              <a:buNone/>
            </a:pPr>
            <a:r>
              <a:rPr lang="en-US"/>
              <a:t>God makes His choice known by having us choose for Him.</a:t>
            </a:r>
          </a:p>
          <a:p>
            <a:pPr>
              <a:buFontTx/>
              <a:buNone/>
            </a:pPr>
            <a:r>
              <a:rPr lang="en-US"/>
              <a:t>God making us choose Him is a matter of grace.</a:t>
            </a:r>
          </a:p>
          <a:p>
            <a:pPr>
              <a:buFontTx/>
              <a:buNone/>
            </a:pPr>
            <a:r>
              <a:rPr lang="en-US"/>
              <a:t>We cannot understand this, it is a mystery to us how this can be.</a:t>
            </a:r>
          </a:p>
        </p:txBody>
      </p:sp>
      <p:sp>
        <p:nvSpPr>
          <p:cNvPr id="437252" name="AutoShape 4"/>
          <p:cNvSpPr>
            <a:spLocks noChangeArrowheads="1"/>
          </p:cNvSpPr>
          <p:nvPr/>
        </p:nvSpPr>
        <p:spPr bwMode="auto">
          <a:xfrm>
            <a:off x="1600200" y="5105400"/>
            <a:ext cx="6324600" cy="1196975"/>
          </a:xfrm>
          <a:prstGeom prst="flowChartPredefinedProcess">
            <a:avLst/>
          </a:prstGeom>
          <a:solidFill>
            <a:srgbClr val="FFFF66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2400" i="1">
                <a:solidFill>
                  <a:schemeClr val="bg1"/>
                </a:solidFill>
              </a:rPr>
              <a:t>We, however, with reverent adoration of these mysteries...</a:t>
            </a:r>
            <a:endParaRPr lang="en-US" sz="2400">
              <a:solidFill>
                <a:schemeClr val="bg1"/>
              </a:solidFill>
            </a:endParaRPr>
          </a:p>
          <a:p>
            <a:pPr algn="r"/>
            <a:r>
              <a:rPr lang="en-US" sz="2400">
                <a:solidFill>
                  <a:schemeClr val="bg1"/>
                </a:solidFill>
              </a:rPr>
              <a:t>Canons of Dort I.18</a:t>
            </a:r>
          </a:p>
        </p:txBody>
      </p:sp>
      <p:sp>
        <p:nvSpPr>
          <p:cNvPr id="437254" name="Text Box 6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252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129540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3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chain of salvation</a:t>
            </a:r>
          </a:p>
        </p:txBody>
      </p:sp>
      <p:sp>
        <p:nvSpPr>
          <p:cNvPr id="413699" name="Rectangle 3"/>
          <p:cNvSpPr>
            <a:spLocks noGrp="1" noChangeArrowheads="1"/>
          </p:cNvSpPr>
          <p:nvPr>
            <p:ph idx="1"/>
          </p:nvPr>
        </p:nvSpPr>
        <p:spPr>
          <a:xfrm>
            <a:off x="0" y="5867400"/>
            <a:ext cx="9144000" cy="990600"/>
          </a:xfrm>
        </p:spPr>
        <p:txBody>
          <a:bodyPr/>
          <a:lstStyle/>
          <a:p>
            <a:pPr>
              <a:buFontTx/>
              <a:buNone/>
            </a:pPr>
            <a:endParaRPr lang="en-US"/>
          </a:p>
        </p:txBody>
      </p:sp>
      <p:grpSp>
        <p:nvGrpSpPr>
          <p:cNvPr id="413712" name="Group 16"/>
          <p:cNvGrpSpPr>
            <a:grpSpLocks/>
          </p:cNvGrpSpPr>
          <p:nvPr/>
        </p:nvGrpSpPr>
        <p:grpSpPr bwMode="auto">
          <a:xfrm>
            <a:off x="0" y="1524000"/>
            <a:ext cx="9144000" cy="3581400"/>
            <a:chOff x="0" y="624"/>
            <a:chExt cx="5760" cy="2256"/>
          </a:xfrm>
        </p:grpSpPr>
        <p:sp>
          <p:nvSpPr>
            <p:cNvPr id="413702" name="AutoShape 6"/>
            <p:cNvSpPr>
              <a:spLocks noChangeArrowheads="1"/>
            </p:cNvSpPr>
            <p:nvPr/>
          </p:nvSpPr>
          <p:spPr bwMode="auto">
            <a:xfrm>
              <a:off x="337" y="624"/>
              <a:ext cx="1097" cy="679"/>
            </a:xfrm>
            <a:prstGeom prst="rightArrow">
              <a:avLst>
                <a:gd name="adj1" fmla="val 50000"/>
                <a:gd name="adj2" fmla="val 40390"/>
              </a:avLst>
            </a:prstGeom>
            <a:solidFill>
              <a:srgbClr val="00FF00">
                <a:alpha val="50196"/>
              </a:srgb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Election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13703" name="AutoShape 7"/>
            <p:cNvSpPr>
              <a:spLocks noChangeArrowheads="1"/>
            </p:cNvSpPr>
            <p:nvPr/>
          </p:nvSpPr>
          <p:spPr bwMode="auto">
            <a:xfrm>
              <a:off x="1488" y="624"/>
              <a:ext cx="1448" cy="679"/>
            </a:xfrm>
            <a:prstGeom prst="rightArrow">
              <a:avLst>
                <a:gd name="adj1" fmla="val 50000"/>
                <a:gd name="adj2" fmla="val 53314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Gospel call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4" name="AutoShape 8"/>
            <p:cNvSpPr>
              <a:spLocks noChangeArrowheads="1"/>
            </p:cNvSpPr>
            <p:nvPr/>
          </p:nvSpPr>
          <p:spPr bwMode="auto">
            <a:xfrm>
              <a:off x="2976" y="624"/>
              <a:ext cx="1447" cy="679"/>
            </a:xfrm>
            <a:prstGeom prst="rightArrow">
              <a:avLst>
                <a:gd name="adj1" fmla="val 50000"/>
                <a:gd name="adj2" fmla="val 53277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Inward call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5" name="AutoShape 9"/>
            <p:cNvSpPr>
              <a:spLocks noChangeArrowheads="1"/>
            </p:cNvSpPr>
            <p:nvPr/>
          </p:nvSpPr>
          <p:spPr bwMode="auto">
            <a:xfrm>
              <a:off x="4464" y="864"/>
              <a:ext cx="1056" cy="1104"/>
            </a:xfrm>
            <a:prstGeom prst="curvedLeftArrow">
              <a:avLst>
                <a:gd name="adj1" fmla="val 20909"/>
                <a:gd name="adj2" fmla="val 41818"/>
                <a:gd name="adj3" fmla="val 33333"/>
              </a:avLst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6" name="AutoShape 10"/>
            <p:cNvSpPr>
              <a:spLocks noChangeArrowheads="1"/>
            </p:cNvSpPr>
            <p:nvPr/>
          </p:nvSpPr>
          <p:spPr bwMode="auto">
            <a:xfrm>
              <a:off x="2688" y="1392"/>
              <a:ext cx="1684" cy="679"/>
            </a:xfrm>
            <a:prstGeom prst="leftArrow">
              <a:avLst>
                <a:gd name="adj1" fmla="val 50000"/>
                <a:gd name="adj2" fmla="val 62003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Regeneration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7" name="AutoShape 11"/>
            <p:cNvSpPr>
              <a:spLocks noChangeArrowheads="1"/>
            </p:cNvSpPr>
            <p:nvPr/>
          </p:nvSpPr>
          <p:spPr bwMode="auto">
            <a:xfrm>
              <a:off x="1056" y="1392"/>
              <a:ext cx="1472" cy="679"/>
            </a:xfrm>
            <a:prstGeom prst="leftArrow">
              <a:avLst>
                <a:gd name="adj1" fmla="val 50000"/>
                <a:gd name="adj2" fmla="val 54197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Conversion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8" name="AutoShape 12"/>
            <p:cNvSpPr>
              <a:spLocks noChangeArrowheads="1"/>
            </p:cNvSpPr>
            <p:nvPr/>
          </p:nvSpPr>
          <p:spPr bwMode="auto">
            <a:xfrm>
              <a:off x="0" y="1632"/>
              <a:ext cx="768" cy="1104"/>
            </a:xfrm>
            <a:prstGeom prst="curvedRightArrow">
              <a:avLst>
                <a:gd name="adj1" fmla="val 28750"/>
                <a:gd name="adj2" fmla="val 57500"/>
                <a:gd name="adj3" fmla="val 33333"/>
              </a:avLst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13709" name="AutoShape 13"/>
            <p:cNvSpPr>
              <a:spLocks noChangeArrowheads="1"/>
            </p:cNvSpPr>
            <p:nvPr/>
          </p:nvSpPr>
          <p:spPr bwMode="auto">
            <a:xfrm>
              <a:off x="2435" y="2201"/>
              <a:ext cx="1748" cy="679"/>
            </a:xfrm>
            <a:prstGeom prst="rightArrow">
              <a:avLst>
                <a:gd name="adj1" fmla="val 50000"/>
                <a:gd name="adj2" fmla="val 64359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Sanctification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10" name="AutoShape 14"/>
            <p:cNvSpPr>
              <a:spLocks noChangeArrowheads="1"/>
            </p:cNvSpPr>
            <p:nvPr/>
          </p:nvSpPr>
          <p:spPr bwMode="auto">
            <a:xfrm>
              <a:off x="816" y="2201"/>
              <a:ext cx="1553" cy="679"/>
            </a:xfrm>
            <a:prstGeom prst="rightArrow">
              <a:avLst>
                <a:gd name="adj1" fmla="val 50000"/>
                <a:gd name="adj2" fmla="val 57180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Justification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11" name="Rectangle 15"/>
            <p:cNvSpPr>
              <a:spLocks noChangeArrowheads="1"/>
            </p:cNvSpPr>
            <p:nvPr/>
          </p:nvSpPr>
          <p:spPr bwMode="auto">
            <a:xfrm>
              <a:off x="4272" y="2352"/>
              <a:ext cx="1488" cy="371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Glorification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3303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comfort of election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If you have a crush on someone, (s)he may not have a crush on you.</a:t>
            </a:r>
          </a:p>
          <a:p>
            <a:pPr>
              <a:buFontTx/>
              <a:buNone/>
            </a:pPr>
            <a:r>
              <a:rPr lang="en-US"/>
              <a:t>But: if you choose for God, you may know for sure God has chosen you!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 algn="ctr">
              <a:buFontTx/>
              <a:buNone/>
            </a:pPr>
            <a:r>
              <a:rPr lang="en-US">
                <a:solidFill>
                  <a:srgbClr val="00FF00"/>
                </a:solidFill>
              </a:rPr>
              <a:t>If you love God, rest assured, God loves you!</a:t>
            </a:r>
          </a:p>
          <a:p>
            <a:pPr algn="ctr">
              <a:buFontTx/>
              <a:buNone/>
            </a:pPr>
            <a:endParaRPr lang="en-US">
              <a:solidFill>
                <a:srgbClr val="00FF00"/>
              </a:solidFill>
            </a:endParaRPr>
          </a:p>
          <a:p>
            <a:pPr algn="ctr">
              <a:buFontTx/>
              <a:buNone/>
            </a:pPr>
            <a:r>
              <a:rPr lang="en-US">
                <a:solidFill>
                  <a:srgbClr val="00FF00"/>
                </a:solidFill>
              </a:rPr>
              <a:t>If you do not love God, beware, God is mad at you!</a:t>
            </a:r>
            <a:endParaRPr lang="en-US"/>
          </a:p>
        </p:txBody>
      </p:sp>
      <p:sp>
        <p:nvSpPr>
          <p:cNvPr id="439300" name="Text Box 4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478204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 Theme 8">
      <a:dk1>
        <a:srgbClr val="C0C0C0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4189</TotalTime>
  <Words>1036</Words>
  <Application>Microsoft Office PowerPoint</Application>
  <PresentationFormat>On-screen Show (4:3)</PresentationFormat>
  <Paragraphs>128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Comic Sans MS</vt:lpstr>
      <vt:lpstr>Times New Roman</vt:lpstr>
      <vt:lpstr>Wingdings</vt:lpstr>
      <vt:lpstr>2_Office Theme</vt:lpstr>
      <vt:lpstr>The Order of Salvation</vt:lpstr>
      <vt:lpstr>Psalm 138:4</vt:lpstr>
      <vt:lpstr>The chain of salvation</vt:lpstr>
      <vt:lpstr>What election can do</vt:lpstr>
      <vt:lpstr>Canons of Dort I.14-16, 18</vt:lpstr>
      <vt:lpstr>Am I a chosen one?</vt:lpstr>
      <vt:lpstr>On someone else’s election...</vt:lpstr>
      <vt:lpstr>Surprise!</vt:lpstr>
      <vt:lpstr>Hypocrites</vt:lpstr>
      <vt:lpstr>CoD I.16</vt:lpstr>
      <vt:lpstr>Two perspectives</vt:lpstr>
      <vt:lpstr>Mysteries of the faith</vt:lpstr>
      <vt:lpstr>Election is a mystery</vt:lpstr>
      <vt:lpstr>The chain of salvation</vt:lpstr>
      <vt:lpstr>The comfort of election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gedraagt een christen zich?</dc:title>
  <dc:creator>Roelf Janssen</dc:creator>
  <cp:lastModifiedBy>Roelf Janssen</cp:lastModifiedBy>
  <cp:revision>146</cp:revision>
  <cp:lastPrinted>2011-09-20T21:55:54Z</cp:lastPrinted>
  <dcterms:created xsi:type="dcterms:W3CDTF">2008-08-14T09:20:46Z</dcterms:created>
  <dcterms:modified xsi:type="dcterms:W3CDTF">2024-09-23T22:57:11Z</dcterms:modified>
</cp:coreProperties>
</file>