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1"/>
  </p:sldMasterIdLst>
  <p:notesMasterIdLst>
    <p:notesMasterId r:id="rId20"/>
  </p:notesMasterIdLst>
  <p:handoutMasterIdLst>
    <p:handoutMasterId r:id="rId21"/>
  </p:handoutMasterIdLst>
  <p:sldIdLst>
    <p:sldId id="371" r:id="rId2"/>
    <p:sldId id="612" r:id="rId3"/>
    <p:sldId id="609" r:id="rId4"/>
    <p:sldId id="608" r:id="rId5"/>
    <p:sldId id="566" r:id="rId6"/>
    <p:sldId id="605" r:id="rId7"/>
    <p:sldId id="595" r:id="rId8"/>
    <p:sldId id="596" r:id="rId9"/>
    <p:sldId id="597" r:id="rId10"/>
    <p:sldId id="598" r:id="rId11"/>
    <p:sldId id="613" r:id="rId12"/>
    <p:sldId id="606" r:id="rId13"/>
    <p:sldId id="616" r:id="rId14"/>
    <p:sldId id="614" r:id="rId15"/>
    <p:sldId id="600" r:id="rId16"/>
    <p:sldId id="604" r:id="rId17"/>
    <p:sldId id="602" r:id="rId18"/>
    <p:sldId id="611" r:id="rId19"/>
  </p:sldIdLst>
  <p:sldSz cx="9144000" cy="6858000" type="screen4x3"/>
  <p:notesSz cx="6950075" cy="9167813"/>
  <p:defaultTextStyle>
    <a:defPPr>
      <a:defRPr lang="en-GB"/>
    </a:defPPr>
    <a:lvl1pPr algn="ctr" rtl="0" eaLnBrk="0" fontAlgn="base" hangingPunct="0">
      <a:spcBef>
        <a:spcPct val="0"/>
      </a:spcBef>
      <a:spcAft>
        <a:spcPct val="0"/>
      </a:spcAft>
      <a:defRPr sz="4400" kern="1200">
        <a:solidFill>
          <a:schemeClr val="tx2"/>
        </a:solidFill>
        <a:latin typeface="Times New Roman" pitchFamily="18" charset="0"/>
        <a:ea typeface="+mn-ea"/>
        <a:cs typeface="+mn-cs"/>
      </a:defRPr>
    </a:lvl1pPr>
    <a:lvl2pPr marL="457200" algn="ctr" rtl="0" eaLnBrk="0" fontAlgn="base" hangingPunct="0">
      <a:spcBef>
        <a:spcPct val="0"/>
      </a:spcBef>
      <a:spcAft>
        <a:spcPct val="0"/>
      </a:spcAft>
      <a:defRPr sz="4400" kern="1200">
        <a:solidFill>
          <a:schemeClr val="tx2"/>
        </a:solidFill>
        <a:latin typeface="Times New Roman" pitchFamily="18" charset="0"/>
        <a:ea typeface="+mn-ea"/>
        <a:cs typeface="+mn-cs"/>
      </a:defRPr>
    </a:lvl2pPr>
    <a:lvl3pPr marL="914400" algn="ctr" rtl="0" eaLnBrk="0" fontAlgn="base" hangingPunct="0">
      <a:spcBef>
        <a:spcPct val="0"/>
      </a:spcBef>
      <a:spcAft>
        <a:spcPct val="0"/>
      </a:spcAft>
      <a:defRPr sz="4400" kern="1200">
        <a:solidFill>
          <a:schemeClr val="tx2"/>
        </a:solidFill>
        <a:latin typeface="Times New Roman" pitchFamily="18" charset="0"/>
        <a:ea typeface="+mn-ea"/>
        <a:cs typeface="+mn-cs"/>
      </a:defRPr>
    </a:lvl3pPr>
    <a:lvl4pPr marL="1371600" algn="ctr" rtl="0" eaLnBrk="0" fontAlgn="base" hangingPunct="0">
      <a:spcBef>
        <a:spcPct val="0"/>
      </a:spcBef>
      <a:spcAft>
        <a:spcPct val="0"/>
      </a:spcAft>
      <a:defRPr sz="4400" kern="1200">
        <a:solidFill>
          <a:schemeClr val="tx2"/>
        </a:solidFill>
        <a:latin typeface="Times New Roman" pitchFamily="18" charset="0"/>
        <a:ea typeface="+mn-ea"/>
        <a:cs typeface="+mn-cs"/>
      </a:defRPr>
    </a:lvl4pPr>
    <a:lvl5pPr marL="1828800" algn="ctr" rtl="0" eaLnBrk="0" fontAlgn="base" hangingPunct="0">
      <a:spcBef>
        <a:spcPct val="0"/>
      </a:spcBef>
      <a:spcAft>
        <a:spcPct val="0"/>
      </a:spcAft>
      <a:defRPr sz="4400" kern="1200">
        <a:solidFill>
          <a:schemeClr val="tx2"/>
        </a:solidFill>
        <a:latin typeface="Times New Roman" pitchFamily="18" charset="0"/>
        <a:ea typeface="+mn-ea"/>
        <a:cs typeface="+mn-cs"/>
      </a:defRPr>
    </a:lvl5pPr>
    <a:lvl6pPr marL="2286000" algn="l" defTabSz="914400" rtl="0" eaLnBrk="1" latinLnBrk="0" hangingPunct="1">
      <a:defRPr sz="4400" kern="1200">
        <a:solidFill>
          <a:schemeClr val="tx2"/>
        </a:solidFill>
        <a:latin typeface="Times New Roman" pitchFamily="18" charset="0"/>
        <a:ea typeface="+mn-ea"/>
        <a:cs typeface="+mn-cs"/>
      </a:defRPr>
    </a:lvl6pPr>
    <a:lvl7pPr marL="2743200" algn="l" defTabSz="914400" rtl="0" eaLnBrk="1" latinLnBrk="0" hangingPunct="1">
      <a:defRPr sz="4400" kern="1200">
        <a:solidFill>
          <a:schemeClr val="tx2"/>
        </a:solidFill>
        <a:latin typeface="Times New Roman" pitchFamily="18" charset="0"/>
        <a:ea typeface="+mn-ea"/>
        <a:cs typeface="+mn-cs"/>
      </a:defRPr>
    </a:lvl7pPr>
    <a:lvl8pPr marL="3200400" algn="l" defTabSz="914400" rtl="0" eaLnBrk="1" latinLnBrk="0" hangingPunct="1">
      <a:defRPr sz="4400" kern="1200">
        <a:solidFill>
          <a:schemeClr val="tx2"/>
        </a:solidFill>
        <a:latin typeface="Times New Roman" pitchFamily="18" charset="0"/>
        <a:ea typeface="+mn-ea"/>
        <a:cs typeface="+mn-cs"/>
      </a:defRPr>
    </a:lvl8pPr>
    <a:lvl9pPr marL="3657600" algn="l" defTabSz="914400" rtl="0" eaLnBrk="1" latinLnBrk="0" hangingPunct="1">
      <a:defRPr sz="4400" kern="1200">
        <a:solidFill>
          <a:schemeClr val="tx2"/>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7">
          <p15:clr>
            <a:srgbClr val="A4A3A4"/>
          </p15:clr>
        </p15:guide>
        <p15:guide id="2" pos="218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66FF66"/>
    <a:srgbClr val="FF0000"/>
    <a:srgbClr val="FF6600"/>
    <a:srgbClr val="6600FF"/>
    <a:srgbClr val="99CCFF"/>
    <a:srgbClr val="993300"/>
    <a:srgbClr val="FFFF66"/>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66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1650" y="-84"/>
      </p:cViewPr>
      <p:guideLst>
        <p:guide orient="horz" pos="2887"/>
        <p:guide pos="218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bwMode="auto">
          <a:xfrm>
            <a:off x="0" y="0"/>
            <a:ext cx="3038475"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l">
              <a:defRPr sz="1200">
                <a:solidFill>
                  <a:schemeClr val="tx1"/>
                </a:solidFill>
              </a:defRPr>
            </a:lvl1pPr>
          </a:lstStyle>
          <a:p>
            <a:endParaRPr lang="en-GB"/>
          </a:p>
        </p:txBody>
      </p:sp>
      <p:sp>
        <p:nvSpPr>
          <p:cNvPr id="150531" name="Rectangle 3"/>
          <p:cNvSpPr>
            <a:spLocks noGrp="1" noChangeArrowheads="1"/>
          </p:cNvSpPr>
          <p:nvPr>
            <p:ph type="dt" sz="quarter" idx="1"/>
          </p:nvPr>
        </p:nvSpPr>
        <p:spPr bwMode="auto">
          <a:xfrm>
            <a:off x="3970338" y="0"/>
            <a:ext cx="2960687"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r">
              <a:defRPr sz="1200">
                <a:solidFill>
                  <a:schemeClr val="tx1"/>
                </a:solidFill>
              </a:defRPr>
            </a:lvl1pPr>
          </a:lstStyle>
          <a:p>
            <a:endParaRPr lang="en-GB"/>
          </a:p>
        </p:txBody>
      </p:sp>
      <p:sp>
        <p:nvSpPr>
          <p:cNvPr id="150532" name="Rectangle 4"/>
          <p:cNvSpPr>
            <a:spLocks noGrp="1" noChangeArrowheads="1"/>
          </p:cNvSpPr>
          <p:nvPr>
            <p:ph type="ftr" sz="quarter" idx="2"/>
          </p:nvPr>
        </p:nvSpPr>
        <p:spPr bwMode="auto">
          <a:xfrm>
            <a:off x="0" y="8721725"/>
            <a:ext cx="3038475"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l">
              <a:defRPr sz="1200">
                <a:solidFill>
                  <a:schemeClr val="tx1"/>
                </a:solidFill>
              </a:defRPr>
            </a:lvl1pPr>
          </a:lstStyle>
          <a:p>
            <a:endParaRPr lang="en-GB"/>
          </a:p>
        </p:txBody>
      </p:sp>
      <p:sp>
        <p:nvSpPr>
          <p:cNvPr id="150533" name="Rectangle 5"/>
          <p:cNvSpPr>
            <a:spLocks noGrp="1" noChangeArrowheads="1"/>
          </p:cNvSpPr>
          <p:nvPr>
            <p:ph type="sldNum" sz="quarter" idx="3"/>
          </p:nvPr>
        </p:nvSpPr>
        <p:spPr bwMode="auto">
          <a:xfrm>
            <a:off x="3970338" y="8721725"/>
            <a:ext cx="2960687"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a:defRPr sz="1200">
                <a:solidFill>
                  <a:schemeClr val="tx1"/>
                </a:solidFill>
              </a:defRPr>
            </a:lvl1pPr>
          </a:lstStyle>
          <a:p>
            <a:fld id="{96CAD438-323C-427A-BF07-69729DD5A967}" type="slidenum">
              <a:rPr lang="en-GB"/>
              <a:pPr/>
              <a:t>‹#›</a:t>
            </a:fld>
            <a:endParaRPr lang="en-GB"/>
          </a:p>
        </p:txBody>
      </p:sp>
    </p:spTree>
    <p:extLst>
      <p:ext uri="{BB962C8B-B14F-4D97-AF65-F5344CB8AC3E}">
        <p14:creationId xmlns:p14="http://schemas.microsoft.com/office/powerpoint/2010/main" val="4501621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3038475"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l">
              <a:defRPr sz="1200">
                <a:solidFill>
                  <a:schemeClr val="tx1"/>
                </a:solidFill>
              </a:defRPr>
            </a:lvl1pPr>
          </a:lstStyle>
          <a:p>
            <a:endParaRPr lang="en-GB"/>
          </a:p>
        </p:txBody>
      </p:sp>
      <p:sp>
        <p:nvSpPr>
          <p:cNvPr id="157699" name="Rectangle 3"/>
          <p:cNvSpPr>
            <a:spLocks noGrp="1" noChangeArrowheads="1"/>
          </p:cNvSpPr>
          <p:nvPr>
            <p:ph type="dt" idx="1"/>
          </p:nvPr>
        </p:nvSpPr>
        <p:spPr bwMode="auto">
          <a:xfrm>
            <a:off x="3970338" y="0"/>
            <a:ext cx="2960687" cy="492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r">
              <a:defRPr sz="1200">
                <a:solidFill>
                  <a:schemeClr val="tx1"/>
                </a:solidFill>
              </a:defRPr>
            </a:lvl1pPr>
          </a:lstStyle>
          <a:p>
            <a:endParaRPr lang="en-GB"/>
          </a:p>
        </p:txBody>
      </p:sp>
      <p:sp>
        <p:nvSpPr>
          <p:cNvPr id="157700" name="Rectangle 4"/>
          <p:cNvSpPr>
            <a:spLocks noGrp="1" noRot="1" noChangeAspect="1" noChangeArrowheads="1" noTextEdit="1"/>
          </p:cNvSpPr>
          <p:nvPr>
            <p:ph type="sldImg" idx="2"/>
          </p:nvPr>
        </p:nvSpPr>
        <p:spPr bwMode="auto">
          <a:xfrm>
            <a:off x="1168400" y="703263"/>
            <a:ext cx="4595813" cy="3446462"/>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7701" name="Rectangle 5"/>
          <p:cNvSpPr>
            <a:spLocks noGrp="1" noChangeArrowheads="1"/>
          </p:cNvSpPr>
          <p:nvPr>
            <p:ph type="body" sz="quarter" idx="3"/>
          </p:nvPr>
        </p:nvSpPr>
        <p:spPr bwMode="auto">
          <a:xfrm>
            <a:off x="935038" y="4360863"/>
            <a:ext cx="5060950" cy="4151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7702" name="Rectangle 6"/>
          <p:cNvSpPr>
            <a:spLocks noGrp="1" noChangeArrowheads="1"/>
          </p:cNvSpPr>
          <p:nvPr>
            <p:ph type="ftr" sz="quarter" idx="4"/>
          </p:nvPr>
        </p:nvSpPr>
        <p:spPr bwMode="auto">
          <a:xfrm>
            <a:off x="0" y="8721725"/>
            <a:ext cx="3038475"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l">
              <a:defRPr sz="1200">
                <a:solidFill>
                  <a:schemeClr val="tx1"/>
                </a:solidFill>
              </a:defRPr>
            </a:lvl1pPr>
          </a:lstStyle>
          <a:p>
            <a:endParaRPr lang="en-GB"/>
          </a:p>
        </p:txBody>
      </p:sp>
      <p:sp>
        <p:nvSpPr>
          <p:cNvPr id="157703" name="Rectangle 7"/>
          <p:cNvSpPr>
            <a:spLocks noGrp="1" noChangeArrowheads="1"/>
          </p:cNvSpPr>
          <p:nvPr>
            <p:ph type="sldNum" sz="quarter" idx="5"/>
          </p:nvPr>
        </p:nvSpPr>
        <p:spPr bwMode="auto">
          <a:xfrm>
            <a:off x="3970338" y="8721725"/>
            <a:ext cx="2960687" cy="422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a:defRPr sz="1200">
                <a:solidFill>
                  <a:schemeClr val="tx1"/>
                </a:solidFill>
              </a:defRPr>
            </a:lvl1pPr>
          </a:lstStyle>
          <a:p>
            <a:fld id="{47FB2BAA-0E92-44D4-A05A-8EA365D85652}" type="slidenum">
              <a:rPr lang="en-GB"/>
              <a:pPr/>
              <a:t>‹#›</a:t>
            </a:fld>
            <a:endParaRPr lang="en-GB"/>
          </a:p>
        </p:txBody>
      </p:sp>
    </p:spTree>
    <p:extLst>
      <p:ext uri="{BB962C8B-B14F-4D97-AF65-F5344CB8AC3E}">
        <p14:creationId xmlns:p14="http://schemas.microsoft.com/office/powerpoint/2010/main" val="30799252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28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28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28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28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28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DA0BA3-A8BC-4CB3-A243-D301E8DC216B}" type="slidenum">
              <a:rPr lang="en-GB"/>
              <a:pPr/>
              <a:t>1</a:t>
            </a:fld>
            <a:endParaRPr lang="en-GB"/>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00095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2</a:t>
            </a:fld>
            <a:endParaRPr lang="en-GB"/>
          </a:p>
        </p:txBody>
      </p:sp>
    </p:spTree>
    <p:extLst>
      <p:ext uri="{BB962C8B-B14F-4D97-AF65-F5344CB8AC3E}">
        <p14:creationId xmlns:p14="http://schemas.microsoft.com/office/powerpoint/2010/main" val="4201599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3</a:t>
            </a:fld>
            <a:endParaRPr lang="en-GB"/>
          </a:p>
        </p:txBody>
      </p:sp>
    </p:spTree>
    <p:extLst>
      <p:ext uri="{BB962C8B-B14F-4D97-AF65-F5344CB8AC3E}">
        <p14:creationId xmlns:p14="http://schemas.microsoft.com/office/powerpoint/2010/main" val="1957869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4</a:t>
            </a:fld>
            <a:endParaRPr lang="en-GB"/>
          </a:p>
        </p:txBody>
      </p:sp>
    </p:spTree>
    <p:extLst>
      <p:ext uri="{BB962C8B-B14F-4D97-AF65-F5344CB8AC3E}">
        <p14:creationId xmlns:p14="http://schemas.microsoft.com/office/powerpoint/2010/main" val="10140196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8B4099-4FD3-4CB4-AEA5-7EDE9AEC3136}" type="slidenum">
              <a:rPr lang="en-GB"/>
              <a:pPr/>
              <a:t>5</a:t>
            </a:fld>
            <a:endParaRPr lang="en-GB"/>
          </a:p>
        </p:txBody>
      </p:sp>
      <p:sp>
        <p:nvSpPr>
          <p:cNvPr id="380930" name="Rectangle 2"/>
          <p:cNvSpPr>
            <a:spLocks noGrp="1" noRot="1" noChangeAspect="1" noChangeArrowheads="1" noTextEdit="1"/>
          </p:cNvSpPr>
          <p:nvPr>
            <p:ph type="sldImg"/>
          </p:nvPr>
        </p:nvSpPr>
        <p:spPr>
          <a:ln/>
        </p:spPr>
      </p:sp>
      <p:sp>
        <p:nvSpPr>
          <p:cNvPr id="3809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292203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8B4099-4FD3-4CB4-AEA5-7EDE9AEC3136}" type="slidenum">
              <a:rPr lang="en-GB"/>
              <a:pPr/>
              <a:t>6</a:t>
            </a:fld>
            <a:endParaRPr lang="en-GB"/>
          </a:p>
        </p:txBody>
      </p:sp>
      <p:sp>
        <p:nvSpPr>
          <p:cNvPr id="380930" name="Rectangle 2"/>
          <p:cNvSpPr>
            <a:spLocks noGrp="1" noRot="1" noChangeAspect="1" noChangeArrowheads="1" noTextEdit="1"/>
          </p:cNvSpPr>
          <p:nvPr>
            <p:ph type="sldImg"/>
          </p:nvPr>
        </p:nvSpPr>
        <p:spPr>
          <a:ln/>
        </p:spPr>
      </p:sp>
      <p:sp>
        <p:nvSpPr>
          <p:cNvPr id="3809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030784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7</a:t>
            </a:fld>
            <a:endParaRPr lang="en-GB"/>
          </a:p>
        </p:txBody>
      </p:sp>
    </p:spTree>
    <p:extLst>
      <p:ext uri="{BB962C8B-B14F-4D97-AF65-F5344CB8AC3E}">
        <p14:creationId xmlns:p14="http://schemas.microsoft.com/office/powerpoint/2010/main" val="3882323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8</a:t>
            </a:fld>
            <a:endParaRPr lang="en-GB"/>
          </a:p>
        </p:txBody>
      </p:sp>
    </p:spTree>
    <p:extLst>
      <p:ext uri="{BB962C8B-B14F-4D97-AF65-F5344CB8AC3E}">
        <p14:creationId xmlns:p14="http://schemas.microsoft.com/office/powerpoint/2010/main" val="4406322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9</a:t>
            </a:fld>
            <a:endParaRPr lang="en-GB"/>
          </a:p>
        </p:txBody>
      </p:sp>
    </p:spTree>
    <p:extLst>
      <p:ext uri="{BB962C8B-B14F-4D97-AF65-F5344CB8AC3E}">
        <p14:creationId xmlns:p14="http://schemas.microsoft.com/office/powerpoint/2010/main" val="19868986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10</a:t>
            </a:fld>
            <a:endParaRPr lang="en-GB"/>
          </a:p>
        </p:txBody>
      </p:sp>
    </p:spTree>
    <p:extLst>
      <p:ext uri="{BB962C8B-B14F-4D97-AF65-F5344CB8AC3E}">
        <p14:creationId xmlns:p14="http://schemas.microsoft.com/office/powerpoint/2010/main" val="4242469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11</a:t>
            </a:fld>
            <a:endParaRPr lang="en-GB"/>
          </a:p>
        </p:txBody>
      </p:sp>
    </p:spTree>
    <p:extLst>
      <p:ext uri="{BB962C8B-B14F-4D97-AF65-F5344CB8AC3E}">
        <p14:creationId xmlns:p14="http://schemas.microsoft.com/office/powerpoint/2010/main" val="3394290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12</a:t>
            </a:fld>
            <a:endParaRPr lang="en-GB"/>
          </a:p>
        </p:txBody>
      </p:sp>
    </p:spTree>
    <p:extLst>
      <p:ext uri="{BB962C8B-B14F-4D97-AF65-F5344CB8AC3E}">
        <p14:creationId xmlns:p14="http://schemas.microsoft.com/office/powerpoint/2010/main" val="22021537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13</a:t>
            </a:fld>
            <a:endParaRPr lang="en-GB"/>
          </a:p>
        </p:txBody>
      </p:sp>
    </p:spTree>
    <p:extLst>
      <p:ext uri="{BB962C8B-B14F-4D97-AF65-F5344CB8AC3E}">
        <p14:creationId xmlns:p14="http://schemas.microsoft.com/office/powerpoint/2010/main" val="37215796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14</a:t>
            </a:fld>
            <a:endParaRPr lang="en-GB"/>
          </a:p>
        </p:txBody>
      </p:sp>
    </p:spTree>
    <p:extLst>
      <p:ext uri="{BB962C8B-B14F-4D97-AF65-F5344CB8AC3E}">
        <p14:creationId xmlns:p14="http://schemas.microsoft.com/office/powerpoint/2010/main" val="707544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5D2CB60-9A39-4CA4-9E44-CFDCE342D500}" type="slidenum">
              <a:rPr lang="en-GB" smtClean="0"/>
              <a:pPr/>
              <a:t>15</a:t>
            </a:fld>
            <a:endParaRPr lang="en-GB"/>
          </a:p>
        </p:txBody>
      </p:sp>
    </p:spTree>
    <p:extLst>
      <p:ext uri="{BB962C8B-B14F-4D97-AF65-F5344CB8AC3E}">
        <p14:creationId xmlns:p14="http://schemas.microsoft.com/office/powerpoint/2010/main" val="1935115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16</a:t>
            </a:fld>
            <a:endParaRPr lang="en-GB"/>
          </a:p>
        </p:txBody>
      </p:sp>
    </p:spTree>
    <p:extLst>
      <p:ext uri="{BB962C8B-B14F-4D97-AF65-F5344CB8AC3E}">
        <p14:creationId xmlns:p14="http://schemas.microsoft.com/office/powerpoint/2010/main" val="23536700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47FB2BAA-0E92-44D4-A05A-8EA365D85652}" type="slidenum">
              <a:rPr lang="en-GB" smtClean="0"/>
              <a:pPr/>
              <a:t>17</a:t>
            </a:fld>
            <a:endParaRPr lang="en-GB"/>
          </a:p>
        </p:txBody>
      </p:sp>
    </p:spTree>
    <p:extLst>
      <p:ext uri="{BB962C8B-B14F-4D97-AF65-F5344CB8AC3E}">
        <p14:creationId xmlns:p14="http://schemas.microsoft.com/office/powerpoint/2010/main" val="13525075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tenth is not listed because it concerns the heart alone, and only God can judge the heart. Interestingly, in the Mosaic Laws, the death penalty was required for the most extreme form of sin against the first nine commandments, not the tenth. In the new covenant dispensation, that death penalty has been replaced with excommunication (being banned from the communion of saints, expressed at the Lord’s Supper).</a:t>
            </a:r>
          </a:p>
        </p:txBody>
      </p:sp>
      <p:sp>
        <p:nvSpPr>
          <p:cNvPr id="4" name="Slide Number Placeholder 3"/>
          <p:cNvSpPr>
            <a:spLocks noGrp="1"/>
          </p:cNvSpPr>
          <p:nvPr>
            <p:ph type="sldNum" sz="quarter" idx="10"/>
          </p:nvPr>
        </p:nvSpPr>
        <p:spPr/>
        <p:txBody>
          <a:bodyPr/>
          <a:lstStyle/>
          <a:p>
            <a:fld id="{47FB2BAA-0E92-44D4-A05A-8EA365D85652}" type="slidenum">
              <a:rPr lang="en-GB" smtClean="0"/>
              <a:pPr/>
              <a:t>18</a:t>
            </a:fld>
            <a:endParaRPr lang="en-GB"/>
          </a:p>
        </p:txBody>
      </p:sp>
    </p:spTree>
    <p:extLst>
      <p:ext uri="{BB962C8B-B14F-4D97-AF65-F5344CB8AC3E}">
        <p14:creationId xmlns:p14="http://schemas.microsoft.com/office/powerpoint/2010/main" val="2173425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Tree>
    <p:extLst>
      <p:ext uri="{BB962C8B-B14F-4D97-AF65-F5344CB8AC3E}">
        <p14:creationId xmlns:p14="http://schemas.microsoft.com/office/powerpoint/2010/main" val="2698066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224733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219833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0" y="1219200"/>
            <a:ext cx="44958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219200"/>
            <a:ext cx="44958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4142647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085353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Tree>
    <p:extLst>
      <p:ext uri="{BB962C8B-B14F-4D97-AF65-F5344CB8AC3E}">
        <p14:creationId xmlns:p14="http://schemas.microsoft.com/office/powerpoint/2010/main" val="993523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87758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19877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181053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190587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858000"/>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0" y="0"/>
            <a:ext cx="6705600" cy="6858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802925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0" y="1219200"/>
            <a:ext cx="91440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spTree>
    <p:extLst>
      <p:ext uri="{BB962C8B-B14F-4D97-AF65-F5344CB8AC3E}">
        <p14:creationId xmlns:p14="http://schemas.microsoft.com/office/powerpoint/2010/main" val="237708709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000" kern="1200">
          <a:solidFill>
            <a:schemeClr val="tx2"/>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4000">
          <a:solidFill>
            <a:schemeClr val="tx2"/>
          </a:solidFill>
          <a:latin typeface="Comic Sans MS" panose="030F0702030302020204" pitchFamily="66" charset="0"/>
        </a:defRPr>
      </a:lvl2pPr>
      <a:lvl3pPr algn="ctr" rtl="0" eaLnBrk="0" fontAlgn="base" hangingPunct="0">
        <a:spcBef>
          <a:spcPct val="0"/>
        </a:spcBef>
        <a:spcAft>
          <a:spcPct val="0"/>
        </a:spcAft>
        <a:defRPr sz="4000">
          <a:solidFill>
            <a:schemeClr val="tx2"/>
          </a:solidFill>
          <a:latin typeface="Comic Sans MS" panose="030F0702030302020204" pitchFamily="66" charset="0"/>
        </a:defRPr>
      </a:lvl3pPr>
      <a:lvl4pPr algn="ctr" rtl="0" eaLnBrk="0" fontAlgn="base" hangingPunct="0">
        <a:spcBef>
          <a:spcPct val="0"/>
        </a:spcBef>
        <a:spcAft>
          <a:spcPct val="0"/>
        </a:spcAft>
        <a:defRPr sz="4000">
          <a:solidFill>
            <a:schemeClr val="tx2"/>
          </a:solidFill>
          <a:latin typeface="Comic Sans MS" panose="030F0702030302020204" pitchFamily="66" charset="0"/>
        </a:defRPr>
      </a:lvl4pPr>
      <a:lvl5pPr algn="ctr" rtl="0" eaLnBrk="0" fontAlgn="base" hangingPunct="0">
        <a:spcBef>
          <a:spcPct val="0"/>
        </a:spcBef>
        <a:spcAft>
          <a:spcPct val="0"/>
        </a:spcAft>
        <a:defRPr sz="4000">
          <a:solidFill>
            <a:schemeClr val="tx2"/>
          </a:solidFill>
          <a:latin typeface="Comic Sans MS" panose="030F0702030302020204" pitchFamily="66" charset="0"/>
        </a:defRPr>
      </a:lvl5pPr>
      <a:lvl6pPr marL="457200" algn="ctr" rtl="0" eaLnBrk="0" fontAlgn="base" hangingPunct="0">
        <a:spcBef>
          <a:spcPct val="0"/>
        </a:spcBef>
        <a:spcAft>
          <a:spcPct val="0"/>
        </a:spcAft>
        <a:defRPr sz="4000">
          <a:solidFill>
            <a:schemeClr val="tx2"/>
          </a:solidFill>
          <a:latin typeface="Comic Sans MS" panose="030F0702030302020204" pitchFamily="66" charset="0"/>
        </a:defRPr>
      </a:lvl6pPr>
      <a:lvl7pPr marL="914400" algn="ctr" rtl="0" eaLnBrk="0" fontAlgn="base" hangingPunct="0">
        <a:spcBef>
          <a:spcPct val="0"/>
        </a:spcBef>
        <a:spcAft>
          <a:spcPct val="0"/>
        </a:spcAft>
        <a:defRPr sz="4000">
          <a:solidFill>
            <a:schemeClr val="tx2"/>
          </a:solidFill>
          <a:latin typeface="Comic Sans MS" panose="030F0702030302020204" pitchFamily="66" charset="0"/>
        </a:defRPr>
      </a:lvl7pPr>
      <a:lvl8pPr marL="1371600" algn="ctr" rtl="0" eaLnBrk="0" fontAlgn="base" hangingPunct="0">
        <a:spcBef>
          <a:spcPct val="0"/>
        </a:spcBef>
        <a:spcAft>
          <a:spcPct val="0"/>
        </a:spcAft>
        <a:defRPr sz="4000">
          <a:solidFill>
            <a:schemeClr val="tx2"/>
          </a:solidFill>
          <a:latin typeface="Comic Sans MS" panose="030F0702030302020204" pitchFamily="66" charset="0"/>
        </a:defRPr>
      </a:lvl8pPr>
      <a:lvl9pPr marL="1828800" algn="ctr" rtl="0" eaLnBrk="0" fontAlgn="base" hangingPunct="0">
        <a:spcBef>
          <a:spcPct val="0"/>
        </a:spcBef>
        <a:spcAft>
          <a:spcPct val="0"/>
        </a:spcAft>
        <a:defRPr sz="4000">
          <a:solidFill>
            <a:schemeClr val="tx2"/>
          </a:solidFill>
          <a:latin typeface="Comic Sans MS" panose="030F0702030302020204" pitchFamily="66" charset="0"/>
        </a:defRPr>
      </a:lvl9pPr>
    </p:titleStyle>
    <p:bodyStyle>
      <a:lvl1pPr marL="342900" indent="-342900" algn="l" rtl="0" eaLnBrk="0" fontAlgn="base" hangingPunct="0">
        <a:spcBef>
          <a:spcPct val="20000"/>
        </a:spcBef>
        <a:spcAft>
          <a:spcPct val="0"/>
        </a:spcAft>
        <a:buChar char="•"/>
        <a:defRPr sz="2800" kern="1200">
          <a:solidFill>
            <a:schemeClr val="tx1"/>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rtl="0" eaLnBrk="0" fontAlgn="base" hangingPunct="0">
        <a:spcBef>
          <a:spcPct val="20000"/>
        </a:spcBef>
        <a:spcAft>
          <a:spcPct val="0"/>
        </a:spcAft>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rtl="0" eaLnBrk="0" fontAlgn="base" hangingPunct="0">
        <a:spcBef>
          <a:spcPct val="20000"/>
        </a:spcBef>
        <a:spcAft>
          <a:spcPct val="0"/>
        </a:spcAft>
        <a:buChar char="–"/>
        <a:defRPr kern="1200">
          <a:solidFill>
            <a:schemeClr val="tx1"/>
          </a:solidFill>
          <a:latin typeface="Calibri" panose="020F0502020204030204" pitchFamily="34" charset="0"/>
          <a:ea typeface="+mn-ea"/>
          <a:cs typeface="Calibri" panose="020F0502020204030204" pitchFamily="34" charset="0"/>
        </a:defRPr>
      </a:lvl4pPr>
      <a:lvl5pPr marL="2057400" indent="-228600" algn="l" rtl="0" eaLnBrk="0" fontAlgn="base" hangingPunct="0">
        <a:spcBef>
          <a:spcPct val="20000"/>
        </a:spcBef>
        <a:spcAft>
          <a:spcPct val="0"/>
        </a:spcAft>
        <a:buChar char="»"/>
        <a:defRPr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ctrTitle"/>
          </p:nvPr>
        </p:nvSpPr>
        <p:spPr>
          <a:xfrm>
            <a:off x="685800" y="2286000"/>
            <a:ext cx="7772400" cy="1143000"/>
          </a:xfrm>
        </p:spPr>
        <p:txBody>
          <a:bodyPr/>
          <a:lstStyle/>
          <a:p>
            <a:r>
              <a:rPr lang="en-GB" sz="5400" dirty="0"/>
              <a:t>Growing in Faith: LD 25-31</a:t>
            </a:r>
          </a:p>
        </p:txBody>
      </p:sp>
      <p:sp>
        <p:nvSpPr>
          <p:cNvPr id="126979" name="Rectangle 3"/>
          <p:cNvSpPr>
            <a:spLocks noGrp="1" noChangeArrowheads="1"/>
          </p:cNvSpPr>
          <p:nvPr>
            <p:ph type="subTitle" idx="1"/>
          </p:nvPr>
        </p:nvSpPr>
        <p:spPr/>
        <p:txBody>
          <a:bodyPr/>
          <a:lstStyle/>
          <a:p>
            <a:r>
              <a:rPr lang="en-GB" dirty="0"/>
              <a:t>Lord’s Supper – Who May Come?</a:t>
            </a:r>
          </a:p>
          <a:p>
            <a:r>
              <a:rPr lang="en-GB" dirty="0"/>
              <a:t>Lesson 05 – LD 30</a:t>
            </a:r>
          </a:p>
        </p:txBody>
      </p:sp>
      <p:pic>
        <p:nvPicPr>
          <p:cNvPr id="126981" name="Picture 5" descr="C:\Documents and Settings\Karlo Janssen\Mijn documenten\Downloads\Dit Koningskind\avondmaa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5029200"/>
            <a:ext cx="1447800" cy="14001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Hymn 59:2</a:t>
            </a:r>
          </a:p>
        </p:txBody>
      </p:sp>
      <p:sp>
        <p:nvSpPr>
          <p:cNvPr id="3" name="Content Placeholder 2"/>
          <p:cNvSpPr>
            <a:spLocks noGrp="1"/>
          </p:cNvSpPr>
          <p:nvPr>
            <p:ph idx="1"/>
          </p:nvPr>
        </p:nvSpPr>
        <p:spPr>
          <a:xfrm>
            <a:off x="179512" y="1219200"/>
            <a:ext cx="8964488" cy="5638800"/>
          </a:xfrm>
        </p:spPr>
        <p:txBody>
          <a:bodyPr/>
          <a:lstStyle/>
          <a:p>
            <a:pPr marL="0" indent="0">
              <a:buNone/>
            </a:pPr>
            <a:r>
              <a:rPr lang="en-US" dirty="0"/>
              <a:t>Come, let us then with contrite hearts draw near</a:t>
            </a:r>
            <a:endParaRPr lang="en-CA" dirty="0"/>
          </a:p>
          <a:p>
            <a:pPr marL="0" indent="0">
              <a:buNone/>
            </a:pPr>
            <a:r>
              <a:rPr lang="en-US" dirty="0"/>
              <a:t>to seek the pledges of his mercy here.</a:t>
            </a:r>
            <a:endParaRPr lang="en-CA" dirty="0"/>
          </a:p>
          <a:p>
            <a:pPr marL="0" indent="0">
              <a:buNone/>
            </a:pPr>
            <a:r>
              <a:rPr lang="en-US" dirty="0"/>
              <a:t>He who his saints in this world rules and shields</a:t>
            </a:r>
            <a:endParaRPr lang="en-CA" dirty="0"/>
          </a:p>
          <a:p>
            <a:pPr marL="0" indent="0">
              <a:buNone/>
            </a:pPr>
            <a:r>
              <a:rPr lang="en-US" dirty="0"/>
              <a:t>to all believers life eternal yields,</a:t>
            </a:r>
            <a:endParaRPr lang="en-CA" dirty="0"/>
          </a:p>
          <a:p>
            <a:pPr marL="0" indent="0">
              <a:buNone/>
            </a:pPr>
            <a:r>
              <a:rPr lang="en-US" dirty="0"/>
              <a:t>with </a:t>
            </a:r>
            <a:r>
              <a:rPr lang="en-US" dirty="0" err="1"/>
              <a:t>heav’nly</a:t>
            </a:r>
            <a:r>
              <a:rPr lang="en-US" dirty="0"/>
              <a:t> bread makes those who hunger whole,</a:t>
            </a:r>
            <a:endParaRPr lang="en-CA" dirty="0"/>
          </a:p>
          <a:p>
            <a:pPr marL="0" indent="0">
              <a:buNone/>
            </a:pPr>
            <a:r>
              <a:rPr lang="en-US" dirty="0"/>
              <a:t>gives living waters to the thirsty soul.</a:t>
            </a:r>
            <a:endParaRPr lang="en-CA" dirty="0"/>
          </a:p>
          <a:p>
            <a:pPr marL="0" indent="0">
              <a:buNone/>
            </a:pPr>
            <a:r>
              <a:rPr lang="en-US" dirty="0"/>
              <a:t>Let us his holy supper celebrate</a:t>
            </a:r>
            <a:endParaRPr lang="en-CA" dirty="0"/>
          </a:p>
          <a:p>
            <a:pPr marL="0" indent="0">
              <a:buNone/>
            </a:pPr>
            <a:r>
              <a:rPr lang="en-US" dirty="0"/>
              <a:t>and, so refreshed, our coming King await.</a:t>
            </a:r>
            <a:endParaRPr lang="en-CA" dirty="0"/>
          </a:p>
          <a:p>
            <a:pPr marL="0" indent="0">
              <a:buNone/>
            </a:pPr>
            <a:endParaRPr lang="en-CA" dirty="0"/>
          </a:p>
        </p:txBody>
      </p:sp>
    </p:spTree>
    <p:extLst>
      <p:ext uri="{BB962C8B-B14F-4D97-AF65-F5344CB8AC3E}">
        <p14:creationId xmlns:p14="http://schemas.microsoft.com/office/powerpoint/2010/main" val="2696829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Who may come?</a:t>
            </a:r>
          </a:p>
        </p:txBody>
      </p:sp>
      <p:pic>
        <p:nvPicPr>
          <p:cNvPr id="6" name="Picture 14" descr="http://www.ngk.nl/urk/images/stories/avondma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2219005"/>
            <a:ext cx="4320480" cy="3021726"/>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ular Callout 3"/>
          <p:cNvSpPr/>
          <p:nvPr/>
        </p:nvSpPr>
        <p:spPr bwMode="auto">
          <a:xfrm>
            <a:off x="3866549" y="2348880"/>
            <a:ext cx="1410901" cy="216024"/>
          </a:xfrm>
          <a:prstGeom prst="wedgeRoundRectCallout">
            <a:avLst>
              <a:gd name="adj1" fmla="val 21518"/>
              <a:gd name="adj2" fmla="val 69658"/>
              <a:gd name="adj3" fmla="val 16667"/>
            </a:avLst>
          </a:prstGeom>
          <a:solidFill>
            <a:schemeClr val="tx1"/>
          </a:solidFill>
          <a:ln>
            <a:solidFill>
              <a:schemeClr val="bg1"/>
            </a:solidFill>
          </a:ln>
          <a:effectLst/>
        </p:spPr>
        <p:txBody>
          <a:bodyPr vert="horz" wrap="square" lIns="91440" tIns="45720" rIns="91440" bIns="45720" numCol="1" rtlCol="0" anchor="ctr" anchorCtr="0" compatLnSpc="1">
            <a:prstTxWarp prst="textNoShape">
              <a:avLst/>
            </a:prstTxWarp>
          </a:bodyPr>
          <a:lstStyle/>
          <a:p>
            <a:r>
              <a:rPr lang="en-CA" sz="700" dirty="0">
                <a:solidFill>
                  <a:schemeClr val="bg1"/>
                </a:solidFill>
              </a:rPr>
              <a:t>The bread which we break…</a:t>
            </a:r>
          </a:p>
        </p:txBody>
      </p:sp>
    </p:spTree>
    <p:extLst>
      <p:ext uri="{BB962C8B-B14F-4D97-AF65-F5344CB8AC3E}">
        <p14:creationId xmlns:p14="http://schemas.microsoft.com/office/powerpoint/2010/main" val="3976520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6846" name="Picture 14" descr="http://www.ngk.nl/urk/images/stories/avondma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2219005"/>
            <a:ext cx="4320480" cy="3021726"/>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5263522" y="118044"/>
            <a:ext cx="3821080" cy="3022924"/>
            <a:chOff x="5263522" y="118044"/>
            <a:chExt cx="3821080" cy="3022924"/>
          </a:xfrm>
        </p:grpSpPr>
        <p:sp>
          <p:nvSpPr>
            <p:cNvPr id="2" name="Oval 1"/>
            <p:cNvSpPr/>
            <p:nvPr/>
          </p:nvSpPr>
          <p:spPr bwMode="auto">
            <a:xfrm>
              <a:off x="5263522" y="118044"/>
              <a:ext cx="3821080" cy="1150716"/>
            </a:xfrm>
            <a:prstGeom prst="ellipse">
              <a:avLst/>
            </a:prstGeom>
            <a:noFill/>
            <a:ln w="57150" cap="flat" cmpd="sng" algn="ctr">
              <a:solidFill>
                <a:srgbClr val="FF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3600" b="0" i="0" u="none" strike="noStrike" cap="none" normalizeH="0" baseline="0" dirty="0">
                  <a:ln>
                    <a:noFill/>
                  </a:ln>
                  <a:solidFill>
                    <a:srgbClr val="FFFF00"/>
                  </a:solidFill>
                  <a:effectLst/>
                  <a:latin typeface="Calibri" panose="020F0502020204030204" pitchFamily="34" charset="0"/>
                  <a:cs typeface="Calibri" panose="020F0502020204030204" pitchFamily="34" charset="0"/>
                </a:rPr>
                <a:t>Stern elder</a:t>
              </a:r>
            </a:p>
          </p:txBody>
        </p:sp>
        <p:cxnSp>
          <p:nvCxnSpPr>
            <p:cNvPr id="4" name="Straight Arrow Connector 3"/>
            <p:cNvCxnSpPr/>
            <p:nvPr/>
          </p:nvCxnSpPr>
          <p:spPr bwMode="auto">
            <a:xfrm flipH="1">
              <a:off x="5707494" y="1239591"/>
              <a:ext cx="550400" cy="1901377"/>
            </a:xfrm>
            <a:prstGeom prst="straightConnector1">
              <a:avLst/>
            </a:prstGeom>
            <a:noFill/>
            <a:ln w="57150"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6" name="Group 5"/>
          <p:cNvGrpSpPr/>
          <p:nvPr/>
        </p:nvGrpSpPr>
        <p:grpSpPr>
          <a:xfrm>
            <a:off x="5263521" y="4834965"/>
            <a:ext cx="3821080" cy="1978259"/>
            <a:chOff x="5346438" y="4834965"/>
            <a:chExt cx="3821080" cy="1978259"/>
          </a:xfrm>
        </p:grpSpPr>
        <p:sp>
          <p:nvSpPr>
            <p:cNvPr id="16" name="Oval 15"/>
            <p:cNvSpPr/>
            <p:nvPr/>
          </p:nvSpPr>
          <p:spPr bwMode="auto">
            <a:xfrm>
              <a:off x="5346438" y="5517232"/>
              <a:ext cx="3821080" cy="1295992"/>
            </a:xfrm>
            <a:prstGeom prst="ellipse">
              <a:avLst/>
            </a:prstGeom>
            <a:noFill/>
            <a:ln w="57150" cap="flat" cmpd="sng" algn="ctr">
              <a:solidFill>
                <a:srgbClr val="FF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3600" b="0" i="0" u="none" strike="noStrike" cap="none" normalizeH="0" baseline="0" dirty="0">
                  <a:ln>
                    <a:noFill/>
                  </a:ln>
                  <a:solidFill>
                    <a:srgbClr val="FFFF00"/>
                  </a:solidFill>
                  <a:effectLst/>
                  <a:latin typeface="Calibri" panose="020F0502020204030204" pitchFamily="34" charset="0"/>
                  <a:cs typeface="Calibri" panose="020F0502020204030204" pitchFamily="34" charset="0"/>
                </a:rPr>
                <a:t>Underage drinker</a:t>
              </a:r>
            </a:p>
          </p:txBody>
        </p:sp>
        <p:cxnSp>
          <p:nvCxnSpPr>
            <p:cNvPr id="17" name="Straight Arrow Connector 16"/>
            <p:cNvCxnSpPr/>
            <p:nvPr/>
          </p:nvCxnSpPr>
          <p:spPr bwMode="auto">
            <a:xfrm flipH="1" flipV="1">
              <a:off x="6325856" y="4834965"/>
              <a:ext cx="380722" cy="720080"/>
            </a:xfrm>
            <a:prstGeom prst="straightConnector1">
              <a:avLst/>
            </a:prstGeom>
            <a:noFill/>
            <a:ln w="57150"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9" name="Group 8"/>
          <p:cNvGrpSpPr/>
          <p:nvPr/>
        </p:nvGrpSpPr>
        <p:grpSpPr>
          <a:xfrm>
            <a:off x="72008" y="118044"/>
            <a:ext cx="2699792" cy="2915725"/>
            <a:chOff x="72008" y="118044"/>
            <a:chExt cx="2699792" cy="2915725"/>
          </a:xfrm>
        </p:grpSpPr>
        <p:cxnSp>
          <p:nvCxnSpPr>
            <p:cNvPr id="21" name="Straight Arrow Connector 20"/>
            <p:cNvCxnSpPr/>
            <p:nvPr/>
          </p:nvCxnSpPr>
          <p:spPr bwMode="auto">
            <a:xfrm>
              <a:off x="2069722" y="2204864"/>
              <a:ext cx="630070" cy="828905"/>
            </a:xfrm>
            <a:prstGeom prst="straightConnector1">
              <a:avLst/>
            </a:prstGeom>
            <a:noFill/>
            <a:ln w="57150"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Oval 22"/>
            <p:cNvSpPr/>
            <p:nvPr/>
          </p:nvSpPr>
          <p:spPr bwMode="auto">
            <a:xfrm>
              <a:off x="72008" y="118044"/>
              <a:ext cx="2699792" cy="2248257"/>
            </a:xfrm>
            <a:prstGeom prst="ellipse">
              <a:avLst/>
            </a:prstGeom>
            <a:noFill/>
            <a:ln w="57150" cap="flat" cmpd="sng" algn="ctr">
              <a:solidFill>
                <a:srgbClr val="FF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3600" b="0" i="0" u="none" strike="noStrike" cap="none" normalizeH="0" baseline="0" dirty="0">
                  <a:ln>
                    <a:noFill/>
                  </a:ln>
                  <a:solidFill>
                    <a:srgbClr val="FFFF00"/>
                  </a:solidFill>
                  <a:effectLst/>
                  <a:latin typeface="Calibri" panose="020F0502020204030204" pitchFamily="34" charset="0"/>
                  <a:cs typeface="Calibri" panose="020F0502020204030204" pitchFamily="34" charset="0"/>
                </a:rPr>
                <a:t>Often skips church</a:t>
              </a:r>
            </a:p>
          </p:txBody>
        </p:sp>
      </p:grpSp>
      <p:grpSp>
        <p:nvGrpSpPr>
          <p:cNvPr id="10" name="Group 9"/>
          <p:cNvGrpSpPr/>
          <p:nvPr/>
        </p:nvGrpSpPr>
        <p:grpSpPr>
          <a:xfrm>
            <a:off x="2795209" y="266067"/>
            <a:ext cx="2109828" cy="2629708"/>
            <a:chOff x="2795209" y="266067"/>
            <a:chExt cx="2109828" cy="2629708"/>
          </a:xfrm>
        </p:grpSpPr>
        <p:sp>
          <p:nvSpPr>
            <p:cNvPr id="20" name="Oval 19"/>
            <p:cNvSpPr/>
            <p:nvPr/>
          </p:nvSpPr>
          <p:spPr bwMode="auto">
            <a:xfrm>
              <a:off x="2795209" y="266067"/>
              <a:ext cx="2109828" cy="1008112"/>
            </a:xfrm>
            <a:prstGeom prst="ellipse">
              <a:avLst/>
            </a:prstGeom>
            <a:noFill/>
            <a:ln w="57150" cap="flat" cmpd="sng" algn="ctr">
              <a:solidFill>
                <a:srgbClr val="FF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3600" b="0" i="0" u="none" strike="noStrike" cap="none" normalizeH="0" baseline="0" dirty="0">
                  <a:ln>
                    <a:noFill/>
                  </a:ln>
                  <a:solidFill>
                    <a:srgbClr val="FFFF00"/>
                  </a:solidFill>
                  <a:effectLst/>
                  <a:latin typeface="Calibri" panose="020F0502020204030204" pitchFamily="34" charset="0"/>
                  <a:cs typeface="Calibri" panose="020F0502020204030204" pitchFamily="34" charset="0"/>
                </a:rPr>
                <a:t>Bully</a:t>
              </a:r>
            </a:p>
          </p:txBody>
        </p:sp>
        <p:cxnSp>
          <p:nvCxnSpPr>
            <p:cNvPr id="26" name="Straight Arrow Connector 25"/>
            <p:cNvCxnSpPr/>
            <p:nvPr/>
          </p:nvCxnSpPr>
          <p:spPr bwMode="auto">
            <a:xfrm flipH="1">
              <a:off x="3707904" y="1239591"/>
              <a:ext cx="288032" cy="1656184"/>
            </a:xfrm>
            <a:prstGeom prst="straightConnector1">
              <a:avLst/>
            </a:prstGeom>
            <a:noFill/>
            <a:ln w="57150"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8" name="Group 7"/>
          <p:cNvGrpSpPr/>
          <p:nvPr/>
        </p:nvGrpSpPr>
        <p:grpSpPr>
          <a:xfrm>
            <a:off x="67125" y="3192508"/>
            <a:ext cx="3291232" cy="1642457"/>
            <a:chOff x="-15376" y="3192508"/>
            <a:chExt cx="3291232" cy="1642457"/>
          </a:xfrm>
        </p:grpSpPr>
        <p:cxnSp>
          <p:nvCxnSpPr>
            <p:cNvPr id="12" name="Straight Arrow Connector 11"/>
            <p:cNvCxnSpPr/>
            <p:nvPr/>
          </p:nvCxnSpPr>
          <p:spPr bwMode="auto">
            <a:xfrm>
              <a:off x="2024717" y="4797152"/>
              <a:ext cx="1251139" cy="37813"/>
            </a:xfrm>
            <a:prstGeom prst="straightConnector1">
              <a:avLst/>
            </a:prstGeom>
            <a:noFill/>
            <a:ln w="57150"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Oval 28"/>
            <p:cNvSpPr/>
            <p:nvPr/>
          </p:nvSpPr>
          <p:spPr bwMode="auto">
            <a:xfrm>
              <a:off x="-15376" y="3192508"/>
              <a:ext cx="2520280" cy="1642457"/>
            </a:xfrm>
            <a:prstGeom prst="ellipse">
              <a:avLst/>
            </a:prstGeom>
            <a:noFill/>
            <a:ln w="57150" cap="flat" cmpd="sng" algn="ctr">
              <a:solidFill>
                <a:srgbClr val="FF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3600" b="0" i="0" u="none" strike="noStrike" cap="none" normalizeH="0" baseline="0" dirty="0">
                  <a:ln>
                    <a:noFill/>
                  </a:ln>
                  <a:solidFill>
                    <a:srgbClr val="FFFF00"/>
                  </a:solidFill>
                  <a:effectLst/>
                  <a:latin typeface="Calibri" panose="020F0502020204030204" pitchFamily="34" charset="0"/>
                  <a:cs typeface="Calibri" panose="020F0502020204030204" pitchFamily="34" charset="0"/>
                </a:rPr>
                <a:t>Spend thrift</a:t>
              </a:r>
            </a:p>
          </p:txBody>
        </p:sp>
      </p:grpSp>
      <p:grpSp>
        <p:nvGrpSpPr>
          <p:cNvPr id="7" name="Group 6"/>
          <p:cNvGrpSpPr/>
          <p:nvPr/>
        </p:nvGrpSpPr>
        <p:grpSpPr>
          <a:xfrm>
            <a:off x="72008" y="3826854"/>
            <a:ext cx="4833029" cy="2842430"/>
            <a:chOff x="72008" y="3826854"/>
            <a:chExt cx="4833029" cy="2842430"/>
          </a:xfrm>
        </p:grpSpPr>
        <p:sp>
          <p:nvSpPr>
            <p:cNvPr id="11" name="Oval 10"/>
            <p:cNvSpPr/>
            <p:nvPr/>
          </p:nvSpPr>
          <p:spPr bwMode="auto">
            <a:xfrm>
              <a:off x="72008" y="5661172"/>
              <a:ext cx="4833029" cy="1008112"/>
            </a:xfrm>
            <a:prstGeom prst="ellipse">
              <a:avLst/>
            </a:prstGeom>
            <a:noFill/>
            <a:ln w="57150" cap="flat" cmpd="sng" algn="ctr">
              <a:solidFill>
                <a:srgbClr val="FF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3600" b="0" i="0" u="none" strike="noStrike" cap="none" normalizeH="0" baseline="0" dirty="0">
                  <a:ln>
                    <a:noFill/>
                  </a:ln>
                  <a:solidFill>
                    <a:srgbClr val="FFFF00"/>
                  </a:solidFill>
                  <a:effectLst/>
                  <a:latin typeface="Calibri" panose="020F0502020204030204" pitchFamily="34" charset="0"/>
                  <a:cs typeface="Calibri" panose="020F0502020204030204" pitchFamily="34" charset="0"/>
                </a:rPr>
                <a:t>Proud minister</a:t>
              </a:r>
            </a:p>
          </p:txBody>
        </p:sp>
        <p:cxnSp>
          <p:nvCxnSpPr>
            <p:cNvPr id="30" name="Straight Arrow Connector 29"/>
            <p:cNvCxnSpPr>
              <a:stCxn id="11" idx="7"/>
            </p:cNvCxnSpPr>
            <p:nvPr/>
          </p:nvCxnSpPr>
          <p:spPr bwMode="auto">
            <a:xfrm flipV="1">
              <a:off x="4197256" y="3826854"/>
              <a:ext cx="374744" cy="1981953"/>
            </a:xfrm>
            <a:prstGeom prst="straightConnector1">
              <a:avLst/>
            </a:prstGeom>
            <a:noFill/>
            <a:ln w="57150"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5" name="Group 4"/>
          <p:cNvGrpSpPr/>
          <p:nvPr/>
        </p:nvGrpSpPr>
        <p:grpSpPr>
          <a:xfrm>
            <a:off x="6516217" y="2366301"/>
            <a:ext cx="2601336" cy="927360"/>
            <a:chOff x="6516217" y="1716060"/>
            <a:chExt cx="2601336" cy="1577601"/>
          </a:xfrm>
        </p:grpSpPr>
        <p:sp>
          <p:nvSpPr>
            <p:cNvPr id="33" name="Oval 32"/>
            <p:cNvSpPr/>
            <p:nvPr/>
          </p:nvSpPr>
          <p:spPr bwMode="auto">
            <a:xfrm>
              <a:off x="6931630" y="1716060"/>
              <a:ext cx="2185923" cy="1577601"/>
            </a:xfrm>
            <a:prstGeom prst="ellipse">
              <a:avLst/>
            </a:prstGeom>
            <a:noFill/>
            <a:ln w="57150" cap="flat" cmpd="sng" algn="ctr">
              <a:solidFill>
                <a:srgbClr val="FF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CA" sz="3600" dirty="0">
                  <a:solidFill>
                    <a:srgbClr val="FFFF00"/>
                  </a:solidFill>
                  <a:latin typeface="Calibri" panose="020F0502020204030204" pitchFamily="34" charset="0"/>
                  <a:cs typeface="Calibri" panose="020F0502020204030204" pitchFamily="34" charset="0"/>
                </a:rPr>
                <a:t>G</a:t>
              </a:r>
              <a:r>
                <a:rPr kumimoji="0" lang="en-CA" sz="3600" b="0" i="0" u="none" strike="noStrike" cap="none" normalizeH="0" baseline="0" dirty="0">
                  <a:ln>
                    <a:noFill/>
                  </a:ln>
                  <a:solidFill>
                    <a:srgbClr val="FFFF00"/>
                  </a:solidFill>
                  <a:effectLst/>
                  <a:latin typeface="Calibri" panose="020F0502020204030204" pitchFamily="34" charset="0"/>
                  <a:cs typeface="Calibri" panose="020F0502020204030204" pitchFamily="34" charset="0"/>
                </a:rPr>
                <a:t>ossip</a:t>
              </a:r>
            </a:p>
          </p:txBody>
        </p:sp>
        <p:cxnSp>
          <p:nvCxnSpPr>
            <p:cNvPr id="34" name="Straight Arrow Connector 33"/>
            <p:cNvCxnSpPr/>
            <p:nvPr/>
          </p:nvCxnSpPr>
          <p:spPr bwMode="auto">
            <a:xfrm flipH="1">
              <a:off x="6516217" y="2924944"/>
              <a:ext cx="550400" cy="316678"/>
            </a:xfrm>
            <a:prstGeom prst="straightConnector1">
              <a:avLst/>
            </a:prstGeom>
            <a:noFill/>
            <a:ln w="57150"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4" name="Rounded Rectangular Callout 23"/>
          <p:cNvSpPr/>
          <p:nvPr/>
        </p:nvSpPr>
        <p:spPr bwMode="auto">
          <a:xfrm>
            <a:off x="3866549" y="2348880"/>
            <a:ext cx="1410901" cy="216024"/>
          </a:xfrm>
          <a:prstGeom prst="wedgeRoundRectCallout">
            <a:avLst>
              <a:gd name="adj1" fmla="val 21518"/>
              <a:gd name="adj2" fmla="val 69658"/>
              <a:gd name="adj3" fmla="val 16667"/>
            </a:avLst>
          </a:prstGeom>
          <a:solidFill>
            <a:schemeClr val="tx1"/>
          </a:solidFill>
          <a:ln>
            <a:solidFill>
              <a:schemeClr val="bg1"/>
            </a:solidFill>
          </a:ln>
          <a:effectLst/>
        </p:spPr>
        <p:txBody>
          <a:bodyPr vert="horz" wrap="square" lIns="91440" tIns="45720" rIns="91440" bIns="45720" numCol="1" rtlCol="0" anchor="ctr" anchorCtr="0" compatLnSpc="1">
            <a:prstTxWarp prst="textNoShape">
              <a:avLst/>
            </a:prstTxWarp>
          </a:bodyPr>
          <a:lstStyle/>
          <a:p>
            <a:r>
              <a:rPr lang="en-CA" sz="700" dirty="0">
                <a:solidFill>
                  <a:schemeClr val="bg1"/>
                </a:solidFill>
                <a:latin typeface="Calibri" panose="020F0502020204030204" pitchFamily="34" charset="0"/>
                <a:cs typeface="Calibri" panose="020F0502020204030204" pitchFamily="34" charset="0"/>
              </a:rPr>
              <a:t>The bread which we break…</a:t>
            </a:r>
          </a:p>
        </p:txBody>
      </p:sp>
    </p:spTree>
    <p:extLst>
      <p:ext uri="{BB962C8B-B14F-4D97-AF65-F5344CB8AC3E}">
        <p14:creationId xmlns:p14="http://schemas.microsoft.com/office/powerpoint/2010/main" val="1044772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par>
                          <p:cTn id="8" fill="hold">
                            <p:stCondLst>
                              <p:cond delay="3000"/>
                            </p:stCondLst>
                            <p:childTnLst>
                              <p:par>
                                <p:cTn id="9" presetID="10" presetClass="entr" presetSubtype="0" fill="hold" nodeType="afterEffect">
                                  <p:stCondLst>
                                    <p:cond delay="10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par>
                          <p:cTn id="12" fill="hold">
                            <p:stCondLst>
                              <p:cond delay="6000"/>
                            </p:stCondLst>
                            <p:childTnLst>
                              <p:par>
                                <p:cTn id="13" presetID="10" presetClass="entr" presetSubtype="0" fill="hold" nodeType="afterEffect">
                                  <p:stCondLst>
                                    <p:cond delay="10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2000"/>
                                        <p:tgtEl>
                                          <p:spTgt spid="9"/>
                                        </p:tgtEl>
                                      </p:cBhvr>
                                    </p:animEffect>
                                  </p:childTnLst>
                                </p:cTn>
                              </p:par>
                            </p:childTnLst>
                          </p:cTn>
                        </p:par>
                        <p:par>
                          <p:cTn id="16" fill="hold">
                            <p:stCondLst>
                              <p:cond delay="9000"/>
                            </p:stCondLst>
                            <p:childTnLst>
                              <p:par>
                                <p:cTn id="17" presetID="10" presetClass="entr" presetSubtype="0" fill="hold" nodeType="afterEffect">
                                  <p:stCondLst>
                                    <p:cond delay="10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2000"/>
                                        <p:tgtEl>
                                          <p:spTgt spid="10"/>
                                        </p:tgtEl>
                                      </p:cBhvr>
                                    </p:animEffect>
                                  </p:childTnLst>
                                </p:cTn>
                              </p:par>
                            </p:childTnLst>
                          </p:cTn>
                        </p:par>
                        <p:par>
                          <p:cTn id="20" fill="hold">
                            <p:stCondLst>
                              <p:cond delay="12000"/>
                            </p:stCondLst>
                            <p:childTnLst>
                              <p:par>
                                <p:cTn id="21" presetID="10" presetClass="entr" presetSubtype="0" fill="hold" nodeType="afterEffect">
                                  <p:stCondLst>
                                    <p:cond delay="10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2000"/>
                                        <p:tgtEl>
                                          <p:spTgt spid="8"/>
                                        </p:tgtEl>
                                      </p:cBhvr>
                                    </p:animEffect>
                                  </p:childTnLst>
                                </p:cTn>
                              </p:par>
                            </p:childTnLst>
                          </p:cTn>
                        </p:par>
                        <p:par>
                          <p:cTn id="24" fill="hold">
                            <p:stCondLst>
                              <p:cond delay="15000"/>
                            </p:stCondLst>
                            <p:childTnLst>
                              <p:par>
                                <p:cTn id="25" presetID="10" presetClass="entr" presetSubtype="0" fill="hold" nodeType="afterEffect">
                                  <p:stCondLst>
                                    <p:cond delay="10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2000"/>
                                        <p:tgtEl>
                                          <p:spTgt spid="7"/>
                                        </p:tgtEl>
                                      </p:cBhvr>
                                    </p:animEffect>
                                  </p:childTnLst>
                                </p:cTn>
                              </p:par>
                            </p:childTnLst>
                          </p:cTn>
                        </p:par>
                        <p:par>
                          <p:cTn id="28" fill="hold">
                            <p:stCondLst>
                              <p:cond delay="18000"/>
                            </p:stCondLst>
                            <p:childTnLst>
                              <p:par>
                                <p:cTn id="29" presetID="10" presetClass="entr" presetSubtype="0" fill="hold" nodeType="afterEffect">
                                  <p:stCondLst>
                                    <p:cond delay="100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p:txBody>
          <a:bodyPr/>
          <a:lstStyle/>
          <a:p>
            <a:pPr algn="l"/>
            <a:r>
              <a:rPr lang="en-GB" dirty="0">
                <a:solidFill>
                  <a:schemeClr val="tx1"/>
                </a:solidFill>
              </a:rPr>
              <a:t>Bible Study: 1 Cor 11:23-29</a:t>
            </a:r>
          </a:p>
        </p:txBody>
      </p:sp>
      <p:pic>
        <p:nvPicPr>
          <p:cNvPr id="379908" name="Picture 4" descr="G:\Backup - juni 2009\Mijn afbeeldingen\Liturgy\Liturgie\bijbellez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0"/>
            <a:ext cx="1371600" cy="1371600"/>
          </a:xfrm>
          <a:prstGeom prst="rect">
            <a:avLst/>
          </a:prstGeom>
          <a:noFill/>
          <a:extLst>
            <a:ext uri="{909E8E84-426E-40DD-AFC4-6F175D3DCCD1}">
              <a14:hiddenFill xmlns:a14="http://schemas.microsoft.com/office/drawing/2010/main">
                <a:solidFill>
                  <a:srgbClr val="FFFFFF"/>
                </a:solidFill>
              </a14:hiddenFill>
            </a:ext>
          </a:extLst>
        </p:spPr>
      </p:pic>
      <p:sp>
        <p:nvSpPr>
          <p:cNvPr id="3" name="Action Button: Custom 2">
            <a:hlinkClick r:id="" action="ppaction://hlinkshowjump?jump=nextslide" highlightClick="1"/>
          </p:cNvPr>
          <p:cNvSpPr/>
          <p:nvPr/>
        </p:nvSpPr>
        <p:spPr bwMode="auto">
          <a:xfrm>
            <a:off x="7772400" y="0"/>
            <a:ext cx="1262699" cy="1371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CA" sz="4400" b="0" i="0" u="none" strike="noStrike" cap="none" normalizeH="0" baseline="0">
              <a:ln>
                <a:noFill/>
              </a:ln>
              <a:solidFill>
                <a:schemeClr val="tx2"/>
              </a:solidFill>
              <a:effectLst/>
              <a:latin typeface="Times New Roman" pitchFamily="18" charset="0"/>
            </a:endParaRPr>
          </a:p>
        </p:txBody>
      </p:sp>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59" y="1916832"/>
            <a:ext cx="8115429"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p:txBody>
          <a:bodyPr/>
          <a:lstStyle/>
          <a:p>
            <a:pPr algn="l"/>
            <a:r>
              <a:rPr lang="en-GB" dirty="0">
                <a:solidFill>
                  <a:schemeClr val="tx1"/>
                </a:solidFill>
              </a:rPr>
              <a:t>Bible Study: 1 Cor 11:23-29</a:t>
            </a:r>
          </a:p>
        </p:txBody>
      </p:sp>
      <p:sp>
        <p:nvSpPr>
          <p:cNvPr id="379907" name="Rectangle 3"/>
          <p:cNvSpPr>
            <a:spLocks noGrp="1" noChangeArrowheads="1"/>
          </p:cNvSpPr>
          <p:nvPr>
            <p:ph idx="1"/>
          </p:nvPr>
        </p:nvSpPr>
        <p:spPr>
          <a:xfrm>
            <a:off x="0" y="1219200"/>
            <a:ext cx="9144000" cy="2667000"/>
          </a:xfrm>
        </p:spPr>
        <p:txBody>
          <a:bodyPr/>
          <a:lstStyle/>
          <a:p>
            <a:pPr>
              <a:buFontTx/>
              <a:buNone/>
            </a:pPr>
            <a:r>
              <a:rPr lang="en-GB" dirty="0"/>
              <a:t>1. From the Lord (Jesus Christ)</a:t>
            </a:r>
          </a:p>
          <a:p>
            <a:pPr>
              <a:buFontTx/>
              <a:buNone/>
            </a:pPr>
            <a:r>
              <a:rPr lang="en-GB" dirty="0"/>
              <a:t>2. The death of the Lord</a:t>
            </a:r>
          </a:p>
          <a:p>
            <a:pPr>
              <a:buFontTx/>
              <a:buNone/>
            </a:pPr>
            <a:r>
              <a:rPr lang="en-GB" dirty="0"/>
              <a:t>3. Anyone who eats and drinks in an unworthy manner</a:t>
            </a:r>
          </a:p>
          <a:p>
            <a:pPr>
              <a:buFontTx/>
              <a:buNone/>
            </a:pPr>
            <a:r>
              <a:rPr lang="en-GB" dirty="0"/>
              <a:t>4. Examine yourself</a:t>
            </a:r>
          </a:p>
          <a:p>
            <a:pPr>
              <a:buFontTx/>
              <a:buNone/>
            </a:pPr>
            <a:r>
              <a:rPr lang="en-GB" dirty="0"/>
              <a:t>5. Eat and drink judgement on yourself</a:t>
            </a:r>
          </a:p>
        </p:txBody>
      </p:sp>
      <p:pic>
        <p:nvPicPr>
          <p:cNvPr id="379908" name="Picture 4" descr="G:\Backup - juni 2009\Mijn afbeeldingen\Liturgy\Liturgie\bijbellez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0"/>
            <a:ext cx="1371600" cy="1371600"/>
          </a:xfrm>
          <a:prstGeom prst="rect">
            <a:avLst/>
          </a:prstGeom>
          <a:noFill/>
          <a:extLst>
            <a:ext uri="{909E8E84-426E-40DD-AFC4-6F175D3DCCD1}">
              <a14:hiddenFill xmlns:a14="http://schemas.microsoft.com/office/drawing/2010/main">
                <a:solidFill>
                  <a:srgbClr val="FFFFFF"/>
                </a:solidFill>
              </a14:hiddenFill>
            </a:ext>
          </a:extLst>
        </p:spPr>
      </p:pic>
      <p:sp>
        <p:nvSpPr>
          <p:cNvPr id="6" name="Action Button: Custom 5">
            <a:hlinkClick r:id="" action="ppaction://hlinkshowjump?jump=nextslide" highlightClick="1"/>
          </p:cNvPr>
          <p:cNvSpPr/>
          <p:nvPr/>
        </p:nvSpPr>
        <p:spPr bwMode="auto">
          <a:xfrm>
            <a:off x="7772400" y="0"/>
            <a:ext cx="1262699" cy="1371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CA" sz="4400" b="0" i="0" u="none" strike="noStrike" cap="none" normalizeH="0" baseline="0">
              <a:ln>
                <a:noFill/>
              </a:ln>
              <a:solidFill>
                <a:schemeClr val="tx2"/>
              </a:solidFill>
              <a:effectLst/>
              <a:latin typeface="Times New Roman" pitchFamily="18" charset="0"/>
            </a:endParaRPr>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5074" y="3960854"/>
            <a:ext cx="6408712" cy="2502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277797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799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799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7990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7990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799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0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p:txBody>
          <a:bodyPr/>
          <a:lstStyle/>
          <a:p>
            <a:r>
              <a:rPr lang="en-US"/>
              <a:t>Who may come?</a:t>
            </a:r>
          </a:p>
        </p:txBody>
      </p:sp>
      <p:sp>
        <p:nvSpPr>
          <p:cNvPr id="412677" name="Oval 5"/>
          <p:cNvSpPr>
            <a:spLocks noChangeArrowheads="1"/>
          </p:cNvSpPr>
          <p:nvPr/>
        </p:nvSpPr>
        <p:spPr bwMode="auto">
          <a:xfrm>
            <a:off x="3352800" y="1600200"/>
            <a:ext cx="2514600" cy="696913"/>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Forgiven</a:t>
            </a:r>
            <a:endParaRPr lang="en-US">
              <a:solidFill>
                <a:schemeClr val="bg1"/>
              </a:solidFill>
            </a:endParaRPr>
          </a:p>
        </p:txBody>
      </p:sp>
      <p:sp>
        <p:nvSpPr>
          <p:cNvPr id="412678" name="Oval 6"/>
          <p:cNvSpPr>
            <a:spLocks noChangeArrowheads="1"/>
          </p:cNvSpPr>
          <p:nvPr/>
        </p:nvSpPr>
        <p:spPr bwMode="auto">
          <a:xfrm>
            <a:off x="3048000" y="5181600"/>
            <a:ext cx="3429000" cy="1301750"/>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Part of the Church</a:t>
            </a:r>
            <a:endParaRPr lang="en-US">
              <a:solidFill>
                <a:schemeClr val="bg1"/>
              </a:solidFill>
            </a:endParaRPr>
          </a:p>
        </p:txBody>
      </p:sp>
      <p:sp>
        <p:nvSpPr>
          <p:cNvPr id="412679" name="Oval 7"/>
          <p:cNvSpPr>
            <a:spLocks noChangeArrowheads="1"/>
          </p:cNvSpPr>
          <p:nvPr/>
        </p:nvSpPr>
        <p:spPr bwMode="auto">
          <a:xfrm>
            <a:off x="3048000" y="3276600"/>
            <a:ext cx="3505200" cy="696913"/>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Renewed</a:t>
            </a:r>
            <a:endParaRPr lang="en-US">
              <a:solidFill>
                <a:schemeClr val="bg1"/>
              </a:solidFill>
            </a:endParaRPr>
          </a:p>
        </p:txBody>
      </p:sp>
      <p:sp>
        <p:nvSpPr>
          <p:cNvPr id="412685" name="AutoShape 13"/>
          <p:cNvSpPr>
            <a:spLocks noChangeArrowheads="1"/>
          </p:cNvSpPr>
          <p:nvPr/>
        </p:nvSpPr>
        <p:spPr bwMode="auto">
          <a:xfrm>
            <a:off x="304800" y="1600200"/>
            <a:ext cx="1981200" cy="3990975"/>
          </a:xfrm>
          <a:prstGeom prst="rightArrow">
            <a:avLst>
              <a:gd name="adj1" fmla="val 50000"/>
              <a:gd name="adj2" fmla="val 25000"/>
            </a:avLst>
          </a:prstGeom>
          <a:solidFill>
            <a:srgbClr val="FF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3200">
                <a:solidFill>
                  <a:schemeClr val="bg1"/>
                </a:solidFill>
              </a:rPr>
              <a:t>Those to whom this applies</a:t>
            </a:r>
            <a:endParaRPr lang="en-US">
              <a:solidFill>
                <a:schemeClr val="bg1"/>
              </a:solidFill>
            </a:endParaRPr>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4328" y="1196637"/>
            <a:ext cx="1158280" cy="116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63408" y="2969419"/>
            <a:ext cx="1219200" cy="1027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05532" y="5324957"/>
            <a:ext cx="2599913" cy="1015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p:txBody>
          <a:bodyPr/>
          <a:lstStyle/>
          <a:p>
            <a:r>
              <a:rPr lang="en-US" dirty="0"/>
              <a:t>What </a:t>
            </a:r>
            <a:r>
              <a:rPr lang="en-US" i="1" u="sng" dirty="0"/>
              <a:t>is not</a:t>
            </a:r>
            <a:r>
              <a:rPr lang="en-US" i="1" dirty="0"/>
              <a:t> </a:t>
            </a:r>
            <a:r>
              <a:rPr lang="en-US" dirty="0"/>
              <a:t>necessary</a:t>
            </a:r>
          </a:p>
        </p:txBody>
      </p:sp>
      <p:sp>
        <p:nvSpPr>
          <p:cNvPr id="413699" name="Rectangle 3"/>
          <p:cNvSpPr>
            <a:spLocks noGrp="1" noChangeArrowheads="1"/>
          </p:cNvSpPr>
          <p:nvPr>
            <p:ph idx="1"/>
          </p:nvPr>
        </p:nvSpPr>
        <p:spPr>
          <a:xfrm>
            <a:off x="0" y="1219200"/>
            <a:ext cx="9144000" cy="1600200"/>
          </a:xfrm>
        </p:spPr>
        <p:txBody>
          <a:bodyPr/>
          <a:lstStyle/>
          <a:p>
            <a:r>
              <a:rPr lang="en-US" sz="2400" dirty="0"/>
              <a:t>A </a:t>
            </a:r>
            <a:r>
              <a:rPr lang="en-US" sz="2400" dirty="0">
                <a:solidFill>
                  <a:srgbClr val="00FF00"/>
                </a:solidFill>
              </a:rPr>
              <a:t>perfect life without sin (no one is perfect)</a:t>
            </a:r>
          </a:p>
          <a:p>
            <a:r>
              <a:rPr lang="en-US" sz="2400" dirty="0"/>
              <a:t>A </a:t>
            </a:r>
            <a:r>
              <a:rPr lang="en-US" sz="2400" dirty="0">
                <a:solidFill>
                  <a:srgbClr val="00FF00"/>
                </a:solidFill>
              </a:rPr>
              <a:t>certain level of goodness (the point is faith)</a:t>
            </a:r>
          </a:p>
          <a:p>
            <a:r>
              <a:rPr lang="en-US" sz="2400" dirty="0"/>
              <a:t>An</a:t>
            </a:r>
            <a:r>
              <a:rPr lang="en-US" sz="2400" dirty="0">
                <a:solidFill>
                  <a:srgbClr val="00FF00"/>
                </a:solidFill>
              </a:rPr>
              <a:t> unwavering faith (no one believes for 100%)</a:t>
            </a:r>
            <a:endParaRPr lang="en-US" dirty="0"/>
          </a:p>
          <a:p>
            <a:endParaRPr lang="en-US" dirty="0"/>
          </a:p>
        </p:txBody>
      </p:sp>
      <p:sp>
        <p:nvSpPr>
          <p:cNvPr id="413702" name="Rectangle 6"/>
          <p:cNvSpPr>
            <a:spLocks noChangeArrowheads="1"/>
          </p:cNvSpPr>
          <p:nvPr/>
        </p:nvSpPr>
        <p:spPr bwMode="auto">
          <a:xfrm>
            <a:off x="0" y="2971800"/>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r>
              <a:rPr lang="en-US" sz="4000" dirty="0">
                <a:latin typeface="Calibri" panose="020F0502020204030204" pitchFamily="34" charset="0"/>
                <a:cs typeface="Calibri" panose="020F0502020204030204" pitchFamily="34" charset="0"/>
              </a:rPr>
              <a:t>What </a:t>
            </a:r>
            <a:r>
              <a:rPr lang="en-US" sz="4000" i="1" u="sng" dirty="0">
                <a:latin typeface="Calibri" panose="020F0502020204030204" pitchFamily="34" charset="0"/>
                <a:cs typeface="Calibri" panose="020F0502020204030204" pitchFamily="34" charset="0"/>
              </a:rPr>
              <a:t>is</a:t>
            </a:r>
            <a:r>
              <a:rPr lang="en-US" sz="4000" i="1" dirty="0">
                <a:latin typeface="Calibri" panose="020F0502020204030204" pitchFamily="34" charset="0"/>
                <a:cs typeface="Calibri" panose="020F0502020204030204" pitchFamily="34" charset="0"/>
              </a:rPr>
              <a:t> </a:t>
            </a:r>
            <a:r>
              <a:rPr lang="en-US" sz="4000" dirty="0">
                <a:latin typeface="Calibri" panose="020F0502020204030204" pitchFamily="34" charset="0"/>
                <a:cs typeface="Calibri" panose="020F0502020204030204" pitchFamily="34" charset="0"/>
              </a:rPr>
              <a:t>necessary</a:t>
            </a:r>
          </a:p>
        </p:txBody>
      </p:sp>
      <p:sp>
        <p:nvSpPr>
          <p:cNvPr id="413703" name="Rectangle 7"/>
          <p:cNvSpPr>
            <a:spLocks noChangeArrowheads="1"/>
          </p:cNvSpPr>
          <p:nvPr/>
        </p:nvSpPr>
        <p:spPr bwMode="auto">
          <a:xfrm>
            <a:off x="0" y="4114800"/>
            <a:ext cx="91440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l">
              <a:spcBef>
                <a:spcPct val="20000"/>
              </a:spcBef>
              <a:buFontTx/>
              <a:buChar char="•"/>
            </a:pPr>
            <a:r>
              <a:rPr lang="en-US" sz="2400" dirty="0">
                <a:solidFill>
                  <a:srgbClr val="00FF00"/>
                </a:solidFill>
                <a:latin typeface="Calibri" panose="020F0502020204030204" pitchFamily="34" charset="0"/>
                <a:cs typeface="Calibri" panose="020F0502020204030204" pitchFamily="34" charset="0"/>
              </a:rPr>
              <a:t>Heartfelt sorrow over sins</a:t>
            </a:r>
          </a:p>
          <a:p>
            <a:pPr marL="342900" indent="-342900" algn="l">
              <a:spcBef>
                <a:spcPct val="20000"/>
              </a:spcBef>
              <a:buFontTx/>
              <a:buChar char="•"/>
            </a:pPr>
            <a:r>
              <a:rPr lang="en-US" sz="2400" dirty="0">
                <a:solidFill>
                  <a:srgbClr val="00FF00"/>
                </a:solidFill>
                <a:latin typeface="Calibri" panose="020F0502020204030204" pitchFamily="34" charset="0"/>
                <a:cs typeface="Calibri" panose="020F0502020204030204" pitchFamily="34" charset="0"/>
              </a:rPr>
              <a:t>The desire to live according to God’s commandments</a:t>
            </a:r>
          </a:p>
          <a:p>
            <a:pPr marL="342900" indent="-342900" algn="l">
              <a:spcBef>
                <a:spcPct val="20000"/>
              </a:spcBef>
              <a:buFontTx/>
              <a:buChar char="•"/>
            </a:pPr>
            <a:r>
              <a:rPr lang="en-US" sz="2400" dirty="0">
                <a:solidFill>
                  <a:srgbClr val="00FF00"/>
                </a:solidFill>
                <a:latin typeface="Calibri" panose="020F0502020204030204" pitchFamily="34" charset="0"/>
                <a:cs typeface="Calibri" panose="020F0502020204030204" pitchFamily="34" charset="0"/>
              </a:rPr>
              <a:t>Desire to fight against all unbelief and doubt</a:t>
            </a:r>
          </a:p>
          <a:p>
            <a:pPr marL="342900" indent="-342900" algn="l">
              <a:spcBef>
                <a:spcPct val="20000"/>
              </a:spcBef>
              <a:buFontTx/>
              <a:buChar char="•"/>
            </a:pPr>
            <a:r>
              <a:rPr lang="en-US" sz="2400" dirty="0">
                <a:solidFill>
                  <a:srgbClr val="00FF00"/>
                </a:solidFill>
                <a:latin typeface="Calibri" panose="020F0502020204030204" pitchFamily="34" charset="0"/>
                <a:cs typeface="Calibri" panose="020F0502020204030204" pitchFamily="34" charset="0"/>
              </a:rPr>
              <a:t>Trust </a:t>
            </a:r>
            <a:r>
              <a:rPr lang="nl-NL" sz="2400" dirty="0">
                <a:solidFill>
                  <a:srgbClr val="00FF00"/>
                </a:solidFill>
                <a:latin typeface="Calibri" panose="020F0502020204030204" pitchFamily="34" charset="0"/>
                <a:cs typeface="Calibri" panose="020F0502020204030204" pitchFamily="34" charset="0"/>
              </a:rPr>
              <a:t>(</a:t>
            </a:r>
            <a:r>
              <a:rPr lang="nl-NL" sz="2400" dirty="0" err="1">
                <a:solidFill>
                  <a:srgbClr val="00FF00"/>
                </a:solidFill>
                <a:latin typeface="Calibri" panose="020F0502020204030204" pitchFamily="34" charset="0"/>
                <a:cs typeface="Calibri" panose="020F0502020204030204" pitchFamily="34" charset="0"/>
              </a:rPr>
              <a:t>faith</a:t>
            </a:r>
            <a:r>
              <a:rPr lang="nl-NL" sz="2400" dirty="0">
                <a:solidFill>
                  <a:srgbClr val="00FF00"/>
                </a:solidFill>
                <a:latin typeface="Calibri" panose="020F0502020204030204" pitchFamily="34" charset="0"/>
                <a:cs typeface="Calibri" panose="020F0502020204030204" pitchFamily="34" charset="0"/>
              </a:rPr>
              <a:t>) in </a:t>
            </a:r>
            <a:r>
              <a:rPr lang="nl-NL" sz="2400" dirty="0" err="1">
                <a:solidFill>
                  <a:srgbClr val="00FF00"/>
                </a:solidFill>
                <a:latin typeface="Calibri" panose="020F0502020204030204" pitchFamily="34" charset="0"/>
                <a:cs typeface="Calibri" panose="020F0502020204030204" pitchFamily="34" charset="0"/>
              </a:rPr>
              <a:t>God’s</a:t>
            </a:r>
            <a:r>
              <a:rPr lang="nl-NL" sz="2400" dirty="0">
                <a:solidFill>
                  <a:srgbClr val="00FF00"/>
                </a:solidFill>
                <a:latin typeface="Calibri" panose="020F0502020204030204" pitchFamily="34" charset="0"/>
                <a:cs typeface="Calibri" panose="020F0502020204030204" pitchFamily="34" charset="0"/>
              </a:rPr>
              <a:t> </a:t>
            </a:r>
            <a:r>
              <a:rPr lang="nl-NL" sz="2400" dirty="0" err="1">
                <a:solidFill>
                  <a:srgbClr val="00FF00"/>
                </a:solidFill>
                <a:latin typeface="Calibri" panose="020F0502020204030204" pitchFamily="34" charset="0"/>
                <a:cs typeface="Calibri" panose="020F0502020204030204" pitchFamily="34" charset="0"/>
              </a:rPr>
              <a:t>promises</a:t>
            </a:r>
            <a:r>
              <a:rPr lang="nl-NL" sz="2400" dirty="0">
                <a:solidFill>
                  <a:srgbClr val="00FF00"/>
                </a:solidFill>
                <a:latin typeface="Calibri" panose="020F0502020204030204" pitchFamily="34" charset="0"/>
                <a:cs typeface="Calibri" panose="020F0502020204030204" pitchFamily="34" charset="0"/>
              </a:rPr>
              <a:t> of </a:t>
            </a:r>
            <a:r>
              <a:rPr lang="nl-NL" sz="2400" dirty="0" err="1">
                <a:solidFill>
                  <a:srgbClr val="00FF00"/>
                </a:solidFill>
                <a:latin typeface="Calibri" panose="020F0502020204030204" pitchFamily="34" charset="0"/>
                <a:cs typeface="Calibri" panose="020F0502020204030204" pitchFamily="34" charset="0"/>
              </a:rPr>
              <a:t>forgiveness</a:t>
            </a:r>
            <a:r>
              <a:rPr lang="nl-NL" sz="2400" dirty="0">
                <a:solidFill>
                  <a:srgbClr val="00FF00"/>
                </a:solidFill>
                <a:latin typeface="Calibri" panose="020F0502020204030204" pitchFamily="34" charset="0"/>
                <a:cs typeface="Calibri" panose="020F0502020204030204" pitchFamily="34" charset="0"/>
              </a:rPr>
              <a:t> and </a:t>
            </a:r>
            <a:r>
              <a:rPr lang="nl-NL" sz="2400" dirty="0" err="1">
                <a:solidFill>
                  <a:srgbClr val="00FF00"/>
                </a:solidFill>
                <a:latin typeface="Calibri" panose="020F0502020204030204" pitchFamily="34" charset="0"/>
                <a:cs typeface="Calibri" panose="020F0502020204030204" pitchFamily="34" charset="0"/>
              </a:rPr>
              <a:t>renewal</a:t>
            </a:r>
            <a:endParaRPr lang="en-US" sz="2800" dirty="0">
              <a:solidFill>
                <a:schemeClr val="tx1"/>
              </a:solidFill>
              <a:latin typeface="Calibri" panose="020F0502020204030204" pitchFamily="34" charset="0"/>
              <a:cs typeface="Calibri" panose="020F0502020204030204" pitchFamily="34" charset="0"/>
            </a:endParaRPr>
          </a:p>
          <a:p>
            <a:pPr marL="342900" indent="-342900" algn="l">
              <a:spcBef>
                <a:spcPct val="20000"/>
              </a:spcBef>
              <a:buFontTx/>
              <a:buChar char="•"/>
            </a:pPr>
            <a:endParaRPr lang="en-US" sz="2800" dirty="0">
              <a:solidFill>
                <a:schemeClr val="tx1"/>
              </a:solidFill>
              <a:latin typeface="Calibri" panose="020F0502020204030204" pitchFamily="34" charset="0"/>
              <a:cs typeface="Calibri" panose="020F0502020204030204" pitchFamily="34" charset="0"/>
            </a:endParaRPr>
          </a:p>
        </p:txBody>
      </p:sp>
      <p:sp>
        <p:nvSpPr>
          <p:cNvPr id="413704" name="Text Box 8"/>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dirty="0">
                <a:solidFill>
                  <a:srgbClr val="00FF00"/>
                </a:solidFill>
                <a:sym typeface="Wingdings" pitchFamily="2" charset="2"/>
              </a:rPr>
              <a:t></a:t>
            </a:r>
            <a:endParaRPr lang="en-US" sz="24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136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136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136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1370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13703">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13703">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13703">
                                            <p:txEl>
                                              <p:pRg st="2" end="2"/>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137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699" grpId="0" build="p" autoUpdateAnimBg="0"/>
      <p:bldP spid="413702" grpId="0" autoUpdateAnimBg="0"/>
      <p:bldP spid="413703"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p:cNvSpPr>
            <a:spLocks noGrp="1" noChangeArrowheads="1"/>
          </p:cNvSpPr>
          <p:nvPr>
            <p:ph type="title"/>
          </p:nvPr>
        </p:nvSpPr>
        <p:spPr/>
        <p:txBody>
          <a:bodyPr/>
          <a:lstStyle/>
          <a:p>
            <a:r>
              <a:rPr lang="en-US" dirty="0"/>
              <a:t>Who may </a:t>
            </a:r>
            <a:r>
              <a:rPr lang="en-US" u="sng" dirty="0"/>
              <a:t>not</a:t>
            </a:r>
            <a:r>
              <a:rPr lang="en-US" dirty="0"/>
              <a:t> come?</a:t>
            </a:r>
          </a:p>
        </p:txBody>
      </p:sp>
      <p:sp>
        <p:nvSpPr>
          <p:cNvPr id="414723" name="Oval 3"/>
          <p:cNvSpPr>
            <a:spLocks noChangeArrowheads="1"/>
          </p:cNvSpPr>
          <p:nvPr/>
        </p:nvSpPr>
        <p:spPr bwMode="auto">
          <a:xfrm>
            <a:off x="3352800" y="1600200"/>
            <a:ext cx="2514600" cy="696913"/>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Forgiven</a:t>
            </a:r>
            <a:endParaRPr lang="en-US">
              <a:solidFill>
                <a:schemeClr val="bg1"/>
              </a:solidFill>
            </a:endParaRPr>
          </a:p>
        </p:txBody>
      </p:sp>
      <p:sp>
        <p:nvSpPr>
          <p:cNvPr id="414724" name="Oval 4"/>
          <p:cNvSpPr>
            <a:spLocks noChangeArrowheads="1"/>
          </p:cNvSpPr>
          <p:nvPr/>
        </p:nvSpPr>
        <p:spPr bwMode="auto">
          <a:xfrm>
            <a:off x="3048000" y="5181600"/>
            <a:ext cx="3429000" cy="1301750"/>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Part of the Church</a:t>
            </a:r>
            <a:endParaRPr lang="en-US">
              <a:solidFill>
                <a:schemeClr val="bg1"/>
              </a:solidFill>
            </a:endParaRPr>
          </a:p>
        </p:txBody>
      </p:sp>
      <p:sp>
        <p:nvSpPr>
          <p:cNvPr id="414725" name="Oval 5"/>
          <p:cNvSpPr>
            <a:spLocks noChangeArrowheads="1"/>
          </p:cNvSpPr>
          <p:nvPr/>
        </p:nvSpPr>
        <p:spPr bwMode="auto">
          <a:xfrm>
            <a:off x="3048000" y="3276600"/>
            <a:ext cx="3505200" cy="696913"/>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Renewed</a:t>
            </a:r>
            <a:endParaRPr lang="en-US">
              <a:solidFill>
                <a:schemeClr val="bg1"/>
              </a:solidFill>
            </a:endParaRPr>
          </a:p>
        </p:txBody>
      </p:sp>
      <p:sp>
        <p:nvSpPr>
          <p:cNvPr id="414729" name="AutoShape 9"/>
          <p:cNvSpPr>
            <a:spLocks noChangeArrowheads="1"/>
          </p:cNvSpPr>
          <p:nvPr/>
        </p:nvSpPr>
        <p:spPr bwMode="auto">
          <a:xfrm>
            <a:off x="304800" y="1547545"/>
            <a:ext cx="1981200" cy="4096286"/>
          </a:xfrm>
          <a:prstGeom prst="rightArrow">
            <a:avLst>
              <a:gd name="adj1" fmla="val 50000"/>
              <a:gd name="adj2" fmla="val 25000"/>
            </a:avLst>
          </a:prstGeom>
          <a:solidFill>
            <a:srgbClr val="FF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3200" dirty="0">
                <a:solidFill>
                  <a:schemeClr val="bg1"/>
                </a:solidFill>
              </a:rPr>
              <a:t>Those to whom this does </a:t>
            </a:r>
            <a:r>
              <a:rPr lang="en-US" sz="3200" u="sng" dirty="0">
                <a:solidFill>
                  <a:schemeClr val="bg1"/>
                </a:solidFill>
              </a:rPr>
              <a:t>not</a:t>
            </a:r>
            <a:r>
              <a:rPr lang="en-US" sz="3200" dirty="0">
                <a:solidFill>
                  <a:schemeClr val="bg1"/>
                </a:solidFill>
              </a:rPr>
              <a:t> apply</a:t>
            </a:r>
            <a:endParaRPr lang="en-US" dirty="0">
              <a:solidFill>
                <a:schemeClr val="bg1"/>
              </a:solidFill>
            </a:endParaRPr>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4328" y="1196637"/>
            <a:ext cx="1158280" cy="116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63408" y="2969419"/>
            <a:ext cx="1219200" cy="1027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05532" y="5324957"/>
            <a:ext cx="2599913" cy="1015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p:cNvSpPr>
            <a:spLocks noGrp="1" noChangeArrowheads="1"/>
          </p:cNvSpPr>
          <p:nvPr>
            <p:ph type="title"/>
          </p:nvPr>
        </p:nvSpPr>
        <p:spPr/>
        <p:txBody>
          <a:bodyPr/>
          <a:lstStyle/>
          <a:p>
            <a:r>
              <a:rPr lang="en-US" dirty="0"/>
              <a:t>Who may </a:t>
            </a:r>
            <a:r>
              <a:rPr lang="en-US" u="sng" dirty="0"/>
              <a:t>not</a:t>
            </a:r>
            <a:r>
              <a:rPr lang="en-US" dirty="0"/>
              <a:t> come?</a:t>
            </a:r>
          </a:p>
        </p:txBody>
      </p:sp>
      <p:sp>
        <p:nvSpPr>
          <p:cNvPr id="415747" name="Oval 3"/>
          <p:cNvSpPr>
            <a:spLocks noChangeArrowheads="1"/>
          </p:cNvSpPr>
          <p:nvPr/>
        </p:nvSpPr>
        <p:spPr bwMode="auto">
          <a:xfrm>
            <a:off x="3352800" y="1600200"/>
            <a:ext cx="2514600" cy="696913"/>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bg1"/>
                </a:solidFill>
                <a:latin typeface="Comic Sans MS" pitchFamily="66" charset="0"/>
              </a:rPr>
              <a:t>Forgiven</a:t>
            </a:r>
            <a:endParaRPr lang="en-US" dirty="0">
              <a:solidFill>
                <a:schemeClr val="bg1"/>
              </a:solidFill>
            </a:endParaRPr>
          </a:p>
        </p:txBody>
      </p:sp>
      <p:sp>
        <p:nvSpPr>
          <p:cNvPr id="415748" name="Oval 4"/>
          <p:cNvSpPr>
            <a:spLocks noChangeArrowheads="1"/>
          </p:cNvSpPr>
          <p:nvPr/>
        </p:nvSpPr>
        <p:spPr bwMode="auto">
          <a:xfrm>
            <a:off x="3048000" y="5181600"/>
            <a:ext cx="3429000" cy="1301750"/>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Part of the Church</a:t>
            </a:r>
            <a:endParaRPr lang="en-US">
              <a:solidFill>
                <a:schemeClr val="bg1"/>
              </a:solidFill>
            </a:endParaRPr>
          </a:p>
        </p:txBody>
      </p:sp>
      <p:sp>
        <p:nvSpPr>
          <p:cNvPr id="415749" name="Oval 5"/>
          <p:cNvSpPr>
            <a:spLocks noChangeArrowheads="1"/>
          </p:cNvSpPr>
          <p:nvPr/>
        </p:nvSpPr>
        <p:spPr bwMode="auto">
          <a:xfrm>
            <a:off x="3048000" y="3276600"/>
            <a:ext cx="3505200" cy="696913"/>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Renewed</a:t>
            </a:r>
            <a:endParaRPr lang="en-US">
              <a:solidFill>
                <a:schemeClr val="bg1"/>
              </a:solidFill>
            </a:endParaRPr>
          </a:p>
        </p:txBody>
      </p:sp>
      <p:sp>
        <p:nvSpPr>
          <p:cNvPr id="415753" name="AutoShape 9"/>
          <p:cNvSpPr>
            <a:spLocks noChangeArrowheads="1"/>
          </p:cNvSpPr>
          <p:nvPr/>
        </p:nvSpPr>
        <p:spPr bwMode="auto">
          <a:xfrm>
            <a:off x="304800" y="1547545"/>
            <a:ext cx="1981200" cy="4096286"/>
          </a:xfrm>
          <a:prstGeom prst="rightArrow">
            <a:avLst>
              <a:gd name="adj1" fmla="val 50000"/>
              <a:gd name="adj2" fmla="val 25000"/>
            </a:avLst>
          </a:prstGeom>
          <a:solidFill>
            <a:srgbClr val="FF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3200" dirty="0">
                <a:solidFill>
                  <a:schemeClr val="bg1"/>
                </a:solidFill>
              </a:rPr>
              <a:t>Those to whom this does </a:t>
            </a:r>
            <a:r>
              <a:rPr lang="en-US" sz="3200" u="sng" dirty="0">
                <a:solidFill>
                  <a:schemeClr val="bg1"/>
                </a:solidFill>
              </a:rPr>
              <a:t>not</a:t>
            </a:r>
            <a:r>
              <a:rPr lang="en-US" sz="3200" dirty="0">
                <a:solidFill>
                  <a:schemeClr val="bg1"/>
                </a:solidFill>
              </a:rPr>
              <a:t> apply</a:t>
            </a:r>
            <a:endParaRPr lang="en-US" dirty="0">
              <a:solidFill>
                <a:schemeClr val="bg1"/>
              </a:solidFill>
            </a:endParaRPr>
          </a:p>
        </p:txBody>
      </p:sp>
      <p:sp>
        <p:nvSpPr>
          <p:cNvPr id="415754" name="Rectangle 10"/>
          <p:cNvSpPr>
            <a:spLocks noChangeArrowheads="1"/>
          </p:cNvSpPr>
          <p:nvPr/>
        </p:nvSpPr>
        <p:spPr bwMode="auto">
          <a:xfrm>
            <a:off x="7010400" y="1358772"/>
            <a:ext cx="1905000" cy="2554545"/>
          </a:xfrm>
          <a:prstGeom prst="rect">
            <a:avLst/>
          </a:prstGeom>
          <a:solidFill>
            <a:schemeClr val="bg1"/>
          </a:solidFill>
          <a:ln w="76200">
            <a:solidFill>
              <a:srgbClr val="00FF00"/>
            </a:solidFill>
            <a:miter lim="800000"/>
            <a:headEnd/>
            <a:tailEnd/>
          </a:ln>
          <a:effectLst/>
        </p:spPr>
        <p:txBody>
          <a:bodyPr anchor="ctr">
            <a:spAutoFit/>
          </a:bodyPr>
          <a:lstStyle/>
          <a:p>
            <a:r>
              <a:rPr lang="en-US" sz="3200" dirty="0">
                <a:solidFill>
                  <a:schemeClr val="tx1"/>
                </a:solidFill>
              </a:rPr>
              <a:t>Those who </a:t>
            </a:r>
            <a:r>
              <a:rPr lang="en-US" sz="3200" dirty="0">
                <a:solidFill>
                  <a:srgbClr val="00FF00"/>
                </a:solidFill>
              </a:rPr>
              <a:t>live in sin and refuse to repent</a:t>
            </a:r>
            <a:endParaRPr lang="en-US" dirty="0">
              <a:solidFill>
                <a:srgbClr val="00FF00"/>
              </a:solidFill>
            </a:endParaRPr>
          </a:p>
        </p:txBody>
      </p:sp>
      <p:sp>
        <p:nvSpPr>
          <p:cNvPr id="415755" name="Rectangle 11"/>
          <p:cNvSpPr>
            <a:spLocks noChangeArrowheads="1"/>
          </p:cNvSpPr>
          <p:nvPr/>
        </p:nvSpPr>
        <p:spPr bwMode="auto">
          <a:xfrm>
            <a:off x="7010400" y="4563299"/>
            <a:ext cx="1905000" cy="2062103"/>
          </a:xfrm>
          <a:prstGeom prst="rect">
            <a:avLst/>
          </a:prstGeom>
          <a:solidFill>
            <a:schemeClr val="bg1"/>
          </a:solidFill>
          <a:ln w="76200">
            <a:solidFill>
              <a:srgbClr val="00FF00"/>
            </a:solidFill>
            <a:miter lim="800000"/>
            <a:headEnd/>
            <a:tailEnd/>
          </a:ln>
          <a:effectLst/>
        </p:spPr>
        <p:txBody>
          <a:bodyPr anchor="ctr">
            <a:spAutoFit/>
          </a:bodyPr>
          <a:lstStyle/>
          <a:p>
            <a:r>
              <a:rPr lang="en-US" sz="3200" dirty="0">
                <a:solidFill>
                  <a:schemeClr val="tx1"/>
                </a:solidFill>
              </a:rPr>
              <a:t>Those who </a:t>
            </a:r>
            <a:r>
              <a:rPr lang="en-US" sz="3200" dirty="0">
                <a:solidFill>
                  <a:srgbClr val="00FF00"/>
                </a:solidFill>
              </a:rPr>
              <a:t>have a different faith</a:t>
            </a:r>
            <a:endParaRPr lang="en-US" dirty="0">
              <a:solidFill>
                <a:srgbClr val="00FF00"/>
              </a:solidFill>
            </a:endParaRPr>
          </a:p>
        </p:txBody>
      </p:sp>
      <p:sp>
        <p:nvSpPr>
          <p:cNvPr id="9" name="Text Box 8"/>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dirty="0">
                <a:solidFill>
                  <a:srgbClr val="00FF00"/>
                </a:solidFill>
                <a:sym typeface="Wingdings" pitchFamily="2" charset="2"/>
              </a:rPr>
              <a:t></a:t>
            </a:r>
            <a:endParaRPr lang="en-US" sz="2400" dirty="0">
              <a:solidFill>
                <a:schemeClr val="tx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2"/>
          <p:cNvSpPr>
            <a:spLocks noGrp="1" noChangeArrowheads="1"/>
          </p:cNvSpPr>
          <p:nvPr>
            <p:ph type="title"/>
          </p:nvPr>
        </p:nvSpPr>
        <p:spPr/>
        <p:txBody>
          <a:bodyPr/>
          <a:lstStyle/>
          <a:p>
            <a:r>
              <a:rPr lang="en-US"/>
              <a:t>Who may come and who not?</a:t>
            </a:r>
          </a:p>
        </p:txBody>
      </p:sp>
      <p:sp>
        <p:nvSpPr>
          <p:cNvPr id="420867" name="Rectangle 3"/>
          <p:cNvSpPr>
            <a:spLocks noGrp="1" noChangeArrowheads="1"/>
          </p:cNvSpPr>
          <p:nvPr>
            <p:ph idx="1"/>
          </p:nvPr>
        </p:nvSpPr>
        <p:spPr/>
        <p:txBody>
          <a:bodyPr/>
          <a:lstStyle/>
          <a:p>
            <a:r>
              <a:rPr lang="en-US" dirty="0"/>
              <a:t>Class discussion – sin against the 6</a:t>
            </a:r>
            <a:r>
              <a:rPr lang="en-US" baseline="30000" dirty="0"/>
              <a:t>th</a:t>
            </a:r>
            <a:r>
              <a:rPr lang="en-US" dirty="0"/>
              <a:t> commandment</a:t>
            </a:r>
          </a:p>
          <a:p>
            <a:pPr marL="0" indent="0">
              <a:buNone/>
            </a:pPr>
            <a:r>
              <a:rPr lang="en-US" dirty="0"/>
              <a:t>Where would you draw the line when it comes to allowing someone to participate in the Lord’s Supper?</a:t>
            </a:r>
          </a:p>
          <a:p>
            <a:endParaRPr lang="en-US" dirty="0"/>
          </a:p>
          <a:p>
            <a:r>
              <a:rPr lang="en-US" dirty="0"/>
              <a:t>Someone who dislikes someone else</a:t>
            </a:r>
          </a:p>
          <a:p>
            <a:r>
              <a:rPr lang="en-US" dirty="0"/>
              <a:t>Someone who hates someone else</a:t>
            </a:r>
          </a:p>
          <a:p>
            <a:r>
              <a:rPr lang="en-US" dirty="0"/>
              <a:t>Someone who bullies someone else</a:t>
            </a:r>
          </a:p>
          <a:p>
            <a:r>
              <a:rPr lang="en-US" dirty="0"/>
              <a:t>Someone who hurts someone else</a:t>
            </a:r>
          </a:p>
          <a:p>
            <a:r>
              <a:rPr lang="en-US" dirty="0"/>
              <a:t>Someone who disables someone else for life</a:t>
            </a:r>
          </a:p>
          <a:p>
            <a:r>
              <a:rPr lang="en-US" dirty="0"/>
              <a:t>Someone who murders someone else</a:t>
            </a:r>
          </a:p>
        </p:txBody>
      </p:sp>
      <p:pic>
        <p:nvPicPr>
          <p:cNvPr id="420868" name="Picture 4" descr="C:\Documents and Settings\Karlo Janssen\Mijn documenten\Downloads\Dit Koningskind\kidsmoment.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0" y="0"/>
            <a:ext cx="1066800" cy="1042988"/>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p:cNvCxnSpPr/>
          <p:nvPr/>
        </p:nvCxnSpPr>
        <p:spPr bwMode="auto">
          <a:xfrm>
            <a:off x="107504" y="4725144"/>
            <a:ext cx="8496944" cy="0"/>
          </a:xfrm>
          <a:prstGeom prst="line">
            <a:avLst/>
          </a:prstGeom>
          <a:noFill/>
          <a:ln w="762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6"/>
          <p:cNvCxnSpPr/>
          <p:nvPr/>
        </p:nvCxnSpPr>
        <p:spPr bwMode="auto">
          <a:xfrm>
            <a:off x="107504" y="4653136"/>
            <a:ext cx="8496944" cy="0"/>
          </a:xfrm>
          <a:prstGeom prst="line">
            <a:avLst/>
          </a:prstGeom>
          <a:noFill/>
          <a:ln w="76200" cap="flat" cmpd="sng" algn="ctr">
            <a:solidFill>
              <a:srgbClr val="00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559273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3000" fill="hold" nodeType="afterEffect">
                                  <p:stCondLst>
                                    <p:cond delay="0"/>
                                  </p:stCondLst>
                                  <p:childTnLst>
                                    <p:animMotion origin="layout" path="M 0 0 L 0 0 C 0.00573 -0.06806 0.00191 -0.01829 0 -0.18357 C 0 -0.18496 -0.00069 -0.18611 -0.00104 -0.1875 C -0.0019 -0.19213 -0.0026 -0.19885 -0.00295 -0.20324 C -0.00434 -0.21736 -0.00295 -0.21111 -0.00486 -0.21922 C -0.00468 -0.22315 -0.00607 -0.22824 -0.00399 -0.23102 C -0.00243 -0.23311 -0.0026 -0.2257 -0.0019 -0.22315 L 0.00105 -0.21135 L 0.00191 -0.20718 C 0.00452 -0.17616 0.00261 -0.20301 0.004 -0.14005 C 0.00417 -0.12801 0.00469 -0.11621 0.00504 -0.1044 C 0.00469 -0.08241 0.00452 -0.06042 0.004 -0.03843 C 0.004 -0.03704 0.00313 -0.03565 0.00296 -0.03449 C 0.00087 -0.01158 0.00365 -0.02361 0.00105 -0.0132 C 0.0007 0.00555 0.00035 0.02453 0 0.04351 C -0.00069 0.07662 0.00053 0.0662 -0.0019 0.0831 C -0.00156 0.10023 -0.00156 0.11736 -0.00104 0.13449 C -0.00086 0.13634 -0.00017 0.13796 0 0.13981 C 0.00053 0.14514 0.00053 0.15046 0.00105 0.15578 C 0.00122 0.15833 0.00174 0.16088 0.00191 0.16365 C 0.00348 0.17592 0.00226 0.16898 0.004 0.17801 C 0.00226 0.27222 0.00226 0.23796 0.004 0.2125 C 0.00417 0.20879 0.00469 0.20532 0.00504 0.20185 C 0.00469 0.18518 0.00417 0.16851 0.004 0.15162 C 0.00348 0.1081 0.00365 0.06458 0.00296 0.02106 C 0.00296 0.01967 0.00209 0.01851 0.00191 0.01713 C 0.00174 0.01088 0.00035 0.00277 0 0 Z " pathEditMode="relative" ptsTypes="AAAAAAAAAAAAAAAAAAAAAAAAAAAA">
                                      <p:cBhvr>
                                        <p:cTn id="6" dur="7500" fill="hold"/>
                                        <p:tgtEl>
                                          <p:spTgt spid="3"/>
                                        </p:tgtEl>
                                        <p:attrNameLst>
                                          <p:attrName>ppt_x</p:attrName>
                                          <p:attrName>ppt_y</p:attrName>
                                        </p:attrNameLst>
                                      </p:cBhvr>
                                    </p:animMotion>
                                  </p:childTnLst>
                                  <p:subTnLst>
                                    <p:set>
                                      <p:cBhvr override="childStyle">
                                        <p:cTn dur="1" fill="hold" display="0" masterRel="sameClick" afterEffect="1">
                                          <p:stCondLst>
                                            <p:cond evt="end" delay="0">
                                              <p:tn val="5"/>
                                            </p:cond>
                                          </p:stCondLst>
                                        </p:cTn>
                                        <p:tgtEl>
                                          <p:spTgt spid="3"/>
                                        </p:tgtEl>
                                        <p:attrNameLst>
                                          <p:attrName>style.visibility</p:attrName>
                                        </p:attrNameLst>
                                      </p:cBhvr>
                                      <p:to>
                                        <p:strVal val="hidden"/>
                                      </p:to>
                                    </p:set>
                                  </p:subTnLst>
                                </p:cTn>
                              </p:par>
                              <p:par>
                                <p:cTn id="7" presetID="0" presetClass="path" presetSubtype="0" repeatCount="3000" fill="hold" nodeType="withEffect">
                                  <p:stCondLst>
                                    <p:cond delay="0"/>
                                  </p:stCondLst>
                                  <p:childTnLst>
                                    <p:animMotion origin="layout" path="M 0 0 L 0 0 C 0.00573 -0.06806 0.00191 -0.01829 0 -0.18357 C 0 -0.18496 -0.00069 -0.18611 -0.00104 -0.1875 C -0.0019 -0.19213 -0.0026 -0.19885 -0.00295 -0.20324 C -0.00434 -0.21736 -0.00295 -0.21111 -0.00486 -0.21922 C -0.00468 -0.22315 -0.00607 -0.22824 -0.00399 -0.23102 C -0.00243 -0.23311 -0.0026 -0.2257 -0.0019 -0.22315 L 0.00105 -0.21135 L 0.00191 -0.20718 C 0.00452 -0.17616 0.00261 -0.20301 0.004 -0.14005 C 0.00417 -0.12801 0.00469 -0.11621 0.00504 -0.1044 C 0.00469 -0.08241 0.00452 -0.06042 0.004 -0.03843 C 0.004 -0.03704 0.00313 -0.03565 0.00296 -0.03449 C 0.00087 -0.01158 0.00365 -0.02361 0.00105 -0.0132 C 0.0007 0.00555 0.00035 0.02453 0 0.04351 C -0.00069 0.07662 0.00053 0.0662 -0.0019 0.0831 C -0.00156 0.10023 -0.00156 0.11736 -0.00104 0.13449 C -0.00086 0.13634 -0.00017 0.13796 0 0.13981 C 0.00053 0.14514 0.00053 0.15046 0.00105 0.15578 C 0.00122 0.15833 0.00174 0.16088 0.00191 0.16365 C 0.00348 0.17592 0.00226 0.16898 0.004 0.17801 C 0.00226 0.27222 0.00226 0.23796 0.004 0.2125 C 0.00417 0.20879 0.00469 0.20532 0.00504 0.20185 C 0.00469 0.18518 0.00417 0.16851 0.004 0.15162 C 0.00348 0.1081 0.00365 0.06458 0.00296 0.02106 C 0.00296 0.01967 0.00209 0.01851 0.00191 0.01713 C 0.00174 0.01088 0.00035 0.00277 0 0 Z " pathEditMode="relative" ptsTypes="AAAAAAAAAAAAAAAAAAAAAAAAAAAA">
                                      <p:cBhvr>
                                        <p:cTn id="8" dur="7500" fill="hold"/>
                                        <p:tgtEl>
                                          <p:spTgt spid="7"/>
                                        </p:tgtEl>
                                        <p:attrNameLst>
                                          <p:attrName>ppt_x</p:attrName>
                                          <p:attrName>ppt_y</p:attrName>
                                        </p:attrNameLst>
                                      </p:cBhvr>
                                    </p:animMotion>
                                  </p:childTnLst>
                                  <p:subTnLst>
                                    <p:set>
                                      <p:cBhvr override="childStyle">
                                        <p:cTn dur="1" fill="hold" display="0" masterRel="sameClick" afterEffect="1">
                                          <p:stCondLst>
                                            <p:cond evt="end" delay="0">
                                              <p:tn val="7"/>
                                            </p:cond>
                                          </p:stCondLst>
                                        </p:cTn>
                                        <p:tgtEl>
                                          <p:spTgt spid="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2"/>
          <p:cNvSpPr>
            <a:spLocks noGrp="1" noChangeArrowheads="1"/>
          </p:cNvSpPr>
          <p:nvPr>
            <p:ph type="title"/>
          </p:nvPr>
        </p:nvSpPr>
        <p:spPr/>
        <p:txBody>
          <a:bodyPr/>
          <a:lstStyle/>
          <a:p>
            <a:r>
              <a:rPr lang="en-US" dirty="0">
                <a:solidFill>
                  <a:schemeClr val="tx1"/>
                </a:solidFill>
              </a:rPr>
              <a:t>The criterion for coming</a:t>
            </a:r>
          </a:p>
        </p:txBody>
      </p:sp>
      <p:sp>
        <p:nvSpPr>
          <p:cNvPr id="420867" name="Rectangle 3"/>
          <p:cNvSpPr>
            <a:spLocks noGrp="1" noChangeArrowheads="1"/>
          </p:cNvSpPr>
          <p:nvPr>
            <p:ph idx="1"/>
          </p:nvPr>
        </p:nvSpPr>
        <p:spPr/>
        <p:txBody>
          <a:bodyPr/>
          <a:lstStyle/>
          <a:p>
            <a:pPr marL="0" indent="0">
              <a:buNone/>
            </a:pPr>
            <a:r>
              <a:rPr lang="en-US" dirty="0"/>
              <a:t>The point is not </a:t>
            </a:r>
            <a:r>
              <a:rPr lang="en-US" dirty="0">
                <a:solidFill>
                  <a:srgbClr val="00FF00"/>
                </a:solidFill>
              </a:rPr>
              <a:t>how sinful you are, </a:t>
            </a:r>
            <a:r>
              <a:rPr lang="en-US" dirty="0"/>
              <a:t>how</a:t>
            </a:r>
            <a:r>
              <a:rPr lang="en-US" dirty="0">
                <a:solidFill>
                  <a:srgbClr val="00FF00"/>
                </a:solidFill>
              </a:rPr>
              <a:t> many sins you commit. </a:t>
            </a:r>
            <a:r>
              <a:rPr lang="en-US" dirty="0"/>
              <a:t>You receive </a:t>
            </a:r>
            <a:r>
              <a:rPr lang="en-US" dirty="0">
                <a:solidFill>
                  <a:srgbClr val="00FF00"/>
                </a:solidFill>
              </a:rPr>
              <a:t>forgiveness, </a:t>
            </a:r>
            <a:r>
              <a:rPr lang="en-US" dirty="0"/>
              <a:t>even if </a:t>
            </a:r>
            <a:r>
              <a:rPr lang="en-US" dirty="0">
                <a:solidFill>
                  <a:srgbClr val="00FF00"/>
                </a:solidFill>
              </a:rPr>
              <a:t>you’ve sinned 70 x 7 times!</a:t>
            </a:r>
          </a:p>
          <a:p>
            <a:pPr marL="0" indent="0">
              <a:buNone/>
            </a:pPr>
            <a:r>
              <a:rPr lang="en-US" dirty="0"/>
              <a:t>The point is, </a:t>
            </a:r>
            <a:r>
              <a:rPr lang="en-US" dirty="0">
                <a:solidFill>
                  <a:srgbClr val="00FF00"/>
                </a:solidFill>
              </a:rPr>
              <a:t>what is your attitude to the sin in your life. </a:t>
            </a:r>
            <a:r>
              <a:rPr lang="en-US" dirty="0"/>
              <a:t>Do you </a:t>
            </a:r>
            <a:r>
              <a:rPr lang="en-US" i="1" u="sng" dirty="0">
                <a:solidFill>
                  <a:srgbClr val="00FF00"/>
                </a:solidFill>
              </a:rPr>
              <a:t>hate</a:t>
            </a:r>
            <a:r>
              <a:rPr lang="en-US" dirty="0">
                <a:solidFill>
                  <a:srgbClr val="00FF00"/>
                </a:solidFill>
              </a:rPr>
              <a:t> </a:t>
            </a:r>
            <a:r>
              <a:rPr lang="en-US" dirty="0"/>
              <a:t>your sins or do you </a:t>
            </a:r>
            <a:r>
              <a:rPr lang="en-US" i="1" u="sng" dirty="0">
                <a:solidFill>
                  <a:srgbClr val="00FF00"/>
                </a:solidFill>
              </a:rPr>
              <a:t>cherish</a:t>
            </a:r>
            <a:r>
              <a:rPr lang="en-US" dirty="0">
                <a:solidFill>
                  <a:srgbClr val="00FF00"/>
                </a:solidFill>
              </a:rPr>
              <a:t> </a:t>
            </a:r>
            <a:r>
              <a:rPr lang="en-US" dirty="0"/>
              <a:t>them?</a:t>
            </a: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3275856" y="4293096"/>
            <a:ext cx="2304256" cy="1926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5"/>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dirty="0">
                <a:solidFill>
                  <a:srgbClr val="00FF00"/>
                </a:solidFill>
                <a:sym typeface="Wingdings" pitchFamily="2" charset="2"/>
              </a:rPr>
              <a:t></a:t>
            </a:r>
            <a:endParaRPr lang="en-US" sz="2400" dirty="0">
              <a:solidFill>
                <a:schemeClr val="tx1"/>
              </a:solidFill>
            </a:endParaRPr>
          </a:p>
        </p:txBody>
      </p:sp>
    </p:spTree>
    <p:extLst>
      <p:ext uri="{BB962C8B-B14F-4D97-AF65-F5344CB8AC3E}">
        <p14:creationId xmlns:p14="http://schemas.microsoft.com/office/powerpoint/2010/main" val="490829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10000" fill="hold"/>
                                        <p:tgtEl>
                                          <p:spTgt spid="7"/>
                                        </p:tgtEl>
                                        <p:attrNameLst>
                                          <p:attrName>r</p:attrName>
                                        </p:attrNameLst>
                                      </p:cBhvr>
                                    </p:animRot>
                                  </p:childTnLst>
                                </p:cTn>
                              </p:par>
                              <p:par>
                                <p:cTn id="7" presetID="1" presetClass="entr" presetSubtype="0" fill="hold" grpId="0" nodeType="withEffect">
                                  <p:stCondLst>
                                    <p:cond delay="0"/>
                                  </p:stCondLst>
                                  <p:childTnLst>
                                    <p:set>
                                      <p:cBhvr>
                                        <p:cTn id="8" dur="1" fill="hold">
                                          <p:stCondLst>
                                            <p:cond delay="0"/>
                                          </p:stCondLst>
                                        </p:cTn>
                                        <p:tgtEl>
                                          <p:spTgt spid="42086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2086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867"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2"/>
          <p:cNvSpPr>
            <a:spLocks noGrp="1" noChangeArrowheads="1"/>
          </p:cNvSpPr>
          <p:nvPr>
            <p:ph type="title"/>
          </p:nvPr>
        </p:nvSpPr>
        <p:spPr/>
        <p:txBody>
          <a:bodyPr/>
          <a:lstStyle/>
          <a:p>
            <a:r>
              <a:rPr lang="en-US"/>
              <a:t>Who may come and who not?</a:t>
            </a:r>
          </a:p>
        </p:txBody>
      </p:sp>
      <p:sp>
        <p:nvSpPr>
          <p:cNvPr id="420867" name="Rectangle 3"/>
          <p:cNvSpPr>
            <a:spLocks noGrp="1" noChangeArrowheads="1"/>
          </p:cNvSpPr>
          <p:nvPr>
            <p:ph idx="1"/>
          </p:nvPr>
        </p:nvSpPr>
        <p:spPr/>
        <p:txBody>
          <a:bodyPr/>
          <a:lstStyle/>
          <a:p>
            <a:r>
              <a:rPr lang="en-US" dirty="0"/>
              <a:t>Class discussion – sin against the 6</a:t>
            </a:r>
            <a:r>
              <a:rPr lang="en-US" baseline="30000" dirty="0"/>
              <a:t>th</a:t>
            </a:r>
            <a:r>
              <a:rPr lang="en-US" dirty="0"/>
              <a:t> commandment</a:t>
            </a:r>
          </a:p>
          <a:p>
            <a:pPr marL="0" indent="0">
              <a:buNone/>
            </a:pPr>
            <a:r>
              <a:rPr lang="en-US" dirty="0"/>
              <a:t>Where would you draw the line when it comes to allowing someone to participate in the Lord’s Supper?</a:t>
            </a:r>
          </a:p>
          <a:p>
            <a:endParaRPr lang="en-US" dirty="0"/>
          </a:p>
          <a:p>
            <a:r>
              <a:rPr lang="en-US" dirty="0"/>
              <a:t>Someone who dislikes someone else</a:t>
            </a:r>
          </a:p>
          <a:p>
            <a:r>
              <a:rPr lang="en-US" dirty="0"/>
              <a:t>Someone who hates someone else</a:t>
            </a:r>
          </a:p>
          <a:p>
            <a:r>
              <a:rPr lang="en-US" dirty="0"/>
              <a:t>Someone who bullies someone else</a:t>
            </a:r>
          </a:p>
          <a:p>
            <a:r>
              <a:rPr lang="en-US" dirty="0"/>
              <a:t>Someone who hurts someone else</a:t>
            </a:r>
          </a:p>
          <a:p>
            <a:r>
              <a:rPr lang="en-US" dirty="0"/>
              <a:t>Someone who disables someone else for life</a:t>
            </a:r>
          </a:p>
          <a:p>
            <a:r>
              <a:rPr lang="en-US" dirty="0"/>
              <a:t>Someone who murders someone else</a:t>
            </a:r>
          </a:p>
        </p:txBody>
      </p:sp>
      <p:pic>
        <p:nvPicPr>
          <p:cNvPr id="420868" name="Picture 4" descr="C:\Documents and Settings\Karlo Janssen\Mijn documenten\Downloads\Dit Koningskind\kidsmoment.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0" y="0"/>
            <a:ext cx="1066800" cy="1042988"/>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p:cNvCxnSpPr/>
          <p:nvPr/>
        </p:nvCxnSpPr>
        <p:spPr bwMode="auto">
          <a:xfrm>
            <a:off x="107504" y="4725144"/>
            <a:ext cx="8496944" cy="0"/>
          </a:xfrm>
          <a:prstGeom prst="line">
            <a:avLst/>
          </a:prstGeom>
          <a:noFill/>
          <a:ln w="762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6"/>
          <p:cNvCxnSpPr/>
          <p:nvPr/>
        </p:nvCxnSpPr>
        <p:spPr bwMode="auto">
          <a:xfrm>
            <a:off x="107504" y="4653136"/>
            <a:ext cx="8496944" cy="0"/>
          </a:xfrm>
          <a:prstGeom prst="line">
            <a:avLst/>
          </a:prstGeom>
          <a:noFill/>
          <a:ln w="76200" cap="flat" cmpd="sng" algn="ctr">
            <a:solidFill>
              <a:srgbClr val="00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49196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3000" fill="hold" nodeType="afterEffect">
                                  <p:stCondLst>
                                    <p:cond delay="0"/>
                                  </p:stCondLst>
                                  <p:childTnLst>
                                    <p:animMotion origin="layout" path="M 0 0 L 0 0 C 0.00573 -0.06806 0.00191 -0.01829 0 -0.18357 C 0 -0.18496 -0.00069 -0.18611 -0.00104 -0.1875 C -0.0019 -0.19213 -0.0026 -0.19885 -0.00295 -0.20324 C -0.00434 -0.21736 -0.00295 -0.21111 -0.00486 -0.21922 C -0.00468 -0.22315 -0.00607 -0.22824 -0.00399 -0.23102 C -0.00243 -0.23311 -0.0026 -0.2257 -0.0019 -0.22315 L 0.00105 -0.21135 L 0.00191 -0.20718 C 0.00452 -0.17616 0.00261 -0.20301 0.004 -0.14005 C 0.00417 -0.12801 0.00469 -0.11621 0.00504 -0.1044 C 0.00469 -0.08241 0.00452 -0.06042 0.004 -0.03843 C 0.004 -0.03704 0.00313 -0.03565 0.00296 -0.03449 C 0.00087 -0.01158 0.00365 -0.02361 0.00105 -0.0132 C 0.0007 0.00555 0.00035 0.02453 0 0.04351 C -0.00069 0.07662 0.00053 0.0662 -0.0019 0.0831 C -0.00156 0.10023 -0.00156 0.11736 -0.00104 0.13449 C -0.00086 0.13634 -0.00017 0.13796 0 0.13981 C 0.00053 0.14514 0.00053 0.15046 0.00105 0.15578 C 0.00122 0.15833 0.00174 0.16088 0.00191 0.16365 C 0.00348 0.17592 0.00226 0.16898 0.004 0.17801 C 0.00226 0.27222 0.00226 0.23796 0.004 0.2125 C 0.00417 0.20879 0.00469 0.20532 0.00504 0.20185 C 0.00469 0.18518 0.00417 0.16851 0.004 0.15162 C 0.00348 0.1081 0.00365 0.06458 0.00296 0.02106 C 0.00296 0.01967 0.00209 0.01851 0.00191 0.01713 C 0.00174 0.01088 0.00035 0.00277 0 0 Z " pathEditMode="relative" ptsTypes="AAAAAAAAAAAAAAAAAAAAAAAAAAAA">
                                      <p:cBhvr>
                                        <p:cTn id="6" dur="7500" fill="hold"/>
                                        <p:tgtEl>
                                          <p:spTgt spid="3"/>
                                        </p:tgtEl>
                                        <p:attrNameLst>
                                          <p:attrName>ppt_x</p:attrName>
                                          <p:attrName>ppt_y</p:attrName>
                                        </p:attrNameLst>
                                      </p:cBhvr>
                                    </p:animMotion>
                                  </p:childTnLst>
                                  <p:subTnLst>
                                    <p:set>
                                      <p:cBhvr override="childStyle">
                                        <p:cTn dur="1" fill="hold" display="0" masterRel="sameClick" afterEffect="1">
                                          <p:stCondLst>
                                            <p:cond evt="end" delay="0">
                                              <p:tn val="5"/>
                                            </p:cond>
                                          </p:stCondLst>
                                        </p:cTn>
                                        <p:tgtEl>
                                          <p:spTgt spid="3"/>
                                        </p:tgtEl>
                                        <p:attrNameLst>
                                          <p:attrName>style.visibility</p:attrName>
                                        </p:attrNameLst>
                                      </p:cBhvr>
                                      <p:to>
                                        <p:strVal val="hidden"/>
                                      </p:to>
                                    </p:set>
                                  </p:subTnLst>
                                </p:cTn>
                              </p:par>
                              <p:par>
                                <p:cTn id="7" presetID="0" presetClass="path" presetSubtype="0" repeatCount="3000" fill="hold" nodeType="withEffect">
                                  <p:stCondLst>
                                    <p:cond delay="0"/>
                                  </p:stCondLst>
                                  <p:childTnLst>
                                    <p:animMotion origin="layout" path="M 0 0 L 0 0 C 0.00573 -0.06806 0.00191 -0.01829 0 -0.18357 C 0 -0.18496 -0.00069 -0.18611 -0.00104 -0.1875 C -0.0019 -0.19213 -0.0026 -0.19885 -0.00295 -0.20324 C -0.00434 -0.21736 -0.00295 -0.21111 -0.00486 -0.21922 C -0.00468 -0.22315 -0.00607 -0.22824 -0.00399 -0.23102 C -0.00243 -0.23311 -0.0026 -0.2257 -0.0019 -0.22315 L 0.00105 -0.21135 L 0.00191 -0.20718 C 0.00452 -0.17616 0.00261 -0.20301 0.004 -0.14005 C 0.00417 -0.12801 0.00469 -0.11621 0.00504 -0.1044 C 0.00469 -0.08241 0.00452 -0.06042 0.004 -0.03843 C 0.004 -0.03704 0.00313 -0.03565 0.00296 -0.03449 C 0.00087 -0.01158 0.00365 -0.02361 0.00105 -0.0132 C 0.0007 0.00555 0.00035 0.02453 0 0.04351 C -0.00069 0.07662 0.00053 0.0662 -0.0019 0.0831 C -0.00156 0.10023 -0.00156 0.11736 -0.00104 0.13449 C -0.00086 0.13634 -0.00017 0.13796 0 0.13981 C 0.00053 0.14514 0.00053 0.15046 0.00105 0.15578 C 0.00122 0.15833 0.00174 0.16088 0.00191 0.16365 C 0.00348 0.17592 0.00226 0.16898 0.004 0.17801 C 0.00226 0.27222 0.00226 0.23796 0.004 0.2125 C 0.00417 0.20879 0.00469 0.20532 0.00504 0.20185 C 0.00469 0.18518 0.00417 0.16851 0.004 0.15162 C 0.00348 0.1081 0.00365 0.06458 0.00296 0.02106 C 0.00296 0.01967 0.00209 0.01851 0.00191 0.01713 C 0.00174 0.01088 0.00035 0.00277 0 0 Z " pathEditMode="relative" ptsTypes="AAAAAAAAAAAAAAAAAAAAAAAAAAAA">
                                      <p:cBhvr>
                                        <p:cTn id="8" dur="7500" fill="hold"/>
                                        <p:tgtEl>
                                          <p:spTgt spid="7"/>
                                        </p:tgtEl>
                                        <p:attrNameLst>
                                          <p:attrName>ppt_x</p:attrName>
                                          <p:attrName>ppt_y</p:attrName>
                                        </p:attrNameLst>
                                      </p:cBhvr>
                                    </p:animMotion>
                                  </p:childTnLst>
                                  <p:subTnLst>
                                    <p:set>
                                      <p:cBhvr override="childStyle">
                                        <p:cTn dur="1" fill="hold" display="0" masterRel="sameClick" afterEffect="1">
                                          <p:stCondLst>
                                            <p:cond evt="end" delay="0">
                                              <p:tn val="7"/>
                                            </p:cond>
                                          </p:stCondLst>
                                        </p:cTn>
                                        <p:tgtEl>
                                          <p:spTgt spid="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2"/>
          <p:cNvSpPr>
            <a:spLocks noGrp="1" noChangeArrowheads="1"/>
          </p:cNvSpPr>
          <p:nvPr>
            <p:ph type="title"/>
          </p:nvPr>
        </p:nvSpPr>
        <p:spPr/>
        <p:txBody>
          <a:bodyPr/>
          <a:lstStyle/>
          <a:p>
            <a:r>
              <a:rPr lang="en-US" dirty="0"/>
              <a:t>Who may come and who not?</a:t>
            </a:r>
          </a:p>
        </p:txBody>
      </p:sp>
      <p:sp>
        <p:nvSpPr>
          <p:cNvPr id="420867" name="Rectangle 3"/>
          <p:cNvSpPr>
            <a:spLocks noGrp="1" noChangeArrowheads="1"/>
          </p:cNvSpPr>
          <p:nvPr>
            <p:ph idx="1"/>
          </p:nvPr>
        </p:nvSpPr>
        <p:spPr/>
        <p:txBody>
          <a:bodyPr/>
          <a:lstStyle/>
          <a:p>
            <a:r>
              <a:rPr lang="en-US" dirty="0"/>
              <a:t>Class discussion:</a:t>
            </a:r>
          </a:p>
          <a:p>
            <a:pPr marL="0" indent="0">
              <a:buNone/>
            </a:pPr>
            <a:r>
              <a:rPr lang="en-US" dirty="0"/>
              <a:t>Where would you draw the line when it comes to allowing someone to participate in the Lord’s Supper?</a:t>
            </a:r>
          </a:p>
          <a:p>
            <a:endParaRPr lang="en-US" dirty="0"/>
          </a:p>
          <a:p>
            <a:endParaRPr lang="en-US" dirty="0"/>
          </a:p>
          <a:p>
            <a:r>
              <a:rPr lang="en-US" dirty="0"/>
              <a:t>Those who repent of their sins</a:t>
            </a:r>
          </a:p>
          <a:p>
            <a:endParaRPr lang="en-US" dirty="0"/>
          </a:p>
          <a:p>
            <a:endParaRPr lang="en-US" dirty="0"/>
          </a:p>
          <a:p>
            <a:r>
              <a:rPr lang="en-US" dirty="0"/>
              <a:t>Those who do not repent of their sins.</a:t>
            </a:r>
          </a:p>
        </p:txBody>
      </p:sp>
      <p:pic>
        <p:nvPicPr>
          <p:cNvPr id="420868" name="Picture 4" descr="C:\Documents and Settings\Karlo Janssen\Mijn documenten\Downloads\Dit Koningskind\kidsmoment.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0" y="0"/>
            <a:ext cx="1066800" cy="1042988"/>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p:cNvCxnSpPr/>
          <p:nvPr/>
        </p:nvCxnSpPr>
        <p:spPr bwMode="auto">
          <a:xfrm>
            <a:off x="107504" y="4725144"/>
            <a:ext cx="8496944" cy="0"/>
          </a:xfrm>
          <a:prstGeom prst="line">
            <a:avLst/>
          </a:prstGeom>
          <a:noFill/>
          <a:ln w="762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6"/>
          <p:cNvCxnSpPr/>
          <p:nvPr/>
        </p:nvCxnSpPr>
        <p:spPr bwMode="auto">
          <a:xfrm>
            <a:off x="107504" y="4653136"/>
            <a:ext cx="8496944" cy="0"/>
          </a:xfrm>
          <a:prstGeom prst="line">
            <a:avLst/>
          </a:prstGeom>
          <a:noFill/>
          <a:ln w="76200" cap="flat" cmpd="sng" algn="ctr">
            <a:solidFill>
              <a:srgbClr val="00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252703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7794" name="Rectangle 2"/>
          <p:cNvSpPr>
            <a:spLocks noGrp="1" noChangeArrowheads="1"/>
          </p:cNvSpPr>
          <p:nvPr>
            <p:ph type="title"/>
          </p:nvPr>
        </p:nvSpPr>
        <p:spPr/>
        <p:txBody>
          <a:bodyPr/>
          <a:lstStyle/>
          <a:p>
            <a:r>
              <a:rPr lang="en-US" dirty="0">
                <a:solidFill>
                  <a:schemeClr val="tx1"/>
                </a:solidFill>
              </a:rPr>
              <a:t>Sacraments and the covenant</a:t>
            </a:r>
          </a:p>
        </p:txBody>
      </p:sp>
      <p:sp>
        <p:nvSpPr>
          <p:cNvPr id="417795" name="Rectangle 3"/>
          <p:cNvSpPr>
            <a:spLocks noGrp="1" noChangeArrowheads="1"/>
          </p:cNvSpPr>
          <p:nvPr>
            <p:ph idx="1"/>
          </p:nvPr>
        </p:nvSpPr>
        <p:spPr/>
        <p:txBody>
          <a:bodyPr/>
          <a:lstStyle/>
          <a:p>
            <a:pPr>
              <a:buFontTx/>
              <a:buNone/>
            </a:pPr>
            <a:r>
              <a:rPr lang="en-US" dirty="0"/>
              <a:t>Baptism is about the </a:t>
            </a:r>
            <a:r>
              <a:rPr lang="en-US" dirty="0">
                <a:solidFill>
                  <a:srgbClr val="00FF00"/>
                </a:solidFill>
              </a:rPr>
              <a:t>entry</a:t>
            </a:r>
            <a:r>
              <a:rPr lang="en-US" dirty="0"/>
              <a:t> into the covenant</a:t>
            </a:r>
          </a:p>
          <a:p>
            <a:pPr lvl="1">
              <a:buFontTx/>
              <a:buNone/>
            </a:pPr>
            <a:r>
              <a:rPr lang="en-US" dirty="0"/>
              <a:t>Baptism is only about </a:t>
            </a:r>
            <a:r>
              <a:rPr lang="en-US" dirty="0">
                <a:solidFill>
                  <a:srgbClr val="00FF00"/>
                </a:solidFill>
              </a:rPr>
              <a:t>God’s promise to us </a:t>
            </a:r>
          </a:p>
          <a:p>
            <a:pPr lvl="1">
              <a:buFontTx/>
              <a:buNone/>
            </a:pPr>
            <a:r>
              <a:rPr lang="en-US" dirty="0">
                <a:solidFill>
                  <a:srgbClr val="00FF00"/>
                </a:solidFill>
              </a:rPr>
              <a:t>In baptism we </a:t>
            </a:r>
            <a:r>
              <a:rPr lang="en-US" u="sng" dirty="0">
                <a:solidFill>
                  <a:srgbClr val="00FF00"/>
                </a:solidFill>
              </a:rPr>
              <a:t>only receive</a:t>
            </a:r>
          </a:p>
          <a:p>
            <a:pPr lvl="1">
              <a:buFontTx/>
              <a:buNone/>
            </a:pPr>
            <a:endParaRPr lang="en-US" dirty="0">
              <a:solidFill>
                <a:srgbClr val="00FF00"/>
              </a:solidFill>
            </a:endParaRPr>
          </a:p>
          <a:p>
            <a:pPr>
              <a:buFontTx/>
              <a:buNone/>
            </a:pPr>
            <a:r>
              <a:rPr lang="en-US" dirty="0"/>
              <a:t>Lord’s Supper is about </a:t>
            </a:r>
            <a:r>
              <a:rPr lang="en-US" dirty="0">
                <a:solidFill>
                  <a:srgbClr val="00FF00"/>
                </a:solidFill>
              </a:rPr>
              <a:t>continuation </a:t>
            </a:r>
            <a:r>
              <a:rPr lang="en-US" dirty="0"/>
              <a:t>in</a:t>
            </a:r>
            <a:r>
              <a:rPr lang="en-US" dirty="0">
                <a:solidFill>
                  <a:srgbClr val="00FF00"/>
                </a:solidFill>
              </a:rPr>
              <a:t> </a:t>
            </a:r>
            <a:r>
              <a:rPr lang="en-US" dirty="0"/>
              <a:t>the covenant</a:t>
            </a:r>
          </a:p>
          <a:p>
            <a:pPr lvl="1">
              <a:buFontTx/>
              <a:buNone/>
            </a:pPr>
            <a:r>
              <a:rPr lang="en-US" dirty="0"/>
              <a:t>Lord’s Supper is about </a:t>
            </a:r>
            <a:r>
              <a:rPr lang="en-US" dirty="0">
                <a:solidFill>
                  <a:srgbClr val="00FF00"/>
                </a:solidFill>
              </a:rPr>
              <a:t>God’s promise to us </a:t>
            </a:r>
            <a:r>
              <a:rPr lang="en-US" dirty="0"/>
              <a:t>and </a:t>
            </a:r>
            <a:r>
              <a:rPr lang="en-US" dirty="0">
                <a:solidFill>
                  <a:srgbClr val="00FF00"/>
                </a:solidFill>
              </a:rPr>
              <a:t>our promise to God; </a:t>
            </a:r>
            <a:r>
              <a:rPr lang="en-US" dirty="0"/>
              <a:t>thus we </a:t>
            </a:r>
            <a:r>
              <a:rPr lang="en-US" u="sng" dirty="0">
                <a:solidFill>
                  <a:srgbClr val="00FF00"/>
                </a:solidFill>
              </a:rPr>
              <a:t>receive and give</a:t>
            </a:r>
          </a:p>
          <a:p>
            <a:pPr lvl="1">
              <a:buFontTx/>
              <a:buNone/>
            </a:pPr>
            <a:r>
              <a:rPr lang="en-US" dirty="0"/>
              <a:t>Scripture explicitly</a:t>
            </a:r>
            <a:r>
              <a:rPr lang="en-US" dirty="0">
                <a:solidFill>
                  <a:srgbClr val="00FF00"/>
                </a:solidFill>
              </a:rPr>
              <a:t> </a:t>
            </a:r>
            <a:r>
              <a:rPr lang="en-US" dirty="0"/>
              <a:t>requires </a:t>
            </a:r>
            <a:r>
              <a:rPr lang="en-US" dirty="0">
                <a:solidFill>
                  <a:srgbClr val="00FF00"/>
                </a:solidFill>
              </a:rPr>
              <a:t>self-examination before participating </a:t>
            </a:r>
            <a:r>
              <a:rPr lang="en-US" dirty="0"/>
              <a:t>(1Cor 11:28-29); the ability to examine oneself is thus</a:t>
            </a:r>
            <a:r>
              <a:rPr lang="en-US" dirty="0">
                <a:solidFill>
                  <a:srgbClr val="00FF00"/>
                </a:solidFill>
              </a:rPr>
              <a:t> a requirement</a:t>
            </a:r>
          </a:p>
          <a:p>
            <a:pPr lvl="1">
              <a:buFontTx/>
              <a:buNone/>
            </a:pPr>
            <a:endParaRPr lang="en-US" dirty="0">
              <a:solidFill>
                <a:srgbClr val="00FF00"/>
              </a:solidFill>
            </a:endParaRPr>
          </a:p>
        </p:txBody>
      </p:sp>
      <p:pic>
        <p:nvPicPr>
          <p:cNvPr id="417796" name="Picture 4" descr="C:\Documents and Settings\Karlo Janssen\Mijn documenten\Downloads\Dit Koningskind\avondmaal.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0" y="0"/>
            <a:ext cx="1066800" cy="1031875"/>
          </a:xfrm>
          <a:prstGeom prst="rect">
            <a:avLst/>
          </a:prstGeom>
          <a:noFill/>
          <a:extLst>
            <a:ext uri="{909E8E84-426E-40DD-AFC4-6F175D3DCCD1}">
              <a14:hiddenFill xmlns:a14="http://schemas.microsoft.com/office/drawing/2010/main">
                <a:solidFill>
                  <a:srgbClr val="FFFFFF"/>
                </a:solidFill>
              </a14:hiddenFill>
            </a:ext>
          </a:extLst>
        </p:spPr>
      </p:pic>
      <p:pic>
        <p:nvPicPr>
          <p:cNvPr id="417797" name="Picture 5" descr="C:\Documents and Settings\Karlo Janssen\Mijn documenten\Downloads\Dit Koningskind\dopen.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006475" cy="1066800"/>
          </a:xfrm>
          <a:prstGeom prst="rect">
            <a:avLst/>
          </a:prstGeom>
          <a:noFill/>
          <a:extLst>
            <a:ext uri="{909E8E84-426E-40DD-AFC4-6F175D3DCCD1}">
              <a14:hiddenFill xmlns:a14="http://schemas.microsoft.com/office/drawing/2010/main">
                <a:solidFill>
                  <a:srgbClr val="FFFFFF"/>
                </a:solidFill>
              </a14:hiddenFill>
            </a:ext>
          </a:extLst>
        </p:spPr>
      </p:pic>
      <p:sp>
        <p:nvSpPr>
          <p:cNvPr id="417798" name="Text Box 6"/>
          <p:cNvSpPr txBox="1">
            <a:spLocks noChangeArrowheads="1"/>
          </p:cNvSpPr>
          <p:nvPr/>
        </p:nvSpPr>
        <p:spPr bwMode="auto">
          <a:xfrm>
            <a:off x="7696200" y="152400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sym typeface="Wingdings" pitchFamily="2" charset="2"/>
              </a:rPr>
              <a:t></a:t>
            </a:r>
            <a:endParaRPr lang="en-US" sz="240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9"/>
                                          </p:stCondLst>
                                        </p:cTn>
                                        <p:tgtEl>
                                          <p:spTgt spid="4177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9"/>
                                          </p:stCondLst>
                                        </p:cTn>
                                        <p:tgtEl>
                                          <p:spTgt spid="4177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9"/>
                                          </p:stCondLst>
                                        </p:cTn>
                                        <p:tgtEl>
                                          <p:spTgt spid="41779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41779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9"/>
                                          </p:stCondLst>
                                        </p:cTn>
                                        <p:tgtEl>
                                          <p:spTgt spid="41779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9"/>
                                          </p:stCondLst>
                                        </p:cTn>
                                        <p:tgtEl>
                                          <p:spTgt spid="4177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795"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2"/>
          <p:cNvSpPr>
            <a:spLocks noGrp="1" noChangeArrowheads="1"/>
          </p:cNvSpPr>
          <p:nvPr>
            <p:ph type="title"/>
          </p:nvPr>
        </p:nvSpPr>
        <p:spPr/>
        <p:txBody>
          <a:bodyPr/>
          <a:lstStyle/>
          <a:p>
            <a:r>
              <a:rPr lang="en-US"/>
              <a:t>Who may come and who not?</a:t>
            </a:r>
          </a:p>
        </p:txBody>
      </p:sp>
      <p:sp>
        <p:nvSpPr>
          <p:cNvPr id="421891" name="Rectangle 3"/>
          <p:cNvSpPr>
            <a:spLocks noGrp="1" noChangeArrowheads="1"/>
          </p:cNvSpPr>
          <p:nvPr>
            <p:ph idx="1"/>
          </p:nvPr>
        </p:nvSpPr>
        <p:spPr/>
        <p:txBody>
          <a:bodyPr/>
          <a:lstStyle/>
          <a:p>
            <a:r>
              <a:rPr lang="en-US" dirty="0"/>
              <a:t>A Canadian Reformed church member</a:t>
            </a:r>
          </a:p>
          <a:p>
            <a:r>
              <a:rPr lang="en-US" dirty="0"/>
              <a:t>A United Reformed church member</a:t>
            </a:r>
          </a:p>
          <a:p>
            <a:r>
              <a:rPr lang="en-US" dirty="0"/>
              <a:t>A Christian Reformed church member</a:t>
            </a:r>
          </a:p>
          <a:p>
            <a:r>
              <a:rPr lang="en-US" dirty="0"/>
              <a:t>A Reformed Baptist</a:t>
            </a:r>
          </a:p>
          <a:p>
            <a:r>
              <a:rPr lang="en-US" dirty="0"/>
              <a:t>A Pentecostal (Arminian Baptist)</a:t>
            </a:r>
          </a:p>
          <a:p>
            <a:r>
              <a:rPr lang="en-US" dirty="0"/>
              <a:t>A Roman Catholic</a:t>
            </a:r>
          </a:p>
          <a:p>
            <a:r>
              <a:rPr lang="en-US" dirty="0"/>
              <a:t>A Jehovah’s Witness</a:t>
            </a:r>
          </a:p>
          <a:p>
            <a:r>
              <a:rPr lang="en-US" dirty="0"/>
              <a:t>A Mormon</a:t>
            </a:r>
          </a:p>
          <a:p>
            <a:r>
              <a:rPr lang="en-US" dirty="0"/>
              <a:t>A Sikh</a:t>
            </a:r>
          </a:p>
          <a:p>
            <a:r>
              <a:rPr lang="en-US" dirty="0"/>
              <a:t>An atheist </a:t>
            </a:r>
            <a:r>
              <a:rPr lang="en-US" sz="2400" dirty="0"/>
              <a:t>(someone who believes God does not exist)</a:t>
            </a:r>
            <a:r>
              <a:rPr lang="en-US" dirty="0"/>
              <a:t>	    </a:t>
            </a:r>
          </a:p>
          <a:p>
            <a:pPr marL="0" indent="0">
              <a:buNone/>
            </a:pPr>
            <a:r>
              <a:rPr lang="en-US" i="1" dirty="0"/>
              <a:t>					</a:t>
            </a:r>
          </a:p>
        </p:txBody>
      </p:sp>
      <p:pic>
        <p:nvPicPr>
          <p:cNvPr id="421892" name="Picture 4" descr="C:\Documents and Settings\Karlo Janssen\Mijn documenten\Downloads\Dit Koningskind\kidsmoment.bm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0" y="0"/>
            <a:ext cx="1066800" cy="10429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p:cNvSpPr>
            <a:spLocks noGrp="1" noChangeArrowheads="1"/>
          </p:cNvSpPr>
          <p:nvPr>
            <p:ph type="title"/>
          </p:nvPr>
        </p:nvSpPr>
        <p:spPr/>
        <p:txBody>
          <a:bodyPr/>
          <a:lstStyle/>
          <a:p>
            <a:r>
              <a:rPr lang="en-US"/>
              <a:t>You may come </a:t>
            </a:r>
          </a:p>
        </p:txBody>
      </p:sp>
      <p:sp>
        <p:nvSpPr>
          <p:cNvPr id="419843" name="Rectangle 3"/>
          <p:cNvSpPr>
            <a:spLocks noGrp="1" noChangeArrowheads="1"/>
          </p:cNvSpPr>
          <p:nvPr>
            <p:ph idx="1"/>
          </p:nvPr>
        </p:nvSpPr>
        <p:spPr/>
        <p:txBody>
          <a:bodyPr/>
          <a:lstStyle/>
          <a:p>
            <a:pPr algn="ctr">
              <a:buFontTx/>
              <a:buNone/>
            </a:pPr>
            <a:r>
              <a:rPr lang="en-US" sz="4000" dirty="0">
                <a:solidFill>
                  <a:srgbClr val="00FF00"/>
                </a:solidFill>
              </a:rPr>
              <a:t>if your</a:t>
            </a:r>
            <a:endParaRPr lang="en-US" sz="4000" dirty="0"/>
          </a:p>
          <a:p>
            <a:pPr algn="ctr">
              <a:buFontTx/>
              <a:buNone/>
            </a:pPr>
            <a:endParaRPr lang="en-US" sz="4000" dirty="0"/>
          </a:p>
          <a:p>
            <a:pPr algn="ctr">
              <a:buFontTx/>
              <a:buNone/>
            </a:pPr>
            <a:endParaRPr lang="en-US" sz="4000" dirty="0"/>
          </a:p>
          <a:p>
            <a:pPr algn="ctr">
              <a:buFontTx/>
              <a:buNone/>
            </a:pPr>
            <a:endParaRPr lang="en-US" sz="4000" dirty="0"/>
          </a:p>
          <a:p>
            <a:pPr algn="ctr">
              <a:buFontTx/>
              <a:buNone/>
            </a:pPr>
            <a:endParaRPr lang="en-US" sz="4000" dirty="0"/>
          </a:p>
          <a:p>
            <a:pPr algn="ctr">
              <a:buFontTx/>
              <a:buNone/>
            </a:pPr>
            <a:r>
              <a:rPr lang="en-US" sz="4000" dirty="0">
                <a:solidFill>
                  <a:srgbClr val="00FF00"/>
                </a:solidFill>
              </a:rPr>
              <a:t>is right before God</a:t>
            </a:r>
          </a:p>
        </p:txBody>
      </p:sp>
      <p:pic>
        <p:nvPicPr>
          <p:cNvPr id="4198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905000"/>
            <a:ext cx="2667000"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845" name="Text Box 5"/>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dirty="0">
                <a:solidFill>
                  <a:srgbClr val="00FF00"/>
                </a:solidFill>
                <a:sym typeface="Wingdings" pitchFamily="2" charset="2"/>
              </a:rPr>
              <a:t></a:t>
            </a:r>
            <a:endParaRPr lang="en-US" sz="2400" dirty="0">
              <a:solidFill>
                <a:schemeClr val="tx1"/>
              </a:solidFill>
            </a:endParaRPr>
          </a:p>
        </p:txBody>
      </p:sp>
      <p:sp>
        <p:nvSpPr>
          <p:cNvPr id="2" name="Arrow: Pentagon 1">
            <a:extLst>
              <a:ext uri="{FF2B5EF4-FFF2-40B4-BE49-F238E27FC236}">
                <a16:creationId xmlns:a16="http://schemas.microsoft.com/office/drawing/2014/main" id="{72860E99-D330-406E-945F-6E73CFAB8CE1}"/>
              </a:ext>
            </a:extLst>
          </p:cNvPr>
          <p:cNvSpPr/>
          <p:nvPr/>
        </p:nvSpPr>
        <p:spPr bwMode="auto">
          <a:xfrm flipH="1">
            <a:off x="6228184" y="2793636"/>
            <a:ext cx="2897932" cy="707371"/>
          </a:xfrm>
          <a:prstGeom prst="homePlate">
            <a:avLst>
              <a:gd name="adj" fmla="val 69107"/>
            </a:avLst>
          </a:prstGeom>
          <a:solidFill>
            <a:srgbClr val="66FF66">
              <a:alpha val="50196"/>
            </a:srgbClr>
          </a:solidFill>
          <a:ln>
            <a:noFill/>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2000" b="0" i="1" u="none" strike="noStrike" cap="none" normalizeH="0" baseline="0" dirty="0">
                <a:ln>
                  <a:noFill/>
                </a:ln>
                <a:solidFill>
                  <a:schemeClr val="tx2"/>
                </a:solidFill>
                <a:effectLst/>
                <a:latin typeface="+mn-lt"/>
              </a:rPr>
              <a:t>Draw this on your worksheet too!</a:t>
            </a:r>
          </a:p>
        </p:txBody>
      </p:sp>
      <p:sp>
        <p:nvSpPr>
          <p:cNvPr id="3" name="TextBox 2">
            <a:extLst>
              <a:ext uri="{FF2B5EF4-FFF2-40B4-BE49-F238E27FC236}">
                <a16:creationId xmlns:a16="http://schemas.microsoft.com/office/drawing/2014/main" id="{25CFCEF9-FBBE-439E-9F38-423DDDF30DFC}"/>
              </a:ext>
            </a:extLst>
          </p:cNvPr>
          <p:cNvSpPr txBox="1"/>
          <p:nvPr/>
        </p:nvSpPr>
        <p:spPr>
          <a:xfrm>
            <a:off x="3777122" y="2713878"/>
            <a:ext cx="1513556" cy="707886"/>
          </a:xfrm>
          <a:prstGeom prst="rect">
            <a:avLst/>
          </a:prstGeom>
          <a:noFill/>
        </p:spPr>
        <p:txBody>
          <a:bodyPr wrap="none" rtlCol="0">
            <a:spAutoFit/>
          </a:bodyPr>
          <a:lstStyle/>
          <a:p>
            <a:r>
              <a:rPr lang="en-CA" sz="4000" dirty="0">
                <a:solidFill>
                  <a:srgbClr val="00FF00"/>
                </a:solidFill>
                <a:latin typeface="+mn-lt"/>
              </a:rPr>
              <a:t>heart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Lord’s Supper Form</a:t>
            </a:r>
          </a:p>
        </p:txBody>
      </p:sp>
      <p:sp>
        <p:nvSpPr>
          <p:cNvPr id="3" name="Content Placeholder 2"/>
          <p:cNvSpPr>
            <a:spLocks noGrp="1"/>
          </p:cNvSpPr>
          <p:nvPr>
            <p:ph idx="1"/>
          </p:nvPr>
        </p:nvSpPr>
        <p:spPr/>
        <p:txBody>
          <a:bodyPr/>
          <a:lstStyle/>
          <a:p>
            <a:r>
              <a:rPr lang="en-CA" dirty="0"/>
              <a:t>Read together the </a:t>
            </a:r>
            <a:r>
              <a:rPr lang="en-CA" i="1" dirty="0"/>
              <a:t>invitation and admonition</a:t>
            </a:r>
            <a:r>
              <a:rPr lang="en-CA" dirty="0"/>
              <a:t> section of the Form for the Celebration of the Lord’s Supper (BoP pp. 603-604).</a:t>
            </a:r>
          </a:p>
          <a:p>
            <a:r>
              <a:rPr lang="en-CA" dirty="0"/>
              <a:t>Discover and discuss how this section focuses not just on actions but goes deeper to the heart.</a:t>
            </a:r>
          </a:p>
          <a:p>
            <a:endParaRPr lang="en-CA" dirty="0"/>
          </a:p>
          <a:p>
            <a:r>
              <a:rPr lang="en-CA" dirty="0"/>
              <a:t>Question: the sinners mentioned parallel the first nine commandments. Why would the tenth not have been listed?</a:t>
            </a:r>
          </a:p>
          <a:p>
            <a:endParaRPr lang="en-CA" dirty="0"/>
          </a:p>
          <a:p>
            <a:pPr marL="0" indent="0" algn="ctr">
              <a:buNone/>
            </a:pPr>
            <a:r>
              <a:rPr lang="en-CA" i="1" dirty="0"/>
              <a:t>(time permitting)</a:t>
            </a:r>
          </a:p>
        </p:txBody>
      </p:sp>
    </p:spTree>
    <p:extLst>
      <p:ext uri="{BB962C8B-B14F-4D97-AF65-F5344CB8AC3E}">
        <p14:creationId xmlns:p14="http://schemas.microsoft.com/office/powerpoint/2010/main" val="2328495622"/>
      </p:ext>
    </p:extLst>
  </p:cSld>
  <p:clrMapOvr>
    <a:masterClrMapping/>
  </p:clrMapOvr>
</p:sld>
</file>

<file path=ppt/theme/theme1.xml><?xml version="1.0" encoding="utf-8"?>
<a:theme xmlns:a="http://schemas.openxmlformats.org/drawingml/2006/main" name="1_Office Theme">
  <a:themeElements>
    <a:clrScheme name="Office Theme 8">
      <a:dk1>
        <a:srgbClr val="C0C0C0"/>
      </a:dk1>
      <a:lt1>
        <a:srgbClr val="FFFFFF"/>
      </a:lt1>
      <a:dk2>
        <a:srgbClr val="000000"/>
      </a:dk2>
      <a:lt2>
        <a:srgbClr val="FFFFFF"/>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fontScheme name="Office Theme">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tx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tx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Office Theme 8">
        <a:dk1>
          <a:srgbClr val="C0C0C0"/>
        </a:dk1>
        <a:lt1>
          <a:srgbClr val="FFFFFF"/>
        </a:lt1>
        <a:dk2>
          <a:srgbClr val="000000"/>
        </a:dk2>
        <a:lt2>
          <a:srgbClr val="FFFFFF"/>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3781</TotalTime>
  <Words>855</Words>
  <Application>Microsoft Office PowerPoint</Application>
  <PresentationFormat>On-screen Show (4:3)</PresentationFormat>
  <Paragraphs>147</Paragraphs>
  <Slides>18</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Comic Sans MS</vt:lpstr>
      <vt:lpstr>Times New Roman</vt:lpstr>
      <vt:lpstr>1_Office Theme</vt:lpstr>
      <vt:lpstr>Growing in Faith: LD 25-31</vt:lpstr>
      <vt:lpstr>Hymn 59:2</vt:lpstr>
      <vt:lpstr>Who may come?</vt:lpstr>
      <vt:lpstr>PowerPoint Presentation</vt:lpstr>
      <vt:lpstr>Bible Study: 1 Cor 11:23-29</vt:lpstr>
      <vt:lpstr>Bible Study: 1 Cor 11:23-29</vt:lpstr>
      <vt:lpstr>Who may come?</vt:lpstr>
      <vt:lpstr>What is not necessary</vt:lpstr>
      <vt:lpstr>Who may not come?</vt:lpstr>
      <vt:lpstr>Who may not come?</vt:lpstr>
      <vt:lpstr>Who may come and who not?</vt:lpstr>
      <vt:lpstr>The criterion for coming</vt:lpstr>
      <vt:lpstr>Who may come and who not?</vt:lpstr>
      <vt:lpstr>Who may come and who not?</vt:lpstr>
      <vt:lpstr>Sacraments and the covenant</vt:lpstr>
      <vt:lpstr>Who may come and who not?</vt:lpstr>
      <vt:lpstr>You may come </vt:lpstr>
      <vt:lpstr>Lord’s Supper Form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Hoe gedraagt een christen zich?</dc:title>
  <dc:creator>Roelf Janssen</dc:creator>
  <cp:lastModifiedBy>Roelf Janssen</cp:lastModifiedBy>
  <cp:revision>151</cp:revision>
  <cp:lastPrinted>2009-10-22T18:22:04Z</cp:lastPrinted>
  <dcterms:created xsi:type="dcterms:W3CDTF">2008-08-14T09:20:46Z</dcterms:created>
  <dcterms:modified xsi:type="dcterms:W3CDTF">2022-10-24T16:35:44Z</dcterms:modified>
</cp:coreProperties>
</file>