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Lst>
  <p:notesMasterIdLst>
    <p:notesMasterId r:id="rId21"/>
  </p:notesMasterIdLst>
  <p:handoutMasterIdLst>
    <p:handoutMasterId r:id="rId22"/>
  </p:handoutMasterIdLst>
  <p:sldIdLst>
    <p:sldId id="371" r:id="rId2"/>
    <p:sldId id="622" r:id="rId3"/>
    <p:sldId id="623" r:id="rId4"/>
    <p:sldId id="624" r:id="rId5"/>
    <p:sldId id="606" r:id="rId6"/>
    <p:sldId id="607" r:id="rId7"/>
    <p:sldId id="625" r:id="rId8"/>
    <p:sldId id="618" r:id="rId9"/>
    <p:sldId id="616" r:id="rId10"/>
    <p:sldId id="619" r:id="rId11"/>
    <p:sldId id="620" r:id="rId12"/>
    <p:sldId id="617" r:id="rId13"/>
    <p:sldId id="609" r:id="rId14"/>
    <p:sldId id="610" r:id="rId15"/>
    <p:sldId id="626" r:id="rId16"/>
    <p:sldId id="611" r:id="rId17"/>
    <p:sldId id="612" r:id="rId18"/>
    <p:sldId id="613" r:id="rId19"/>
    <p:sldId id="614" r:id="rId20"/>
  </p:sldIdLst>
  <p:sldSz cx="9144000" cy="6858000" type="screen4x3"/>
  <p:notesSz cx="9167813" cy="6950075"/>
  <p:defaultTextStyle>
    <a:defPPr>
      <a:defRPr lang="en-GB"/>
    </a:defPPr>
    <a:lvl1pPr algn="ctr" rtl="0" eaLnBrk="0" fontAlgn="base" hangingPunct="0">
      <a:spcBef>
        <a:spcPct val="0"/>
      </a:spcBef>
      <a:spcAft>
        <a:spcPct val="0"/>
      </a:spcAft>
      <a:defRPr sz="4400" kern="1200">
        <a:solidFill>
          <a:schemeClr val="tx2"/>
        </a:solidFill>
        <a:latin typeface="Times New Roman" pitchFamily="18" charset="0"/>
        <a:ea typeface="+mn-ea"/>
        <a:cs typeface="+mn-cs"/>
      </a:defRPr>
    </a:lvl1pPr>
    <a:lvl2pPr marL="457200" algn="ctr" rtl="0" eaLnBrk="0" fontAlgn="base" hangingPunct="0">
      <a:spcBef>
        <a:spcPct val="0"/>
      </a:spcBef>
      <a:spcAft>
        <a:spcPct val="0"/>
      </a:spcAft>
      <a:defRPr sz="4400" kern="1200">
        <a:solidFill>
          <a:schemeClr val="tx2"/>
        </a:solidFill>
        <a:latin typeface="Times New Roman" pitchFamily="18" charset="0"/>
        <a:ea typeface="+mn-ea"/>
        <a:cs typeface="+mn-cs"/>
      </a:defRPr>
    </a:lvl2pPr>
    <a:lvl3pPr marL="914400" algn="ctr" rtl="0" eaLnBrk="0" fontAlgn="base" hangingPunct="0">
      <a:spcBef>
        <a:spcPct val="0"/>
      </a:spcBef>
      <a:spcAft>
        <a:spcPct val="0"/>
      </a:spcAft>
      <a:defRPr sz="4400" kern="1200">
        <a:solidFill>
          <a:schemeClr val="tx2"/>
        </a:solidFill>
        <a:latin typeface="Times New Roman" pitchFamily="18" charset="0"/>
        <a:ea typeface="+mn-ea"/>
        <a:cs typeface="+mn-cs"/>
      </a:defRPr>
    </a:lvl3pPr>
    <a:lvl4pPr marL="1371600" algn="ctr" rtl="0" eaLnBrk="0" fontAlgn="base" hangingPunct="0">
      <a:spcBef>
        <a:spcPct val="0"/>
      </a:spcBef>
      <a:spcAft>
        <a:spcPct val="0"/>
      </a:spcAft>
      <a:defRPr sz="4400" kern="1200">
        <a:solidFill>
          <a:schemeClr val="tx2"/>
        </a:solidFill>
        <a:latin typeface="Times New Roman" pitchFamily="18" charset="0"/>
        <a:ea typeface="+mn-ea"/>
        <a:cs typeface="+mn-cs"/>
      </a:defRPr>
    </a:lvl4pPr>
    <a:lvl5pPr marL="1828800" algn="ctr" rtl="0" eaLnBrk="0" fontAlgn="base" hangingPunct="0">
      <a:spcBef>
        <a:spcPct val="0"/>
      </a:spcBef>
      <a:spcAft>
        <a:spcPct val="0"/>
      </a:spcAft>
      <a:defRPr sz="4400" kern="1200">
        <a:solidFill>
          <a:schemeClr val="tx2"/>
        </a:solidFill>
        <a:latin typeface="Times New Roman" pitchFamily="18" charset="0"/>
        <a:ea typeface="+mn-ea"/>
        <a:cs typeface="+mn-cs"/>
      </a:defRPr>
    </a:lvl5pPr>
    <a:lvl6pPr marL="2286000" algn="l" defTabSz="914400" rtl="0" eaLnBrk="1" latinLnBrk="0" hangingPunct="1">
      <a:defRPr sz="4400" kern="1200">
        <a:solidFill>
          <a:schemeClr val="tx2"/>
        </a:solidFill>
        <a:latin typeface="Times New Roman" pitchFamily="18" charset="0"/>
        <a:ea typeface="+mn-ea"/>
        <a:cs typeface="+mn-cs"/>
      </a:defRPr>
    </a:lvl6pPr>
    <a:lvl7pPr marL="2743200" algn="l" defTabSz="914400" rtl="0" eaLnBrk="1" latinLnBrk="0" hangingPunct="1">
      <a:defRPr sz="4400" kern="1200">
        <a:solidFill>
          <a:schemeClr val="tx2"/>
        </a:solidFill>
        <a:latin typeface="Times New Roman" pitchFamily="18" charset="0"/>
        <a:ea typeface="+mn-ea"/>
        <a:cs typeface="+mn-cs"/>
      </a:defRPr>
    </a:lvl7pPr>
    <a:lvl8pPr marL="3200400" algn="l" defTabSz="914400" rtl="0" eaLnBrk="1" latinLnBrk="0" hangingPunct="1">
      <a:defRPr sz="4400" kern="1200">
        <a:solidFill>
          <a:schemeClr val="tx2"/>
        </a:solidFill>
        <a:latin typeface="Times New Roman" pitchFamily="18" charset="0"/>
        <a:ea typeface="+mn-ea"/>
        <a:cs typeface="+mn-cs"/>
      </a:defRPr>
    </a:lvl8pPr>
    <a:lvl9pPr marL="3657600" algn="l" defTabSz="914400" rtl="0" eaLnBrk="1" latinLnBrk="0" hangingPunct="1">
      <a:defRPr sz="4400" kern="1200">
        <a:solidFill>
          <a:schemeClr val="tx2"/>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189">
          <p15:clr>
            <a:srgbClr val="A4A3A4"/>
          </p15:clr>
        </p15:guide>
        <p15:guide id="2" pos="288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6600FF"/>
    <a:srgbClr val="99CCFF"/>
    <a:srgbClr val="993300"/>
    <a:srgbClr val="FF0000"/>
    <a:srgbClr val="00FF00"/>
    <a:srgbClr val="FFFF66"/>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731" autoAdjust="0"/>
  </p:normalViewPr>
  <p:slideViewPr>
    <p:cSldViewPr>
      <p:cViewPr varScale="1">
        <p:scale>
          <a:sx n="95" d="100"/>
          <a:sy n="95" d="100"/>
        </p:scale>
        <p:origin x="2064" y="78"/>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p:cViewPr varScale="1">
        <p:scale>
          <a:sx n="56" d="100"/>
          <a:sy n="56" d="100"/>
        </p:scale>
        <p:origin x="-1650" y="-84"/>
      </p:cViewPr>
      <p:guideLst>
        <p:guide orient="horz" pos="2189"/>
        <p:guide pos="288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0530" name="Rectangle 2"/>
          <p:cNvSpPr>
            <a:spLocks noGrp="1" noChangeArrowheads="1"/>
          </p:cNvSpPr>
          <p:nvPr>
            <p:ph type="hdr" sz="quarter"/>
          </p:nvPr>
        </p:nvSpPr>
        <p:spPr bwMode="auto">
          <a:xfrm>
            <a:off x="1" y="0"/>
            <a:ext cx="4008039" cy="3730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l">
              <a:defRPr sz="1200">
                <a:solidFill>
                  <a:schemeClr val="tx1"/>
                </a:solidFill>
              </a:defRPr>
            </a:lvl1pPr>
          </a:lstStyle>
          <a:p>
            <a:endParaRPr lang="en-GB"/>
          </a:p>
        </p:txBody>
      </p:sp>
      <p:sp>
        <p:nvSpPr>
          <p:cNvPr id="150531" name="Rectangle 3"/>
          <p:cNvSpPr>
            <a:spLocks noGrp="1" noChangeArrowheads="1"/>
          </p:cNvSpPr>
          <p:nvPr>
            <p:ph type="dt" sz="quarter" idx="1"/>
          </p:nvPr>
        </p:nvSpPr>
        <p:spPr bwMode="auto">
          <a:xfrm>
            <a:off x="5237256" y="0"/>
            <a:ext cx="3905429" cy="3730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r">
              <a:defRPr sz="1200">
                <a:solidFill>
                  <a:schemeClr val="tx1"/>
                </a:solidFill>
              </a:defRPr>
            </a:lvl1pPr>
          </a:lstStyle>
          <a:p>
            <a:endParaRPr lang="en-GB"/>
          </a:p>
        </p:txBody>
      </p:sp>
      <p:sp>
        <p:nvSpPr>
          <p:cNvPr id="150532" name="Rectangle 4"/>
          <p:cNvSpPr>
            <a:spLocks noGrp="1" noChangeArrowheads="1"/>
          </p:cNvSpPr>
          <p:nvPr>
            <p:ph type="ftr" sz="quarter" idx="2"/>
          </p:nvPr>
        </p:nvSpPr>
        <p:spPr bwMode="auto">
          <a:xfrm>
            <a:off x="1" y="6611898"/>
            <a:ext cx="4008039" cy="320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l">
              <a:defRPr sz="1200">
                <a:solidFill>
                  <a:schemeClr val="tx1"/>
                </a:solidFill>
              </a:defRPr>
            </a:lvl1pPr>
          </a:lstStyle>
          <a:p>
            <a:endParaRPr lang="en-GB"/>
          </a:p>
        </p:txBody>
      </p:sp>
      <p:sp>
        <p:nvSpPr>
          <p:cNvPr id="150533" name="Rectangle 5"/>
          <p:cNvSpPr>
            <a:spLocks noGrp="1" noChangeArrowheads="1"/>
          </p:cNvSpPr>
          <p:nvPr>
            <p:ph type="sldNum" sz="quarter" idx="3"/>
          </p:nvPr>
        </p:nvSpPr>
        <p:spPr bwMode="auto">
          <a:xfrm>
            <a:off x="5237256" y="6611898"/>
            <a:ext cx="3905429" cy="320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r">
              <a:defRPr sz="1200">
                <a:solidFill>
                  <a:schemeClr val="tx1"/>
                </a:solidFill>
              </a:defRPr>
            </a:lvl1pPr>
          </a:lstStyle>
          <a:p>
            <a:fld id="{DC6CCB63-9CB9-41B6-AEF0-03C028040DB4}" type="slidenum">
              <a:rPr lang="en-GB"/>
              <a:pPr/>
              <a:t>‹#›</a:t>
            </a:fld>
            <a:endParaRPr lang="en-GB"/>
          </a:p>
        </p:txBody>
      </p:sp>
    </p:spTree>
    <p:extLst>
      <p:ext uri="{BB962C8B-B14F-4D97-AF65-F5344CB8AC3E}">
        <p14:creationId xmlns:p14="http://schemas.microsoft.com/office/powerpoint/2010/main" val="16967015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7698" name="Rectangle 2"/>
          <p:cNvSpPr>
            <a:spLocks noGrp="1" noChangeArrowheads="1"/>
          </p:cNvSpPr>
          <p:nvPr>
            <p:ph type="hdr" sz="quarter"/>
          </p:nvPr>
        </p:nvSpPr>
        <p:spPr bwMode="auto">
          <a:xfrm>
            <a:off x="1" y="0"/>
            <a:ext cx="4008039" cy="3730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l">
              <a:defRPr sz="1200">
                <a:solidFill>
                  <a:schemeClr val="tx1"/>
                </a:solidFill>
              </a:defRPr>
            </a:lvl1pPr>
          </a:lstStyle>
          <a:p>
            <a:endParaRPr lang="en-GB"/>
          </a:p>
        </p:txBody>
      </p:sp>
      <p:sp>
        <p:nvSpPr>
          <p:cNvPr id="157699" name="Rectangle 3"/>
          <p:cNvSpPr>
            <a:spLocks noGrp="1" noChangeArrowheads="1"/>
          </p:cNvSpPr>
          <p:nvPr>
            <p:ph type="dt" idx="1"/>
          </p:nvPr>
        </p:nvSpPr>
        <p:spPr bwMode="auto">
          <a:xfrm>
            <a:off x="5237256" y="0"/>
            <a:ext cx="3905429" cy="3730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r">
              <a:defRPr sz="1200">
                <a:solidFill>
                  <a:schemeClr val="tx1"/>
                </a:solidFill>
              </a:defRPr>
            </a:lvl1pPr>
          </a:lstStyle>
          <a:p>
            <a:endParaRPr lang="en-GB"/>
          </a:p>
        </p:txBody>
      </p:sp>
      <p:sp>
        <p:nvSpPr>
          <p:cNvPr id="157700" name="Rectangle 4"/>
          <p:cNvSpPr>
            <a:spLocks noGrp="1" noRot="1" noChangeAspect="1" noChangeArrowheads="1" noTextEdit="1"/>
          </p:cNvSpPr>
          <p:nvPr>
            <p:ph type="sldImg" idx="2"/>
          </p:nvPr>
        </p:nvSpPr>
        <p:spPr bwMode="auto">
          <a:xfrm>
            <a:off x="2830513" y="533400"/>
            <a:ext cx="3484562" cy="2613025"/>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57701" name="Rectangle 5"/>
          <p:cNvSpPr>
            <a:spLocks noGrp="1" noChangeArrowheads="1"/>
          </p:cNvSpPr>
          <p:nvPr>
            <p:ph type="body" sz="quarter" idx="3"/>
          </p:nvPr>
        </p:nvSpPr>
        <p:spPr bwMode="auto">
          <a:xfrm>
            <a:off x="1233404" y="3305949"/>
            <a:ext cx="6675877" cy="31470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57702" name="Rectangle 6"/>
          <p:cNvSpPr>
            <a:spLocks noGrp="1" noChangeArrowheads="1"/>
          </p:cNvSpPr>
          <p:nvPr>
            <p:ph type="ftr" sz="quarter" idx="4"/>
          </p:nvPr>
        </p:nvSpPr>
        <p:spPr bwMode="auto">
          <a:xfrm>
            <a:off x="1" y="6611898"/>
            <a:ext cx="4008039" cy="320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l">
              <a:defRPr sz="1200">
                <a:solidFill>
                  <a:schemeClr val="tx1"/>
                </a:solidFill>
              </a:defRPr>
            </a:lvl1pPr>
          </a:lstStyle>
          <a:p>
            <a:endParaRPr lang="en-GB"/>
          </a:p>
        </p:txBody>
      </p:sp>
      <p:sp>
        <p:nvSpPr>
          <p:cNvPr id="157703" name="Rectangle 7"/>
          <p:cNvSpPr>
            <a:spLocks noGrp="1" noChangeArrowheads="1"/>
          </p:cNvSpPr>
          <p:nvPr>
            <p:ph type="sldNum" sz="quarter" idx="5"/>
          </p:nvPr>
        </p:nvSpPr>
        <p:spPr bwMode="auto">
          <a:xfrm>
            <a:off x="5237256" y="6611898"/>
            <a:ext cx="3905429" cy="320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r">
              <a:defRPr sz="1200">
                <a:solidFill>
                  <a:schemeClr val="tx1"/>
                </a:solidFill>
              </a:defRPr>
            </a:lvl1pPr>
          </a:lstStyle>
          <a:p>
            <a:fld id="{DB5CCD0D-85D3-4624-AF5A-3852515544E9}" type="slidenum">
              <a:rPr lang="en-GB"/>
              <a:pPr/>
              <a:t>‹#›</a:t>
            </a:fld>
            <a:endParaRPr lang="en-GB"/>
          </a:p>
        </p:txBody>
      </p:sp>
    </p:spTree>
    <p:extLst>
      <p:ext uri="{BB962C8B-B14F-4D97-AF65-F5344CB8AC3E}">
        <p14:creationId xmlns:p14="http://schemas.microsoft.com/office/powerpoint/2010/main" val="409511535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28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28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28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28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28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8A34FE-2DEF-40FC-A6E4-D93B6F3CD2B3}" type="slidenum">
              <a:rPr lang="en-GB"/>
              <a:pPr/>
              <a:t>1</a:t>
            </a:fld>
            <a:endParaRPr lang="en-GB"/>
          </a:p>
        </p:txBody>
      </p:sp>
      <p:sp>
        <p:nvSpPr>
          <p:cNvPr id="158722" name="Rectangle 2"/>
          <p:cNvSpPr>
            <a:spLocks noGrp="1" noRot="1" noChangeAspect="1" noChangeArrowheads="1" noTextEdit="1"/>
          </p:cNvSpPr>
          <p:nvPr>
            <p:ph type="sldImg"/>
          </p:nvPr>
        </p:nvSpPr>
        <p:spPr>
          <a:ln/>
        </p:spPr>
      </p:sp>
      <p:sp>
        <p:nvSpPr>
          <p:cNvPr id="15872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604685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0F1A6BE-F846-4FC2-8389-46AF7A4962A1}" type="slidenum">
              <a:rPr lang="en-GB" smtClean="0"/>
              <a:pPr/>
              <a:t>2</a:t>
            </a:fld>
            <a:endParaRPr lang="en-GB"/>
          </a:p>
        </p:txBody>
      </p:sp>
    </p:spTree>
    <p:extLst>
      <p:ext uri="{BB962C8B-B14F-4D97-AF65-F5344CB8AC3E}">
        <p14:creationId xmlns:p14="http://schemas.microsoft.com/office/powerpoint/2010/main" val="35363544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0F1A6BE-F846-4FC2-8389-46AF7A4962A1}" type="slidenum">
              <a:rPr lang="en-GB" smtClean="0"/>
              <a:pPr/>
              <a:t>3</a:t>
            </a:fld>
            <a:endParaRPr lang="en-GB"/>
          </a:p>
        </p:txBody>
      </p:sp>
    </p:spTree>
    <p:extLst>
      <p:ext uri="{BB962C8B-B14F-4D97-AF65-F5344CB8AC3E}">
        <p14:creationId xmlns:p14="http://schemas.microsoft.com/office/powerpoint/2010/main" val="35363544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4</a:t>
            </a:fld>
            <a:endParaRPr lang="en-GB"/>
          </a:p>
        </p:txBody>
      </p:sp>
    </p:spTree>
    <p:extLst>
      <p:ext uri="{BB962C8B-B14F-4D97-AF65-F5344CB8AC3E}">
        <p14:creationId xmlns:p14="http://schemas.microsoft.com/office/powerpoint/2010/main" val="208814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5</a:t>
            </a:fld>
            <a:endParaRPr lang="en-GB"/>
          </a:p>
        </p:txBody>
      </p:sp>
    </p:spTree>
    <p:extLst>
      <p:ext uri="{BB962C8B-B14F-4D97-AF65-F5344CB8AC3E}">
        <p14:creationId xmlns:p14="http://schemas.microsoft.com/office/powerpoint/2010/main" val="24527418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6</a:t>
            </a:fld>
            <a:endParaRPr lang="en-GB"/>
          </a:p>
        </p:txBody>
      </p:sp>
    </p:spTree>
    <p:extLst>
      <p:ext uri="{BB962C8B-B14F-4D97-AF65-F5344CB8AC3E}">
        <p14:creationId xmlns:p14="http://schemas.microsoft.com/office/powerpoint/2010/main" val="39878800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479A5E25-807D-40EF-B84A-6A1640458A36}" type="slidenum">
              <a:rPr lang="en-GB" smtClean="0"/>
              <a:pPr/>
              <a:t>7</a:t>
            </a:fld>
            <a:endParaRPr lang="en-GB"/>
          </a:p>
        </p:txBody>
      </p:sp>
    </p:spTree>
    <p:extLst>
      <p:ext uri="{BB962C8B-B14F-4D97-AF65-F5344CB8AC3E}">
        <p14:creationId xmlns:p14="http://schemas.microsoft.com/office/powerpoint/2010/main" val="27263092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8</a:t>
            </a:fld>
            <a:endParaRPr lang="en-GB"/>
          </a:p>
        </p:txBody>
      </p:sp>
    </p:spTree>
    <p:extLst>
      <p:ext uri="{BB962C8B-B14F-4D97-AF65-F5344CB8AC3E}">
        <p14:creationId xmlns:p14="http://schemas.microsoft.com/office/powerpoint/2010/main" val="3195965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9</a:t>
            </a:fld>
            <a:endParaRPr lang="en-GB"/>
          </a:p>
        </p:txBody>
      </p:sp>
    </p:spTree>
    <p:extLst>
      <p:ext uri="{BB962C8B-B14F-4D97-AF65-F5344CB8AC3E}">
        <p14:creationId xmlns:p14="http://schemas.microsoft.com/office/powerpoint/2010/main" val="6699925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10</a:t>
            </a:fld>
            <a:endParaRPr lang="en-GB"/>
          </a:p>
        </p:txBody>
      </p:sp>
    </p:spTree>
    <p:extLst>
      <p:ext uri="{BB962C8B-B14F-4D97-AF65-F5344CB8AC3E}">
        <p14:creationId xmlns:p14="http://schemas.microsoft.com/office/powerpoint/2010/main" val="6699925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11</a:t>
            </a:fld>
            <a:endParaRPr lang="en-GB"/>
          </a:p>
        </p:txBody>
      </p:sp>
    </p:spTree>
    <p:extLst>
      <p:ext uri="{BB962C8B-B14F-4D97-AF65-F5344CB8AC3E}">
        <p14:creationId xmlns:p14="http://schemas.microsoft.com/office/powerpoint/2010/main" val="6699925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DB5CCD0D-85D3-4624-AF5A-3852515544E9}" type="slidenum">
              <a:rPr lang="en-GB" smtClean="0"/>
              <a:pPr/>
              <a:t>12</a:t>
            </a:fld>
            <a:endParaRPr lang="en-GB"/>
          </a:p>
        </p:txBody>
      </p:sp>
    </p:spTree>
    <p:extLst>
      <p:ext uri="{BB962C8B-B14F-4D97-AF65-F5344CB8AC3E}">
        <p14:creationId xmlns:p14="http://schemas.microsoft.com/office/powerpoint/2010/main" val="9756284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13</a:t>
            </a:fld>
            <a:endParaRPr lang="en-GB"/>
          </a:p>
        </p:txBody>
      </p:sp>
    </p:spTree>
    <p:extLst>
      <p:ext uri="{BB962C8B-B14F-4D97-AF65-F5344CB8AC3E}">
        <p14:creationId xmlns:p14="http://schemas.microsoft.com/office/powerpoint/2010/main" val="1015233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14</a:t>
            </a:fld>
            <a:endParaRPr lang="en-GB"/>
          </a:p>
        </p:txBody>
      </p:sp>
    </p:spTree>
    <p:extLst>
      <p:ext uri="{BB962C8B-B14F-4D97-AF65-F5344CB8AC3E}">
        <p14:creationId xmlns:p14="http://schemas.microsoft.com/office/powerpoint/2010/main" val="3316236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15</a:t>
            </a:fld>
            <a:endParaRPr lang="en-GB"/>
          </a:p>
        </p:txBody>
      </p:sp>
    </p:spTree>
    <p:extLst>
      <p:ext uri="{BB962C8B-B14F-4D97-AF65-F5344CB8AC3E}">
        <p14:creationId xmlns:p14="http://schemas.microsoft.com/office/powerpoint/2010/main" val="37953779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16</a:t>
            </a:fld>
            <a:endParaRPr lang="en-GB"/>
          </a:p>
        </p:txBody>
      </p:sp>
    </p:spTree>
    <p:extLst>
      <p:ext uri="{BB962C8B-B14F-4D97-AF65-F5344CB8AC3E}">
        <p14:creationId xmlns:p14="http://schemas.microsoft.com/office/powerpoint/2010/main" val="2633569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17</a:t>
            </a:fld>
            <a:endParaRPr lang="en-GB"/>
          </a:p>
        </p:txBody>
      </p:sp>
    </p:spTree>
    <p:extLst>
      <p:ext uri="{BB962C8B-B14F-4D97-AF65-F5344CB8AC3E}">
        <p14:creationId xmlns:p14="http://schemas.microsoft.com/office/powerpoint/2010/main" val="23481991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18</a:t>
            </a:fld>
            <a:endParaRPr lang="en-GB"/>
          </a:p>
        </p:txBody>
      </p:sp>
    </p:spTree>
    <p:extLst>
      <p:ext uri="{BB962C8B-B14F-4D97-AF65-F5344CB8AC3E}">
        <p14:creationId xmlns:p14="http://schemas.microsoft.com/office/powerpoint/2010/main" val="40252661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19</a:t>
            </a:fld>
            <a:endParaRPr lang="en-GB"/>
          </a:p>
        </p:txBody>
      </p:sp>
    </p:spTree>
    <p:extLst>
      <p:ext uri="{BB962C8B-B14F-4D97-AF65-F5344CB8AC3E}">
        <p14:creationId xmlns:p14="http://schemas.microsoft.com/office/powerpoint/2010/main" val="33365377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Tree>
    <p:extLst>
      <p:ext uri="{BB962C8B-B14F-4D97-AF65-F5344CB8AC3E}">
        <p14:creationId xmlns:p14="http://schemas.microsoft.com/office/powerpoint/2010/main" val="4040466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3176835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26907387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0" y="1219200"/>
            <a:ext cx="4495800" cy="5638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4648200" y="1219200"/>
            <a:ext cx="4495800" cy="5638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2726649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2442789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Tree>
    <p:extLst>
      <p:ext uri="{BB962C8B-B14F-4D97-AF65-F5344CB8AC3E}">
        <p14:creationId xmlns:p14="http://schemas.microsoft.com/office/powerpoint/2010/main" val="967859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465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00496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789355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16112794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0"/>
            <a:ext cx="2286000" cy="6858000"/>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0" y="0"/>
            <a:ext cx="6705600" cy="6858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3280820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0" y="0"/>
            <a:ext cx="91440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0" y="1219200"/>
            <a:ext cx="9144000" cy="563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a:p>
            <a:pPr lvl="3"/>
            <a:r>
              <a:rPr lang="en-GB" altLang="en-US" dirty="0"/>
              <a:t>Fourth level</a:t>
            </a:r>
          </a:p>
          <a:p>
            <a:pPr lvl="4"/>
            <a:r>
              <a:rPr lang="en-GB" altLang="en-US" dirty="0"/>
              <a:t>Fifth level</a:t>
            </a:r>
          </a:p>
        </p:txBody>
      </p:sp>
    </p:spTree>
    <p:extLst>
      <p:ext uri="{BB962C8B-B14F-4D97-AF65-F5344CB8AC3E}">
        <p14:creationId xmlns:p14="http://schemas.microsoft.com/office/powerpoint/2010/main" val="1565247112"/>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000" kern="1200">
          <a:solidFill>
            <a:schemeClr val="tx2"/>
          </a:solidFill>
          <a:latin typeface="Calibri" panose="020F0502020204030204" pitchFamily="34" charset="0"/>
          <a:ea typeface="+mj-ea"/>
          <a:cs typeface="Calibri" panose="020F0502020204030204" pitchFamily="34" charset="0"/>
        </a:defRPr>
      </a:lvl1pPr>
      <a:lvl2pPr algn="ctr" rtl="0" eaLnBrk="0" fontAlgn="base" hangingPunct="0">
        <a:spcBef>
          <a:spcPct val="0"/>
        </a:spcBef>
        <a:spcAft>
          <a:spcPct val="0"/>
        </a:spcAft>
        <a:defRPr sz="4000">
          <a:solidFill>
            <a:schemeClr val="tx2"/>
          </a:solidFill>
          <a:latin typeface="Comic Sans MS" panose="030F0702030302020204" pitchFamily="66" charset="0"/>
        </a:defRPr>
      </a:lvl2pPr>
      <a:lvl3pPr algn="ctr" rtl="0" eaLnBrk="0" fontAlgn="base" hangingPunct="0">
        <a:spcBef>
          <a:spcPct val="0"/>
        </a:spcBef>
        <a:spcAft>
          <a:spcPct val="0"/>
        </a:spcAft>
        <a:defRPr sz="4000">
          <a:solidFill>
            <a:schemeClr val="tx2"/>
          </a:solidFill>
          <a:latin typeface="Comic Sans MS" panose="030F0702030302020204" pitchFamily="66" charset="0"/>
        </a:defRPr>
      </a:lvl3pPr>
      <a:lvl4pPr algn="ctr" rtl="0" eaLnBrk="0" fontAlgn="base" hangingPunct="0">
        <a:spcBef>
          <a:spcPct val="0"/>
        </a:spcBef>
        <a:spcAft>
          <a:spcPct val="0"/>
        </a:spcAft>
        <a:defRPr sz="4000">
          <a:solidFill>
            <a:schemeClr val="tx2"/>
          </a:solidFill>
          <a:latin typeface="Comic Sans MS" panose="030F0702030302020204" pitchFamily="66" charset="0"/>
        </a:defRPr>
      </a:lvl4pPr>
      <a:lvl5pPr algn="ctr" rtl="0" eaLnBrk="0" fontAlgn="base" hangingPunct="0">
        <a:spcBef>
          <a:spcPct val="0"/>
        </a:spcBef>
        <a:spcAft>
          <a:spcPct val="0"/>
        </a:spcAft>
        <a:defRPr sz="4000">
          <a:solidFill>
            <a:schemeClr val="tx2"/>
          </a:solidFill>
          <a:latin typeface="Comic Sans MS" panose="030F0702030302020204" pitchFamily="66" charset="0"/>
        </a:defRPr>
      </a:lvl5pPr>
      <a:lvl6pPr marL="457200" algn="ctr" rtl="0" eaLnBrk="0" fontAlgn="base" hangingPunct="0">
        <a:spcBef>
          <a:spcPct val="0"/>
        </a:spcBef>
        <a:spcAft>
          <a:spcPct val="0"/>
        </a:spcAft>
        <a:defRPr sz="4000">
          <a:solidFill>
            <a:schemeClr val="tx2"/>
          </a:solidFill>
          <a:latin typeface="Comic Sans MS" panose="030F0702030302020204" pitchFamily="66" charset="0"/>
        </a:defRPr>
      </a:lvl6pPr>
      <a:lvl7pPr marL="914400" algn="ctr" rtl="0" eaLnBrk="0" fontAlgn="base" hangingPunct="0">
        <a:spcBef>
          <a:spcPct val="0"/>
        </a:spcBef>
        <a:spcAft>
          <a:spcPct val="0"/>
        </a:spcAft>
        <a:defRPr sz="4000">
          <a:solidFill>
            <a:schemeClr val="tx2"/>
          </a:solidFill>
          <a:latin typeface="Comic Sans MS" panose="030F0702030302020204" pitchFamily="66" charset="0"/>
        </a:defRPr>
      </a:lvl7pPr>
      <a:lvl8pPr marL="1371600" algn="ctr" rtl="0" eaLnBrk="0" fontAlgn="base" hangingPunct="0">
        <a:spcBef>
          <a:spcPct val="0"/>
        </a:spcBef>
        <a:spcAft>
          <a:spcPct val="0"/>
        </a:spcAft>
        <a:defRPr sz="4000">
          <a:solidFill>
            <a:schemeClr val="tx2"/>
          </a:solidFill>
          <a:latin typeface="Comic Sans MS" panose="030F0702030302020204" pitchFamily="66" charset="0"/>
        </a:defRPr>
      </a:lvl8pPr>
      <a:lvl9pPr marL="1828800" algn="ctr" rtl="0" eaLnBrk="0" fontAlgn="base" hangingPunct="0">
        <a:spcBef>
          <a:spcPct val="0"/>
        </a:spcBef>
        <a:spcAft>
          <a:spcPct val="0"/>
        </a:spcAft>
        <a:defRPr sz="4000">
          <a:solidFill>
            <a:schemeClr val="tx2"/>
          </a:solidFill>
          <a:latin typeface="Comic Sans MS" panose="030F0702030302020204" pitchFamily="66" charset="0"/>
        </a:defRPr>
      </a:lvl9pPr>
    </p:titleStyle>
    <p:bodyStyle>
      <a:lvl1pPr marL="342900" indent="-342900" algn="l" rtl="0" eaLnBrk="0" fontAlgn="base" hangingPunct="0">
        <a:spcBef>
          <a:spcPct val="20000"/>
        </a:spcBef>
        <a:spcAft>
          <a:spcPct val="0"/>
        </a:spcAft>
        <a:buChar char="•"/>
        <a:defRPr sz="2800" kern="1200">
          <a:solidFill>
            <a:schemeClr val="tx1"/>
          </a:solidFill>
          <a:latin typeface="Calibri" panose="020F0502020204030204" pitchFamily="34" charset="0"/>
          <a:ea typeface="+mn-ea"/>
          <a:cs typeface="Calibri" panose="020F0502020204030204" pitchFamily="34" charset="0"/>
        </a:defRPr>
      </a:lvl1pPr>
      <a:lvl2pPr marL="742950" indent="-285750" algn="l" rtl="0" eaLnBrk="0" fontAlgn="base" hangingPunct="0">
        <a:spcBef>
          <a:spcPct val="20000"/>
        </a:spcBef>
        <a:spcAft>
          <a:spcPct val="0"/>
        </a:spcAft>
        <a:buChar char="–"/>
        <a:defRPr sz="2400" kern="1200">
          <a:solidFill>
            <a:schemeClr val="tx1"/>
          </a:solidFill>
          <a:latin typeface="Calibri" panose="020F0502020204030204" pitchFamily="34" charset="0"/>
          <a:ea typeface="+mn-ea"/>
          <a:cs typeface="Calibri" panose="020F0502020204030204" pitchFamily="34" charset="0"/>
        </a:defRPr>
      </a:lvl2pPr>
      <a:lvl3pPr marL="1143000" indent="-228600" algn="l" rtl="0" eaLnBrk="0" fontAlgn="base" hangingPunct="0">
        <a:spcBef>
          <a:spcPct val="20000"/>
        </a:spcBef>
        <a:spcAft>
          <a:spcPct val="0"/>
        </a:spcAft>
        <a:buChar char="•"/>
        <a:defRPr sz="2000" kern="1200">
          <a:solidFill>
            <a:schemeClr val="tx1"/>
          </a:solidFill>
          <a:latin typeface="Calibri" panose="020F0502020204030204" pitchFamily="34" charset="0"/>
          <a:ea typeface="+mn-ea"/>
          <a:cs typeface="Calibri" panose="020F0502020204030204" pitchFamily="34" charset="0"/>
        </a:defRPr>
      </a:lvl3pPr>
      <a:lvl4pPr marL="1600200" indent="-228600" algn="l" rtl="0" eaLnBrk="0" fontAlgn="base" hangingPunct="0">
        <a:spcBef>
          <a:spcPct val="20000"/>
        </a:spcBef>
        <a:spcAft>
          <a:spcPct val="0"/>
        </a:spcAft>
        <a:buChar char="–"/>
        <a:defRPr kern="1200">
          <a:solidFill>
            <a:schemeClr val="tx1"/>
          </a:solidFill>
          <a:latin typeface="Calibri" panose="020F0502020204030204" pitchFamily="34" charset="0"/>
          <a:ea typeface="+mn-ea"/>
          <a:cs typeface="Calibri" panose="020F0502020204030204" pitchFamily="34" charset="0"/>
        </a:defRPr>
      </a:lvl4pPr>
      <a:lvl5pPr marL="2057400" indent="-228600" algn="l" rtl="0" eaLnBrk="0" fontAlgn="base" hangingPunct="0">
        <a:spcBef>
          <a:spcPct val="20000"/>
        </a:spcBef>
        <a:spcAft>
          <a:spcPct val="0"/>
        </a:spcAft>
        <a:buChar char="»"/>
        <a:defRPr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8" Type="http://schemas.openxmlformats.org/officeDocument/2006/relationships/image" Target="../media/image7.jpeg"/><Relationship Id="rId3" Type="http://schemas.microsoft.com/office/2007/relationships/media" Target="../media/media2.m4a"/><Relationship Id="rId7" Type="http://schemas.openxmlformats.org/officeDocument/2006/relationships/image" Target="../media/image6.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notesSlide" Target="../notesSlides/notesSlide7.xml"/><Relationship Id="rId5" Type="http://schemas.openxmlformats.org/officeDocument/2006/relationships/slideLayout" Target="../slideLayouts/slideLayout2.xml"/><Relationship Id="rId4" Type="http://schemas.openxmlformats.org/officeDocument/2006/relationships/audio" Target="../media/media2.m4a"/><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ctrTitle"/>
          </p:nvPr>
        </p:nvSpPr>
        <p:spPr>
          <a:xfrm>
            <a:off x="832048" y="476672"/>
            <a:ext cx="7772400" cy="1143000"/>
          </a:xfrm>
        </p:spPr>
        <p:txBody>
          <a:bodyPr/>
          <a:lstStyle/>
          <a:p>
            <a:r>
              <a:rPr lang="en-GB" sz="5400" dirty="0"/>
              <a:t>Growing in Faith: LD 25-31</a:t>
            </a:r>
          </a:p>
        </p:txBody>
      </p:sp>
      <p:sp>
        <p:nvSpPr>
          <p:cNvPr id="126979" name="Rectangle 3"/>
          <p:cNvSpPr>
            <a:spLocks noGrp="1" noChangeArrowheads="1"/>
          </p:cNvSpPr>
          <p:nvPr>
            <p:ph type="subTitle" idx="1"/>
          </p:nvPr>
        </p:nvSpPr>
        <p:spPr>
          <a:xfrm>
            <a:off x="540152" y="1844824"/>
            <a:ext cx="8064896" cy="1752600"/>
          </a:xfrm>
        </p:spPr>
        <p:txBody>
          <a:bodyPr/>
          <a:lstStyle/>
          <a:p>
            <a:r>
              <a:rPr lang="en-GB" dirty="0"/>
              <a:t>The First Key of the Kingdom - Preaching</a:t>
            </a:r>
          </a:p>
          <a:p>
            <a:r>
              <a:rPr lang="en-GB" dirty="0"/>
              <a:t>Lesson 6 – LD 31a</a:t>
            </a:r>
          </a:p>
        </p:txBody>
      </p:sp>
      <p:pic>
        <p:nvPicPr>
          <p:cNvPr id="126982" name="Picture 6" descr="G:\Backup - juni 2009\Mijn afbeeldingen\Liturgy\Liturgie\bijbellez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8216" y="3212976"/>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126983" name="Picture 7" descr="G:\Backup - juni 2009\Mijn afbeeldingen\Liturgy\Liturgie\pree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3136776"/>
            <a:ext cx="1252538" cy="1371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Hymn 81:1,2,5,6</a:t>
            </a:r>
          </a:p>
        </p:txBody>
      </p:sp>
      <p:sp>
        <p:nvSpPr>
          <p:cNvPr id="3" name="Content Placeholder 2"/>
          <p:cNvSpPr>
            <a:spLocks noGrp="1"/>
          </p:cNvSpPr>
          <p:nvPr>
            <p:ph idx="1"/>
          </p:nvPr>
        </p:nvSpPr>
        <p:spPr>
          <a:xfrm>
            <a:off x="1043608" y="1219200"/>
            <a:ext cx="8100392" cy="5638800"/>
          </a:xfrm>
        </p:spPr>
        <p:txBody>
          <a:bodyPr/>
          <a:lstStyle/>
          <a:p>
            <a:pPr marL="0" indent="0">
              <a:buNone/>
            </a:pPr>
            <a:r>
              <a:rPr lang="en-US" dirty="0"/>
              <a:t>1. O for a thousand tongues to sing </a:t>
            </a:r>
            <a:endParaRPr lang="en-CA" dirty="0"/>
          </a:p>
          <a:p>
            <a:pPr marL="0" indent="0">
              <a:buNone/>
            </a:pPr>
            <a:r>
              <a:rPr lang="en-US" dirty="0"/>
              <a:t>my great Redeemer’s praise, </a:t>
            </a:r>
            <a:endParaRPr lang="en-CA" dirty="0"/>
          </a:p>
          <a:p>
            <a:pPr marL="0" indent="0">
              <a:buNone/>
            </a:pPr>
            <a:r>
              <a:rPr lang="en-US" dirty="0"/>
              <a:t>the glories of my God and King, </a:t>
            </a:r>
            <a:endParaRPr lang="en-CA" dirty="0"/>
          </a:p>
          <a:p>
            <a:pPr marL="0" indent="0">
              <a:buNone/>
            </a:pPr>
            <a:r>
              <a:rPr lang="en-US" dirty="0"/>
              <a:t>the triumphs of his grace!</a:t>
            </a:r>
            <a:endParaRPr lang="en-CA" dirty="0"/>
          </a:p>
          <a:p>
            <a:pPr marL="0" indent="0">
              <a:buNone/>
            </a:pPr>
            <a:r>
              <a:rPr lang="en-US" dirty="0"/>
              <a:t> </a:t>
            </a:r>
            <a:endParaRPr lang="en-CA" dirty="0"/>
          </a:p>
          <a:p>
            <a:pPr marL="0" indent="0">
              <a:buNone/>
            </a:pPr>
            <a:r>
              <a:rPr lang="en-US" dirty="0"/>
              <a:t>2. My gracious Master and my God, </a:t>
            </a:r>
            <a:endParaRPr lang="en-CA" dirty="0"/>
          </a:p>
          <a:p>
            <a:pPr marL="0" indent="0">
              <a:buNone/>
            </a:pPr>
            <a:r>
              <a:rPr lang="en-US" dirty="0"/>
              <a:t>assist me to proclaim, </a:t>
            </a:r>
            <a:endParaRPr lang="en-CA" dirty="0"/>
          </a:p>
          <a:p>
            <a:pPr marL="0" indent="0">
              <a:buNone/>
            </a:pPr>
            <a:r>
              <a:rPr lang="en-US" dirty="0"/>
              <a:t>to spread through all the earth abroad, </a:t>
            </a:r>
            <a:endParaRPr lang="en-CA" dirty="0"/>
          </a:p>
          <a:p>
            <a:pPr marL="0" indent="0">
              <a:buNone/>
            </a:pPr>
            <a:r>
              <a:rPr lang="en-US" dirty="0"/>
              <a:t>the </a:t>
            </a:r>
            <a:r>
              <a:rPr lang="en-US" dirty="0" err="1"/>
              <a:t>honours</a:t>
            </a:r>
            <a:r>
              <a:rPr lang="en-US" dirty="0"/>
              <a:t> of your name.     </a:t>
            </a:r>
            <a:endParaRPr lang="en-CA" dirty="0"/>
          </a:p>
          <a:p>
            <a:pPr marL="0" indent="0">
              <a:buNone/>
            </a:pPr>
            <a:endParaRPr lang="en-US" dirty="0"/>
          </a:p>
        </p:txBody>
      </p:sp>
    </p:spTree>
    <p:extLst>
      <p:ext uri="{BB962C8B-B14F-4D97-AF65-F5344CB8AC3E}">
        <p14:creationId xmlns:p14="http://schemas.microsoft.com/office/powerpoint/2010/main" val="34383979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Hymn 81:1,2,5,6</a:t>
            </a:r>
          </a:p>
        </p:txBody>
      </p:sp>
      <p:sp>
        <p:nvSpPr>
          <p:cNvPr id="3" name="Content Placeholder 2"/>
          <p:cNvSpPr>
            <a:spLocks noGrp="1"/>
          </p:cNvSpPr>
          <p:nvPr>
            <p:ph idx="1"/>
          </p:nvPr>
        </p:nvSpPr>
        <p:spPr>
          <a:xfrm>
            <a:off x="1043608" y="1219200"/>
            <a:ext cx="8100392" cy="5638800"/>
          </a:xfrm>
        </p:spPr>
        <p:txBody>
          <a:bodyPr/>
          <a:lstStyle/>
          <a:p>
            <a:pPr marL="0" indent="0">
              <a:buNone/>
            </a:pPr>
            <a:r>
              <a:rPr lang="en-US" dirty="0"/>
              <a:t>5. He speaks, and, listening to his voice, </a:t>
            </a:r>
            <a:endParaRPr lang="en-CA" dirty="0"/>
          </a:p>
          <a:p>
            <a:pPr marL="0" indent="0">
              <a:buNone/>
            </a:pPr>
            <a:r>
              <a:rPr lang="en-US" dirty="0"/>
              <a:t>new life the dead receive; </a:t>
            </a:r>
            <a:endParaRPr lang="en-CA" dirty="0"/>
          </a:p>
          <a:p>
            <a:pPr marL="0" indent="0">
              <a:buNone/>
            </a:pPr>
            <a:r>
              <a:rPr lang="en-US" dirty="0"/>
              <a:t>the mournful broken hearts rejoice; </a:t>
            </a:r>
            <a:endParaRPr lang="en-CA" dirty="0"/>
          </a:p>
          <a:p>
            <a:pPr marL="0" indent="0">
              <a:buNone/>
            </a:pPr>
            <a:r>
              <a:rPr lang="en-US" dirty="0"/>
              <a:t>the humble poor believe. </a:t>
            </a:r>
            <a:endParaRPr lang="en-CA" dirty="0"/>
          </a:p>
          <a:p>
            <a:pPr marL="0" indent="0">
              <a:buNone/>
            </a:pPr>
            <a:r>
              <a:rPr lang="en-US" dirty="0"/>
              <a:t> </a:t>
            </a:r>
            <a:endParaRPr lang="en-CA" dirty="0"/>
          </a:p>
          <a:p>
            <a:pPr marL="0" indent="0">
              <a:buNone/>
            </a:pPr>
            <a:r>
              <a:rPr lang="en-US" dirty="0"/>
              <a:t>6. Hear him, you deaf; you voiceless ones, </a:t>
            </a:r>
            <a:endParaRPr lang="en-CA" dirty="0"/>
          </a:p>
          <a:p>
            <a:pPr marL="0" indent="0">
              <a:buNone/>
            </a:pPr>
            <a:r>
              <a:rPr lang="en-US" dirty="0"/>
              <a:t>your loosened tongues employ;</a:t>
            </a:r>
            <a:endParaRPr lang="en-CA" dirty="0"/>
          </a:p>
          <a:p>
            <a:pPr marL="0" indent="0">
              <a:buNone/>
            </a:pPr>
            <a:r>
              <a:rPr lang="en-US" dirty="0"/>
              <a:t>you blind, behold your </a:t>
            </a:r>
            <a:r>
              <a:rPr lang="en-US" dirty="0" err="1"/>
              <a:t>Saviour</a:t>
            </a:r>
            <a:r>
              <a:rPr lang="en-US" dirty="0"/>
              <a:t> come;</a:t>
            </a:r>
            <a:endParaRPr lang="en-CA" dirty="0"/>
          </a:p>
          <a:p>
            <a:pPr marL="0" indent="0">
              <a:buNone/>
            </a:pPr>
            <a:r>
              <a:rPr lang="en-US" dirty="0"/>
              <a:t>and leap, you lame, for joy!</a:t>
            </a:r>
            <a:endParaRPr lang="en-CA" dirty="0"/>
          </a:p>
          <a:p>
            <a:pPr marL="0" indent="0">
              <a:buNone/>
            </a:pPr>
            <a:endParaRPr lang="en-US" dirty="0"/>
          </a:p>
        </p:txBody>
      </p:sp>
    </p:spTree>
    <p:extLst>
      <p:ext uri="{BB962C8B-B14F-4D97-AF65-F5344CB8AC3E}">
        <p14:creationId xmlns:p14="http://schemas.microsoft.com/office/powerpoint/2010/main" val="142622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Keys prevent or grant access</a:t>
            </a:r>
          </a:p>
        </p:txBody>
      </p:sp>
      <p:sp>
        <p:nvSpPr>
          <p:cNvPr id="3" name="Content Placeholder 2"/>
          <p:cNvSpPr>
            <a:spLocks noGrp="1"/>
          </p:cNvSpPr>
          <p:nvPr>
            <p:ph idx="1"/>
          </p:nvPr>
        </p:nvSpPr>
        <p:spPr/>
        <p:txBody>
          <a:bodyPr/>
          <a:lstStyle/>
          <a:p>
            <a:endParaRPr lang="en-CA" dirty="0"/>
          </a:p>
        </p:txBody>
      </p:sp>
      <p:pic>
        <p:nvPicPr>
          <p:cNvPr id="1026" name="Picture 2" descr="https://encrypted-tbn0.gstatic.com/images?q=tbn:ANd9GcSNIWodTxuapfEKWVVVJSs71ga1bxRDcn2LYxfpj4hA1eb2_N9MYXHvQMM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760" y="1603302"/>
            <a:ext cx="4320480" cy="4320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65252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2" name="Rectangle 2"/>
          <p:cNvSpPr>
            <a:spLocks noGrp="1" noChangeArrowheads="1"/>
          </p:cNvSpPr>
          <p:nvPr>
            <p:ph type="title"/>
          </p:nvPr>
        </p:nvSpPr>
        <p:spPr/>
        <p:txBody>
          <a:bodyPr/>
          <a:lstStyle/>
          <a:p>
            <a:r>
              <a:rPr lang="en-US"/>
              <a:t>Keys to God’s Kingdom</a:t>
            </a:r>
          </a:p>
        </p:txBody>
      </p:sp>
      <p:sp>
        <p:nvSpPr>
          <p:cNvPr id="424963" name="Rectangle 3"/>
          <p:cNvSpPr>
            <a:spLocks noGrp="1" noChangeArrowheads="1"/>
          </p:cNvSpPr>
          <p:nvPr>
            <p:ph idx="1"/>
          </p:nvPr>
        </p:nvSpPr>
        <p:spPr/>
        <p:txBody>
          <a:bodyPr/>
          <a:lstStyle/>
          <a:p>
            <a:pPr>
              <a:buFontTx/>
              <a:buNone/>
            </a:pPr>
            <a:r>
              <a:rPr lang="en-US" dirty="0">
                <a:solidFill>
                  <a:srgbClr val="00FF00"/>
                </a:solidFill>
              </a:rPr>
              <a:t>Traditionally we speak of two keys to God’s Kingdom</a:t>
            </a:r>
          </a:p>
          <a:p>
            <a:pPr>
              <a:buFontTx/>
              <a:buNone/>
            </a:pPr>
            <a:r>
              <a:rPr lang="en-US" dirty="0">
                <a:solidFill>
                  <a:srgbClr val="00FF00"/>
                </a:solidFill>
              </a:rPr>
              <a:t>	</a:t>
            </a:r>
          </a:p>
          <a:p>
            <a:pPr>
              <a:buFontTx/>
              <a:buNone/>
            </a:pPr>
            <a:endParaRPr lang="en-US" dirty="0">
              <a:solidFill>
                <a:srgbClr val="00FF00"/>
              </a:solidFill>
            </a:endParaRPr>
          </a:p>
          <a:p>
            <a:pPr>
              <a:buFontTx/>
              <a:buNone/>
            </a:pPr>
            <a:r>
              <a:rPr lang="en-US" dirty="0">
                <a:solidFill>
                  <a:srgbClr val="00FF00"/>
                </a:solidFill>
              </a:rPr>
              <a:t>			the key of the Word</a:t>
            </a:r>
          </a:p>
          <a:p>
            <a:pPr>
              <a:buFontTx/>
              <a:buNone/>
            </a:pPr>
            <a:endParaRPr lang="en-US" dirty="0">
              <a:solidFill>
                <a:srgbClr val="00FF00"/>
              </a:solidFill>
            </a:endParaRPr>
          </a:p>
          <a:p>
            <a:pPr>
              <a:buFontTx/>
              <a:buNone/>
            </a:pPr>
            <a:r>
              <a:rPr lang="en-US" dirty="0">
                <a:solidFill>
                  <a:srgbClr val="00FF00"/>
                </a:solidFill>
              </a:rPr>
              <a:t>	</a:t>
            </a:r>
          </a:p>
          <a:p>
            <a:pPr>
              <a:buFontTx/>
              <a:buNone/>
            </a:pPr>
            <a:endParaRPr lang="en-US" dirty="0">
              <a:solidFill>
                <a:srgbClr val="00FF00"/>
              </a:solidFill>
            </a:endParaRPr>
          </a:p>
          <a:p>
            <a:pPr>
              <a:buFontTx/>
              <a:buNone/>
            </a:pPr>
            <a:r>
              <a:rPr lang="en-US" dirty="0">
                <a:solidFill>
                  <a:srgbClr val="00FF00"/>
                </a:solidFill>
              </a:rPr>
              <a:t>			the key of Discipline</a:t>
            </a:r>
          </a:p>
        </p:txBody>
      </p:sp>
      <p:grpSp>
        <p:nvGrpSpPr>
          <p:cNvPr id="424968" name="Group 8"/>
          <p:cNvGrpSpPr>
            <a:grpSpLocks/>
          </p:cNvGrpSpPr>
          <p:nvPr/>
        </p:nvGrpSpPr>
        <p:grpSpPr bwMode="auto">
          <a:xfrm>
            <a:off x="6248400" y="2286000"/>
            <a:ext cx="2700338" cy="1447800"/>
            <a:chOff x="3840" y="1920"/>
            <a:chExt cx="1701" cy="912"/>
          </a:xfrm>
        </p:grpSpPr>
        <p:pic>
          <p:nvPicPr>
            <p:cNvPr id="424969" name="Picture 9" descr="G:\Backup - juni 2009\Mijn afbeeldingen\Liturgy\Liturgie\bijbellez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40" y="1968"/>
              <a:ext cx="864" cy="864"/>
            </a:xfrm>
            <a:prstGeom prst="rect">
              <a:avLst/>
            </a:prstGeom>
            <a:noFill/>
            <a:extLst>
              <a:ext uri="{909E8E84-426E-40DD-AFC4-6F175D3DCCD1}">
                <a14:hiddenFill xmlns:a14="http://schemas.microsoft.com/office/drawing/2010/main">
                  <a:solidFill>
                    <a:srgbClr val="FFFFFF"/>
                  </a:solidFill>
                </a14:hiddenFill>
              </a:ext>
            </a:extLst>
          </p:spPr>
        </p:pic>
        <p:pic>
          <p:nvPicPr>
            <p:cNvPr id="424970" name="Picture 10" descr="G:\Backup - juni 2009\Mijn afbeeldingen\Liturgy\Liturgie\pree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2" y="1920"/>
              <a:ext cx="789" cy="864"/>
            </a:xfrm>
            <a:prstGeom prst="rect">
              <a:avLst/>
            </a:prstGeom>
            <a:noFill/>
            <a:extLst>
              <a:ext uri="{909E8E84-426E-40DD-AFC4-6F175D3DCCD1}">
                <a14:hiddenFill xmlns:a14="http://schemas.microsoft.com/office/drawing/2010/main">
                  <a:solidFill>
                    <a:srgbClr val="FFFFFF"/>
                  </a:solidFill>
                </a14:hiddenFill>
              </a:ext>
            </a:extLst>
          </p:spPr>
        </p:pic>
      </p:grpSp>
      <p:pic>
        <p:nvPicPr>
          <p:cNvPr id="424971"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0" y="4572000"/>
            <a:ext cx="1290638"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24974" name="Picture 14"/>
          <p:cNvPicPr>
            <a:picLocks noChangeAspect="1" noChangeArrowheads="1"/>
          </p:cNvPicPr>
          <p:nvPr/>
        </p:nvPicPr>
        <p:blipFill>
          <a:blip r:embed="rId6" cstate="print">
            <a:extLst>
              <a:ext uri="{28A0092B-C50C-407E-A947-70E740481C1C}">
                <a14:useLocalDpi xmlns:a14="http://schemas.microsoft.com/office/drawing/2010/main" val="0"/>
              </a:ext>
            </a:extLst>
          </a:blip>
          <a:srcRect t="12122" b="15152"/>
          <a:stretch>
            <a:fillRect/>
          </a:stretch>
        </p:blipFill>
        <p:spPr bwMode="auto">
          <a:xfrm>
            <a:off x="0" y="2590800"/>
            <a:ext cx="1219200" cy="88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24976" name="Picture 16"/>
          <p:cNvPicPr>
            <a:picLocks noChangeAspect="1" noChangeArrowheads="1"/>
          </p:cNvPicPr>
          <p:nvPr/>
        </p:nvPicPr>
        <p:blipFill>
          <a:blip r:embed="rId6" cstate="print">
            <a:extLst>
              <a:ext uri="{28A0092B-C50C-407E-A947-70E740481C1C}">
                <a14:useLocalDpi xmlns:a14="http://schemas.microsoft.com/office/drawing/2010/main" val="0"/>
              </a:ext>
            </a:extLst>
          </a:blip>
          <a:srcRect t="12122" b="15152"/>
          <a:stretch>
            <a:fillRect/>
          </a:stretch>
        </p:blipFill>
        <p:spPr bwMode="auto">
          <a:xfrm>
            <a:off x="0" y="4572000"/>
            <a:ext cx="1219200" cy="88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24977" name="Text Box 17"/>
          <p:cNvSpPr txBox="1">
            <a:spLocks noChangeArrowheads="1"/>
          </p:cNvSpPr>
          <p:nvPr/>
        </p:nvSpPr>
        <p:spPr bwMode="auto">
          <a:xfrm>
            <a:off x="7696200" y="0"/>
            <a:ext cx="14478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8000">
                <a:solidFill>
                  <a:srgbClr val="00FF00"/>
                </a:solidFill>
                <a:sym typeface="Wingdings" pitchFamily="2" charset="2"/>
              </a:rPr>
              <a:t></a:t>
            </a:r>
            <a:endParaRPr lang="en-US" sz="2400">
              <a:solidFill>
                <a:schemeClr val="tx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Grp="1" noChangeArrowheads="1"/>
          </p:cNvSpPr>
          <p:nvPr>
            <p:ph type="title"/>
          </p:nvPr>
        </p:nvSpPr>
        <p:spPr/>
        <p:txBody>
          <a:bodyPr/>
          <a:lstStyle/>
          <a:p>
            <a:r>
              <a:rPr lang="en-US"/>
              <a:t>Tonight we look at</a:t>
            </a:r>
          </a:p>
        </p:txBody>
      </p:sp>
      <p:sp>
        <p:nvSpPr>
          <p:cNvPr id="425987" name="Rectangle 3"/>
          <p:cNvSpPr>
            <a:spLocks noGrp="1" noChangeArrowheads="1"/>
          </p:cNvSpPr>
          <p:nvPr>
            <p:ph idx="1"/>
          </p:nvPr>
        </p:nvSpPr>
        <p:spPr/>
        <p:txBody>
          <a:bodyPr/>
          <a:lstStyle/>
          <a:p>
            <a:pPr>
              <a:buFontTx/>
              <a:buNone/>
            </a:pPr>
            <a:endParaRPr lang="en-US" dirty="0"/>
          </a:p>
          <a:p>
            <a:pPr>
              <a:buFontTx/>
              <a:buNone/>
            </a:pPr>
            <a:r>
              <a:rPr lang="en-US" dirty="0"/>
              <a:t>	</a:t>
            </a:r>
          </a:p>
          <a:p>
            <a:pPr>
              <a:buFontTx/>
              <a:buNone/>
            </a:pPr>
            <a:endParaRPr lang="en-US" dirty="0"/>
          </a:p>
          <a:p>
            <a:pPr>
              <a:buFontTx/>
              <a:buNone/>
            </a:pPr>
            <a:r>
              <a:rPr lang="en-US" dirty="0"/>
              <a:t>			the key of the Word</a:t>
            </a:r>
          </a:p>
          <a:p>
            <a:pPr>
              <a:buFontTx/>
              <a:buNone/>
            </a:pPr>
            <a:endParaRPr lang="en-US" dirty="0"/>
          </a:p>
          <a:p>
            <a:pPr>
              <a:buFontTx/>
              <a:buNone/>
            </a:pPr>
            <a:r>
              <a:rPr lang="en-US" dirty="0"/>
              <a:t>	</a:t>
            </a:r>
          </a:p>
        </p:txBody>
      </p:sp>
      <p:pic>
        <p:nvPicPr>
          <p:cNvPr id="425989" name="Picture 5" descr="G:\Backup - juni 2009\Mijn afbeeldingen\Liturgy\Liturgie\bijbellez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2362200"/>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425990" name="Picture 6" descr="G:\Backup - juni 2009\Mijn afbeeldingen\Liturgy\Liturgie\pree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6200" y="2286000"/>
            <a:ext cx="1252538" cy="1371600"/>
          </a:xfrm>
          <a:prstGeom prst="rect">
            <a:avLst/>
          </a:prstGeom>
          <a:noFill/>
          <a:extLst>
            <a:ext uri="{909E8E84-426E-40DD-AFC4-6F175D3DCCD1}">
              <a14:hiddenFill xmlns:a14="http://schemas.microsoft.com/office/drawing/2010/main">
                <a:solidFill>
                  <a:srgbClr val="FFFFFF"/>
                </a:solidFill>
              </a14:hiddenFill>
            </a:ext>
          </a:extLst>
        </p:spPr>
      </p:pic>
      <p:pic>
        <p:nvPicPr>
          <p:cNvPr id="425992"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t="12122" b="15152"/>
          <a:stretch>
            <a:fillRect/>
          </a:stretch>
        </p:blipFill>
        <p:spPr bwMode="auto">
          <a:xfrm>
            <a:off x="0" y="2590800"/>
            <a:ext cx="1219200" cy="88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25995" name="AutoShape 11"/>
          <p:cNvSpPr>
            <a:spLocks noChangeArrowheads="1"/>
          </p:cNvSpPr>
          <p:nvPr/>
        </p:nvSpPr>
        <p:spPr bwMode="auto">
          <a:xfrm>
            <a:off x="200025" y="4922500"/>
            <a:ext cx="8834438" cy="1397675"/>
          </a:xfrm>
          <a:prstGeom prst="horizontalScroll">
            <a:avLst>
              <a:gd name="adj" fmla="val 7194"/>
            </a:avLst>
          </a:prstGeom>
          <a:solidFill>
            <a:srgbClr val="FF9900"/>
          </a:solidFill>
          <a:ln w="9525">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CA" sz="2400" i="1" dirty="0">
                <a:solidFill>
                  <a:schemeClr val="bg1"/>
                </a:solidFill>
              </a:rPr>
              <a:t>How then will they call on him in whom they have not believed? And how are they to believe in him of whom they have never heard? And how are they to hear without someone preaching?        </a:t>
            </a:r>
            <a:r>
              <a:rPr lang="en-US" sz="2400" dirty="0">
                <a:solidFill>
                  <a:schemeClr val="bg1"/>
                </a:solidFill>
              </a:rPr>
              <a:t>Romans 10:14</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425995"/>
                                        </p:tgtEl>
                                        <p:attrNameLst>
                                          <p:attrName>style.visibility</p:attrName>
                                        </p:attrNameLst>
                                      </p:cBhvr>
                                      <p:to>
                                        <p:strVal val="visible"/>
                                      </p:to>
                                    </p:set>
                                    <p:anim calcmode="lin" valueType="num">
                                      <p:cBhvr>
                                        <p:cTn id="7" dur="1000" fill="hold"/>
                                        <p:tgtEl>
                                          <p:spTgt spid="425995"/>
                                        </p:tgtEl>
                                        <p:attrNameLst>
                                          <p:attrName>ppt_x</p:attrName>
                                        </p:attrNameLst>
                                      </p:cBhvr>
                                      <p:tavLst>
                                        <p:tav tm="0">
                                          <p:val>
                                            <p:strVal val="#ppt_x-#ppt_w/2"/>
                                          </p:val>
                                        </p:tav>
                                        <p:tav tm="100000">
                                          <p:val>
                                            <p:strVal val="#ppt_x"/>
                                          </p:val>
                                        </p:tav>
                                      </p:tavLst>
                                    </p:anim>
                                    <p:anim calcmode="lin" valueType="num">
                                      <p:cBhvr>
                                        <p:cTn id="8" dur="1000" fill="hold"/>
                                        <p:tgtEl>
                                          <p:spTgt spid="425995"/>
                                        </p:tgtEl>
                                        <p:attrNameLst>
                                          <p:attrName>ppt_y</p:attrName>
                                        </p:attrNameLst>
                                      </p:cBhvr>
                                      <p:tavLst>
                                        <p:tav tm="0">
                                          <p:val>
                                            <p:strVal val="#ppt_y"/>
                                          </p:val>
                                        </p:tav>
                                        <p:tav tm="100000">
                                          <p:val>
                                            <p:strVal val="#ppt_y"/>
                                          </p:val>
                                        </p:tav>
                                      </p:tavLst>
                                    </p:anim>
                                    <p:anim calcmode="lin" valueType="num">
                                      <p:cBhvr>
                                        <p:cTn id="9" dur="1000" fill="hold"/>
                                        <p:tgtEl>
                                          <p:spTgt spid="425995"/>
                                        </p:tgtEl>
                                        <p:attrNameLst>
                                          <p:attrName>ppt_w</p:attrName>
                                        </p:attrNameLst>
                                      </p:cBhvr>
                                      <p:tavLst>
                                        <p:tav tm="0">
                                          <p:val>
                                            <p:fltVal val="0"/>
                                          </p:val>
                                        </p:tav>
                                        <p:tav tm="100000">
                                          <p:val>
                                            <p:strVal val="#ppt_w"/>
                                          </p:val>
                                        </p:tav>
                                      </p:tavLst>
                                    </p:anim>
                                    <p:anim calcmode="lin" valueType="num">
                                      <p:cBhvr>
                                        <p:cTn id="10" dur="1000" fill="hold"/>
                                        <p:tgtEl>
                                          <p:spTgt spid="42599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5995"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8" name="AutoShape 6"/>
          <p:cNvSpPr>
            <a:spLocks noChangeArrowheads="1"/>
          </p:cNvSpPr>
          <p:nvPr/>
        </p:nvSpPr>
        <p:spPr bwMode="auto">
          <a:xfrm>
            <a:off x="121823" y="298341"/>
            <a:ext cx="8836025" cy="1341656"/>
          </a:xfrm>
          <a:prstGeom prst="wedgeEllipseCallout">
            <a:avLst>
              <a:gd name="adj1" fmla="val 23796"/>
              <a:gd name="adj2" fmla="val 112532"/>
            </a:avLst>
          </a:prstGeom>
          <a:solidFill>
            <a:schemeClr val="tx1"/>
          </a:solidFill>
          <a:ln w="2540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2800" i="1" dirty="0">
                <a:solidFill>
                  <a:schemeClr val="bg1"/>
                </a:solidFill>
                <a:latin typeface="Comic Sans MS" pitchFamily="66" charset="0"/>
              </a:rPr>
              <a:t>Preaching is telling people on behalf of God where things are at.</a:t>
            </a:r>
            <a:endParaRPr lang="en-US" i="1" dirty="0">
              <a:solidFill>
                <a:schemeClr val="bg1"/>
              </a:solidFill>
            </a:endParaRPr>
          </a:p>
        </p:txBody>
      </p:sp>
      <p:pic>
        <p:nvPicPr>
          <p:cNvPr id="376834" name="Picture 2" descr="G:\Backup - juni 2009\Catechism\Pictures\Vragie.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1000" y="4267200"/>
            <a:ext cx="2514600" cy="2419350"/>
          </a:xfrm>
          <a:prstGeom prst="rect">
            <a:avLst/>
          </a:prstGeom>
          <a:noFill/>
          <a:extLst>
            <a:ext uri="{909E8E84-426E-40DD-AFC4-6F175D3DCCD1}">
              <a14:hiddenFill xmlns:a14="http://schemas.microsoft.com/office/drawing/2010/main">
                <a:solidFill>
                  <a:srgbClr val="FFFFFF"/>
                </a:solidFill>
              </a14:hiddenFill>
            </a:ext>
          </a:extLst>
        </p:spPr>
      </p:pic>
      <p:sp>
        <p:nvSpPr>
          <p:cNvPr id="376835" name="AutoShape 3"/>
          <p:cNvSpPr>
            <a:spLocks noChangeArrowheads="1"/>
          </p:cNvSpPr>
          <p:nvPr/>
        </p:nvSpPr>
        <p:spPr bwMode="auto">
          <a:xfrm>
            <a:off x="152400" y="2657108"/>
            <a:ext cx="5029200" cy="735747"/>
          </a:xfrm>
          <a:prstGeom prst="wedgeEllipseCallout">
            <a:avLst>
              <a:gd name="adj1" fmla="val -23042"/>
              <a:gd name="adj2" fmla="val 117792"/>
            </a:avLst>
          </a:prstGeom>
          <a:solidFill>
            <a:schemeClr val="tx1"/>
          </a:solidFill>
          <a:ln w="2540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CA" sz="2800" i="1" dirty="0">
                <a:solidFill>
                  <a:schemeClr val="bg1"/>
                </a:solidFill>
                <a:latin typeface="Comic Sans MS" pitchFamily="66" charset="0"/>
              </a:rPr>
              <a:t>What is preaching?</a:t>
            </a:r>
            <a:endParaRPr lang="en-US" i="1" dirty="0">
              <a:solidFill>
                <a:schemeClr val="bg1"/>
              </a:solidFill>
            </a:endParaRPr>
          </a:p>
        </p:txBody>
      </p:sp>
      <p:pic>
        <p:nvPicPr>
          <p:cNvPr id="376837" name="Picture 5" descr="G:\Backup - juni 2009\Catechism\Pictures\Roepie.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26188" y="2971800"/>
            <a:ext cx="1685925" cy="2286000"/>
          </a:xfrm>
          <a:prstGeom prst="rect">
            <a:avLst/>
          </a:prstGeom>
          <a:noFill/>
          <a:extLst>
            <a:ext uri="{909E8E84-426E-40DD-AFC4-6F175D3DCCD1}">
              <a14:hiddenFill xmlns:a14="http://schemas.microsoft.com/office/drawing/2010/main">
                <a:solidFill>
                  <a:srgbClr val="FFFFFF"/>
                </a:solidFill>
              </a14:hiddenFill>
            </a:ext>
          </a:extLst>
        </p:spPr>
      </p:pic>
      <p:pic>
        <p:nvPicPr>
          <p:cNvPr id="5" name="4416C09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7524328" y="2001098"/>
            <a:ext cx="609600" cy="609600"/>
          </a:xfrm>
          <a:prstGeom prst="rect">
            <a:avLst/>
          </a:prstGeom>
        </p:spPr>
      </p:pic>
      <p:pic>
        <p:nvPicPr>
          <p:cNvPr id="6" name="89BE7A94">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3514725" y="4872038"/>
            <a:ext cx="609600" cy="609600"/>
          </a:xfrm>
          <a:prstGeom prst="rect">
            <a:avLst/>
          </a:prstGeom>
        </p:spPr>
      </p:pic>
      <p:sp>
        <p:nvSpPr>
          <p:cNvPr id="7" name="Rectangle 6"/>
          <p:cNvSpPr/>
          <p:nvPr/>
        </p:nvSpPr>
        <p:spPr bwMode="auto">
          <a:xfrm>
            <a:off x="3332237" y="4780794"/>
            <a:ext cx="792088" cy="792088"/>
          </a:xfrm>
          <a:prstGeom prst="rect">
            <a:avLst/>
          </a:prstGeom>
          <a:solidFill>
            <a:schemeClr val="bg1"/>
          </a:solidFill>
          <a:ln>
            <a:noFill/>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CA" sz="4400" b="0" i="0" u="none" strike="noStrike" cap="none" normalizeH="0" baseline="0">
              <a:ln>
                <a:noFill/>
              </a:ln>
              <a:solidFill>
                <a:schemeClr val="tx2"/>
              </a:solidFill>
              <a:effectLst/>
              <a:latin typeface="Times New Roman" pitchFamily="18" charset="0"/>
            </a:endParaRPr>
          </a:p>
        </p:txBody>
      </p:sp>
      <p:sp>
        <p:nvSpPr>
          <p:cNvPr id="12" name="Rectangle 11"/>
          <p:cNvSpPr/>
          <p:nvPr/>
        </p:nvSpPr>
        <p:spPr bwMode="auto">
          <a:xfrm>
            <a:off x="7341840" y="1909854"/>
            <a:ext cx="792088" cy="792088"/>
          </a:xfrm>
          <a:prstGeom prst="rect">
            <a:avLst/>
          </a:prstGeom>
          <a:solidFill>
            <a:schemeClr val="bg1"/>
          </a:solidFill>
          <a:ln>
            <a:noFill/>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CA" sz="4400" b="0" i="1" u="none" strike="noStrike" cap="none" normalizeH="0" baseline="0">
              <a:ln>
                <a:noFill/>
              </a:ln>
              <a:solidFill>
                <a:schemeClr val="tx2"/>
              </a:solidFill>
              <a:effectLst/>
              <a:latin typeface="Times New Roman" pitchFamily="18" charset="0"/>
            </a:endParaRPr>
          </a:p>
        </p:txBody>
      </p:sp>
    </p:spTree>
    <p:extLst>
      <p:ext uri="{BB962C8B-B14F-4D97-AF65-F5344CB8AC3E}">
        <p14:creationId xmlns:p14="http://schemas.microsoft.com/office/powerpoint/2010/main" val="1842696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10"/>
                                  </p:iterate>
                                  <p:childTnLst>
                                    <p:set>
                                      <p:cBhvr>
                                        <p:cTn id="6" dur="1" fill="hold">
                                          <p:stCondLst>
                                            <p:cond delay="0"/>
                                          </p:stCondLst>
                                        </p:cTn>
                                        <p:tgtEl>
                                          <p:spTgt spid="376835"/>
                                        </p:tgtEl>
                                        <p:attrNameLst>
                                          <p:attrName>style.visibility</p:attrName>
                                        </p:attrNameLst>
                                      </p:cBhvr>
                                      <p:to>
                                        <p:strVal val="visible"/>
                                      </p:to>
                                    </p:set>
                                  </p:childTnLst>
                                </p:cTn>
                              </p:par>
                              <p:par>
                                <p:cTn id="7" presetID="1" presetClass="mediacall" presetSubtype="0" fill="hold" nodeType="withEffect">
                                  <p:stCondLst>
                                    <p:cond delay="0"/>
                                  </p:stCondLst>
                                  <p:childTnLst>
                                    <p:cmd type="call" cmd="playFrom(0.0)">
                                      <p:cBhvr>
                                        <p:cTn id="8" dur="1856" fill="hold"/>
                                        <p:tgtEl>
                                          <p:spTgt spid="6"/>
                                        </p:tgtEl>
                                      </p:cBhvr>
                                    </p:cmd>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76837"/>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0"/>
                                  </p:stCondLst>
                                  <p:iterate type="lt">
                                    <p:tmAbs val="140"/>
                                  </p:iterate>
                                  <p:childTnLst>
                                    <p:set>
                                      <p:cBhvr>
                                        <p:cTn id="15" dur="1" fill="hold">
                                          <p:stCondLst>
                                            <p:cond delay="0"/>
                                          </p:stCondLst>
                                        </p:cTn>
                                        <p:tgtEl>
                                          <p:spTgt spid="376838"/>
                                        </p:tgtEl>
                                        <p:attrNameLst>
                                          <p:attrName>style.visibility</p:attrName>
                                        </p:attrNameLst>
                                      </p:cBhvr>
                                      <p:to>
                                        <p:strVal val="visible"/>
                                      </p:to>
                                    </p:set>
                                  </p:childTnLst>
                                </p:cTn>
                              </p:par>
                              <p:par>
                                <p:cTn id="16" presetID="1" presetClass="mediacall" presetSubtype="0" fill="hold" nodeType="withEffect">
                                  <p:stCondLst>
                                    <p:cond delay="0"/>
                                  </p:stCondLst>
                                  <p:childTnLst>
                                    <p:cmd type="call" cmd="playFrom(0.0)">
                                      <p:cBhvr>
                                        <p:cTn id="17" dur="782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5"/>
                </p:tgtEl>
              </p:cMediaNode>
            </p:audio>
            <p:audio>
              <p:cMediaNode vol="80000">
                <p:cTn id="19" fill="hold" display="0">
                  <p:stCondLst>
                    <p:cond delay="indefinite"/>
                  </p:stCondLst>
                  <p:endCondLst>
                    <p:cond evt="onStopAudio" delay="0">
                      <p:tgtEl>
                        <p:sldTgt/>
                      </p:tgtEl>
                    </p:cond>
                  </p:endCondLst>
                </p:cTn>
                <p:tgtEl>
                  <p:spTgt spid="6"/>
                </p:tgtEl>
              </p:cMediaNode>
            </p:audio>
          </p:childTnLst>
        </p:cTn>
      </p:par>
    </p:tnLst>
    <p:bldLst>
      <p:bldP spid="376838" grpId="0" animBg="1"/>
      <p:bldP spid="376835"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2370" name="Rectangle 2"/>
          <p:cNvSpPr>
            <a:spLocks noGrp="1" noChangeArrowheads="1"/>
          </p:cNvSpPr>
          <p:nvPr>
            <p:ph type="title"/>
          </p:nvPr>
        </p:nvSpPr>
        <p:spPr/>
        <p:txBody>
          <a:bodyPr/>
          <a:lstStyle/>
          <a:p>
            <a:r>
              <a:rPr lang="en-US"/>
              <a:t>Preaching is</a:t>
            </a:r>
          </a:p>
        </p:txBody>
      </p:sp>
      <p:sp>
        <p:nvSpPr>
          <p:cNvPr id="442371" name="Rectangle 3"/>
          <p:cNvSpPr>
            <a:spLocks noGrp="1" noChangeArrowheads="1"/>
          </p:cNvSpPr>
          <p:nvPr>
            <p:ph idx="1"/>
          </p:nvPr>
        </p:nvSpPr>
        <p:spPr>
          <a:xfrm>
            <a:off x="0" y="1447800"/>
            <a:ext cx="9144000" cy="5410200"/>
          </a:xfrm>
        </p:spPr>
        <p:txBody>
          <a:bodyPr/>
          <a:lstStyle/>
          <a:p>
            <a:pPr>
              <a:buFontTx/>
              <a:buNone/>
            </a:pPr>
            <a:r>
              <a:rPr lang="en-US" dirty="0">
                <a:solidFill>
                  <a:srgbClr val="00FF00"/>
                </a:solidFill>
              </a:rPr>
              <a:t>Telling people</a:t>
            </a:r>
          </a:p>
          <a:p>
            <a:pPr>
              <a:buFontTx/>
              <a:buNone/>
            </a:pPr>
            <a:r>
              <a:rPr lang="en-US" dirty="0">
                <a:solidFill>
                  <a:srgbClr val="00FF00"/>
                </a:solidFill>
              </a:rPr>
              <a:t>			On behalf of God</a:t>
            </a:r>
          </a:p>
          <a:p>
            <a:pPr>
              <a:buFontTx/>
              <a:buNone/>
            </a:pPr>
            <a:r>
              <a:rPr lang="en-US" dirty="0">
                <a:solidFill>
                  <a:srgbClr val="00FF00"/>
                </a:solidFill>
              </a:rPr>
              <a:t>					Where things are at.</a:t>
            </a:r>
          </a:p>
          <a:p>
            <a:pPr>
              <a:buFontTx/>
              <a:buNone/>
            </a:pPr>
            <a:endParaRPr lang="en-US" dirty="0">
              <a:solidFill>
                <a:srgbClr val="00FF00"/>
              </a:solidFill>
            </a:endParaRPr>
          </a:p>
          <a:p>
            <a:pPr>
              <a:buFontTx/>
              <a:buNone/>
            </a:pPr>
            <a:r>
              <a:rPr lang="en-US" dirty="0"/>
              <a:t>That message is, in brief:</a:t>
            </a:r>
          </a:p>
          <a:p>
            <a:pPr>
              <a:buFontTx/>
              <a:buNone/>
            </a:pPr>
            <a:r>
              <a:rPr lang="en-US" dirty="0">
                <a:solidFill>
                  <a:srgbClr val="00FF00"/>
                </a:solidFill>
              </a:rPr>
              <a:t>- This world is God’s world and we are to serve God</a:t>
            </a:r>
          </a:p>
          <a:p>
            <a:pPr>
              <a:buFontTx/>
              <a:buNone/>
            </a:pPr>
            <a:r>
              <a:rPr lang="en-US" dirty="0">
                <a:solidFill>
                  <a:srgbClr val="00FF00"/>
                </a:solidFill>
              </a:rPr>
              <a:t>- Those who don’t serve God will suffer God’s anger</a:t>
            </a:r>
          </a:p>
          <a:p>
            <a:pPr>
              <a:buFontTx/>
              <a:buNone/>
            </a:pPr>
            <a:r>
              <a:rPr lang="en-US" dirty="0">
                <a:solidFill>
                  <a:srgbClr val="00FF00"/>
                </a:solidFill>
              </a:rPr>
              <a:t>- Those who do serve God will be saved from God’s anger</a:t>
            </a:r>
          </a:p>
          <a:p>
            <a:pPr>
              <a:buFontTx/>
              <a:buNone/>
            </a:pPr>
            <a:r>
              <a:rPr lang="en-US" dirty="0">
                <a:solidFill>
                  <a:srgbClr val="00FF00"/>
                </a:solidFill>
              </a:rPr>
              <a:t>- In Christ, God gives us the means to salvation</a:t>
            </a:r>
          </a:p>
        </p:txBody>
      </p:sp>
      <p:sp>
        <p:nvSpPr>
          <p:cNvPr id="442372" name="Text Box 4"/>
          <p:cNvSpPr txBox="1">
            <a:spLocks noChangeArrowheads="1"/>
          </p:cNvSpPr>
          <p:nvPr/>
        </p:nvSpPr>
        <p:spPr bwMode="auto">
          <a:xfrm>
            <a:off x="7696200" y="0"/>
            <a:ext cx="14478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8000">
                <a:solidFill>
                  <a:srgbClr val="00FF00"/>
                </a:solidFill>
                <a:sym typeface="Wingdings" pitchFamily="2" charset="2"/>
              </a:rPr>
              <a:t></a:t>
            </a:r>
            <a:endParaRPr lang="en-US" sz="240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9"/>
                                          </p:stCondLst>
                                        </p:cTn>
                                        <p:tgtEl>
                                          <p:spTgt spid="442371">
                                            <p:txEl>
                                              <p:pRg st="0" end="0"/>
                                            </p:txEl>
                                          </p:spTgt>
                                        </p:tgtEl>
                                        <p:attrNameLst>
                                          <p:attrName>style.visibility</p:attrName>
                                        </p:attrNameLst>
                                      </p:cBhvr>
                                      <p:to>
                                        <p:strVal val="visible"/>
                                      </p:to>
                                    </p:set>
                                  </p:childTnLst>
                                </p:cTn>
                              </p:par>
                            </p:childTnLst>
                          </p:cTn>
                        </p:par>
                        <p:par>
                          <p:cTn id="7" fill="hold">
                            <p:stCondLst>
                              <p:cond delay="1210"/>
                            </p:stCondLst>
                            <p:childTnLst>
                              <p:par>
                                <p:cTn id="8" presetID="1" presetClass="entr" presetSubtype="0" fill="hold" grpId="0" nodeType="afterEffect">
                                  <p:stCondLst>
                                    <p:cond delay="0"/>
                                  </p:stCondLst>
                                  <p:iterate type="lt">
                                    <p:tmAbs val="100"/>
                                  </p:iterate>
                                  <p:childTnLst>
                                    <p:set>
                                      <p:cBhvr>
                                        <p:cTn id="9" dur="1" fill="hold">
                                          <p:stCondLst>
                                            <p:cond delay="9"/>
                                          </p:stCondLst>
                                        </p:cTn>
                                        <p:tgtEl>
                                          <p:spTgt spid="442371">
                                            <p:txEl>
                                              <p:pRg st="1" end="1"/>
                                            </p:txEl>
                                          </p:spTgt>
                                        </p:tgtEl>
                                        <p:attrNameLst>
                                          <p:attrName>style.visibility</p:attrName>
                                        </p:attrNameLst>
                                      </p:cBhvr>
                                      <p:to>
                                        <p:strVal val="visible"/>
                                      </p:to>
                                    </p:set>
                                  </p:childTnLst>
                                </p:cTn>
                              </p:par>
                            </p:childTnLst>
                          </p:cTn>
                        </p:par>
                        <p:par>
                          <p:cTn id="10" fill="hold">
                            <p:stCondLst>
                              <p:cond delay="2420"/>
                            </p:stCondLst>
                            <p:childTnLst>
                              <p:par>
                                <p:cTn id="11" presetID="1" presetClass="entr" presetSubtype="0" fill="hold" grpId="0" nodeType="afterEffect">
                                  <p:stCondLst>
                                    <p:cond delay="0"/>
                                  </p:stCondLst>
                                  <p:iterate type="lt">
                                    <p:tmAbs val="100"/>
                                  </p:iterate>
                                  <p:childTnLst>
                                    <p:set>
                                      <p:cBhvr>
                                        <p:cTn id="12" dur="1" fill="hold">
                                          <p:stCondLst>
                                            <p:cond delay="9"/>
                                          </p:stCondLst>
                                        </p:cTn>
                                        <p:tgtEl>
                                          <p:spTgt spid="442371">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9"/>
                                          </p:stCondLst>
                                        </p:cTn>
                                        <p:tgtEl>
                                          <p:spTgt spid="442371">
                                            <p:txEl>
                                              <p:pRg st="4" end="4"/>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9"/>
                                          </p:stCondLst>
                                        </p:cTn>
                                        <p:tgtEl>
                                          <p:spTgt spid="442371">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9"/>
                                          </p:stCondLst>
                                        </p:cTn>
                                        <p:tgtEl>
                                          <p:spTgt spid="442371">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9"/>
                                          </p:stCondLst>
                                        </p:cTn>
                                        <p:tgtEl>
                                          <p:spTgt spid="442371">
                                            <p:txEl>
                                              <p:pRg st="7" end="7"/>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9"/>
                                          </p:stCondLst>
                                        </p:cTn>
                                        <p:tgtEl>
                                          <p:spTgt spid="44237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2371" grpId="0" uiExpand="1"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22" name="Rectangle 2"/>
          <p:cNvSpPr>
            <a:spLocks noGrp="1" noChangeArrowheads="1"/>
          </p:cNvSpPr>
          <p:nvPr>
            <p:ph type="title"/>
          </p:nvPr>
        </p:nvSpPr>
        <p:spPr/>
        <p:txBody>
          <a:bodyPr/>
          <a:lstStyle/>
          <a:p>
            <a:pPr algn="l"/>
            <a:r>
              <a:rPr lang="en-US" dirty="0">
                <a:solidFill>
                  <a:schemeClr val="tx1"/>
                </a:solidFill>
              </a:rPr>
              <a:t>Bible Study: Acts 2:14-41</a:t>
            </a:r>
          </a:p>
        </p:txBody>
      </p:sp>
      <p:pic>
        <p:nvPicPr>
          <p:cNvPr id="440324" name="Picture 4" descr="G:\Backup - juni 2009\Mijn afbeeldingen\Liturgy\Liturgie\bijbellez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2400" y="0"/>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440327" name="Picture 7" descr="Peter at Pentecos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640" y="1720808"/>
            <a:ext cx="6846550" cy="4732528"/>
          </a:xfrm>
          <a:prstGeom prst="rect">
            <a:avLst/>
          </a:prstGeom>
          <a:noFill/>
          <a:extLst>
            <a:ext uri="{909E8E84-426E-40DD-AFC4-6F175D3DCCD1}">
              <a14:hiddenFill xmlns:a14="http://schemas.microsoft.com/office/drawing/2010/main">
                <a:solidFill>
                  <a:srgbClr val="FFFFFF"/>
                </a:solidFill>
              </a14:hiddenFill>
            </a:ext>
          </a:extLst>
        </p:spPr>
      </p:pic>
      <p:sp>
        <p:nvSpPr>
          <p:cNvPr id="8" name="Action Button: Custom 7">
            <a:hlinkClick r:id="" action="ppaction://hlinkshowjump?jump=nextslide" highlightClick="1"/>
          </p:cNvPr>
          <p:cNvSpPr/>
          <p:nvPr/>
        </p:nvSpPr>
        <p:spPr bwMode="auto">
          <a:xfrm>
            <a:off x="7826850" y="14813"/>
            <a:ext cx="1262699" cy="1371600"/>
          </a:xfrm>
          <a:prstGeom prst="actionButtonBlank">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CA" sz="4400" b="0" i="0" u="none" strike="noStrike" cap="none" normalizeH="0" baseline="0">
              <a:ln>
                <a:noFill/>
              </a:ln>
              <a:solidFill>
                <a:schemeClr val="tx2"/>
              </a:solidFill>
              <a:effectLst/>
              <a:latin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22" name="Rectangle 2"/>
          <p:cNvSpPr>
            <a:spLocks noGrp="1" noChangeArrowheads="1"/>
          </p:cNvSpPr>
          <p:nvPr>
            <p:ph type="title"/>
          </p:nvPr>
        </p:nvSpPr>
        <p:spPr/>
        <p:txBody>
          <a:bodyPr/>
          <a:lstStyle/>
          <a:p>
            <a:pPr algn="l"/>
            <a:r>
              <a:rPr lang="en-US" dirty="0">
                <a:solidFill>
                  <a:schemeClr val="tx1"/>
                </a:solidFill>
              </a:rPr>
              <a:t>Bible Study: Acts 2:14-41</a:t>
            </a:r>
          </a:p>
        </p:txBody>
      </p:sp>
      <p:sp>
        <p:nvSpPr>
          <p:cNvPr id="440323" name="Rectangle 3"/>
          <p:cNvSpPr>
            <a:spLocks noGrp="1" noChangeArrowheads="1"/>
          </p:cNvSpPr>
          <p:nvPr>
            <p:ph idx="1"/>
          </p:nvPr>
        </p:nvSpPr>
        <p:spPr/>
        <p:txBody>
          <a:bodyPr/>
          <a:lstStyle/>
          <a:p>
            <a:pPr>
              <a:buFontTx/>
              <a:buNone/>
            </a:pPr>
            <a:r>
              <a:rPr lang="en-US" dirty="0"/>
              <a:t>1. Peter and the Eleven</a:t>
            </a:r>
          </a:p>
          <a:p>
            <a:pPr>
              <a:buFontTx/>
              <a:buNone/>
            </a:pPr>
            <a:r>
              <a:rPr lang="en-US" dirty="0"/>
              <a:t>	Peter</a:t>
            </a:r>
          </a:p>
          <a:p>
            <a:pPr>
              <a:buFontTx/>
              <a:buNone/>
            </a:pPr>
            <a:r>
              <a:rPr lang="en-US" dirty="0"/>
              <a:t>2. the Holy Spirit coming</a:t>
            </a:r>
          </a:p>
          <a:p>
            <a:pPr>
              <a:buFontTx/>
              <a:buNone/>
            </a:pPr>
            <a:r>
              <a:rPr lang="en-US" dirty="0"/>
              <a:t>3. Who Jesus Christ is, that he died but is now alive, and ruler of all creation</a:t>
            </a:r>
          </a:p>
          <a:p>
            <a:pPr>
              <a:buFontTx/>
              <a:buNone/>
            </a:pPr>
            <a:r>
              <a:rPr lang="en-US" dirty="0"/>
              <a:t>4. They were cut to the heart (distraught)</a:t>
            </a:r>
          </a:p>
          <a:p>
            <a:pPr>
              <a:buFontTx/>
              <a:buNone/>
            </a:pPr>
            <a:r>
              <a:rPr lang="en-US" dirty="0"/>
              <a:t>5. He called them to repentance </a:t>
            </a:r>
          </a:p>
          <a:p>
            <a:pPr>
              <a:buFontTx/>
              <a:buNone/>
            </a:pPr>
            <a:r>
              <a:rPr lang="en-US" dirty="0"/>
              <a:t>	so as to receive the Holy Spirit.</a:t>
            </a:r>
          </a:p>
        </p:txBody>
      </p:sp>
      <p:pic>
        <p:nvPicPr>
          <p:cNvPr id="440324" name="Picture 4" descr="G:\Backup - juni 2009\Mijn afbeeldingen\Liturgy\Liturgie\bijbellez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2400" y="0"/>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descr="Peter at Pentecos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6136" y="4509120"/>
            <a:ext cx="3229394" cy="2232248"/>
          </a:xfrm>
          <a:prstGeom prst="rect">
            <a:avLst/>
          </a:prstGeom>
          <a:noFill/>
          <a:extLst>
            <a:ext uri="{909E8E84-426E-40DD-AFC4-6F175D3DCCD1}">
              <a14:hiddenFill xmlns:a14="http://schemas.microsoft.com/office/drawing/2010/main">
                <a:solidFill>
                  <a:srgbClr val="FFFFFF"/>
                </a:solidFill>
              </a14:hiddenFill>
            </a:ext>
          </a:extLst>
        </p:spPr>
      </p:pic>
      <p:sp>
        <p:nvSpPr>
          <p:cNvPr id="6" name="Action Button: Custom 5">
            <a:hlinkClick r:id="" action="ppaction://hlinkshowjump?jump=nextslide" highlightClick="1"/>
          </p:cNvPr>
          <p:cNvSpPr/>
          <p:nvPr/>
        </p:nvSpPr>
        <p:spPr bwMode="auto">
          <a:xfrm>
            <a:off x="7772400" y="0"/>
            <a:ext cx="1262699" cy="1371600"/>
          </a:xfrm>
          <a:prstGeom prst="actionButtonBlank">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CA" sz="4400" b="0" i="0" u="none" strike="noStrike" cap="none" normalizeH="0" baseline="0">
              <a:ln>
                <a:noFill/>
              </a:ln>
              <a:solidFill>
                <a:schemeClr val="tx2"/>
              </a:solidFill>
              <a:effectLst/>
              <a:latin typeface="Times New Roman" pitchFamily="18" charset="0"/>
            </a:endParaRPr>
          </a:p>
        </p:txBody>
      </p:sp>
    </p:spTree>
    <p:extLst>
      <p:ext uri="{BB962C8B-B14F-4D97-AF65-F5344CB8AC3E}">
        <p14:creationId xmlns:p14="http://schemas.microsoft.com/office/powerpoint/2010/main" val="26773871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9"/>
                                          </p:stCondLst>
                                        </p:cTn>
                                        <p:tgtEl>
                                          <p:spTgt spid="4403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9"/>
                                          </p:stCondLst>
                                        </p:cTn>
                                        <p:tgtEl>
                                          <p:spTgt spid="4403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9"/>
                                          </p:stCondLst>
                                        </p:cTn>
                                        <p:tgtEl>
                                          <p:spTgt spid="4403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9"/>
                                          </p:stCondLst>
                                        </p:cTn>
                                        <p:tgtEl>
                                          <p:spTgt spid="44032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9"/>
                                          </p:stCondLst>
                                        </p:cTn>
                                        <p:tgtEl>
                                          <p:spTgt spid="44032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9"/>
                                          </p:stCondLst>
                                        </p:cTn>
                                        <p:tgtEl>
                                          <p:spTgt spid="44032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9"/>
                                          </p:stCondLst>
                                        </p:cTn>
                                        <p:tgtEl>
                                          <p:spTgt spid="44032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23" grpId="0" uiExpand="1"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22" name="Rectangle 2"/>
          <p:cNvSpPr>
            <a:spLocks noGrp="1" noChangeArrowheads="1"/>
          </p:cNvSpPr>
          <p:nvPr>
            <p:ph type="title"/>
          </p:nvPr>
        </p:nvSpPr>
        <p:spPr/>
        <p:txBody>
          <a:bodyPr/>
          <a:lstStyle/>
          <a:p>
            <a:pPr algn="l"/>
            <a:r>
              <a:rPr lang="en-US" dirty="0">
                <a:solidFill>
                  <a:schemeClr val="tx1"/>
                </a:solidFill>
              </a:rPr>
              <a:t>Bible Study: Acts 2:14-41</a:t>
            </a:r>
          </a:p>
        </p:txBody>
      </p:sp>
      <p:sp>
        <p:nvSpPr>
          <p:cNvPr id="440323" name="Rectangle 3"/>
          <p:cNvSpPr>
            <a:spLocks noGrp="1" noChangeArrowheads="1"/>
          </p:cNvSpPr>
          <p:nvPr>
            <p:ph idx="1"/>
          </p:nvPr>
        </p:nvSpPr>
        <p:spPr/>
        <p:txBody>
          <a:bodyPr/>
          <a:lstStyle/>
          <a:p>
            <a:pPr>
              <a:buFontTx/>
              <a:buNone/>
            </a:pPr>
            <a:r>
              <a:rPr lang="en-US" dirty="0"/>
              <a:t>6. Those who repent were saved: enter the Kingdom</a:t>
            </a:r>
            <a:br>
              <a:rPr lang="en-US" dirty="0"/>
            </a:br>
            <a:r>
              <a:rPr lang="en-US" dirty="0"/>
              <a:t>Those who refused were not saved: the </a:t>
            </a:r>
            <a:r>
              <a:rPr lang="en-US"/>
              <a:t>Kingdom stayed closed.</a:t>
            </a:r>
            <a:endParaRPr lang="en-US" dirty="0"/>
          </a:p>
          <a:p>
            <a:pPr>
              <a:buFontTx/>
              <a:buNone/>
            </a:pPr>
            <a:r>
              <a:rPr lang="en-US" dirty="0"/>
              <a:t>7. About 3000.</a:t>
            </a:r>
          </a:p>
        </p:txBody>
      </p:sp>
      <p:pic>
        <p:nvPicPr>
          <p:cNvPr id="440324" name="Picture 4" descr="G:\Backup - juni 2009\Mijn afbeeldingen\Liturgy\Liturgie\bijbellez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2400" y="0"/>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descr="Peter at Pentecos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6136" y="4509120"/>
            <a:ext cx="3229394" cy="2232248"/>
          </a:xfrm>
          <a:prstGeom prst="rect">
            <a:avLst/>
          </a:prstGeom>
          <a:noFill/>
          <a:extLst>
            <a:ext uri="{909E8E84-426E-40DD-AFC4-6F175D3DCCD1}">
              <a14:hiddenFill xmlns:a14="http://schemas.microsoft.com/office/drawing/2010/main">
                <a:solidFill>
                  <a:srgbClr val="FFFFFF"/>
                </a:solidFill>
              </a14:hiddenFill>
            </a:ext>
          </a:extLst>
        </p:spPr>
      </p:pic>
      <p:sp>
        <p:nvSpPr>
          <p:cNvPr id="6" name="Action Button: Custom 5">
            <a:hlinkClick r:id="" action="ppaction://hlinkshowjump?jump=nextslide" highlightClick="1"/>
          </p:cNvPr>
          <p:cNvSpPr/>
          <p:nvPr/>
        </p:nvSpPr>
        <p:spPr bwMode="auto">
          <a:xfrm>
            <a:off x="7772400" y="0"/>
            <a:ext cx="1262699" cy="1371600"/>
          </a:xfrm>
          <a:prstGeom prst="actionButtonBlank">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CA" sz="4400" b="0" i="0" u="none" strike="noStrike" cap="none" normalizeH="0" baseline="0">
              <a:ln>
                <a:noFill/>
              </a:ln>
              <a:solidFill>
                <a:schemeClr val="tx2"/>
              </a:solidFill>
              <a:effectLst/>
              <a:latin typeface="Times New Roman" pitchFamily="18" charset="0"/>
            </a:endParaRPr>
          </a:p>
        </p:txBody>
      </p:sp>
    </p:spTree>
    <p:extLst>
      <p:ext uri="{BB962C8B-B14F-4D97-AF65-F5344CB8AC3E}">
        <p14:creationId xmlns:p14="http://schemas.microsoft.com/office/powerpoint/2010/main" val="2427648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03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032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2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1346" name="Rectangle 2"/>
          <p:cNvSpPr>
            <a:spLocks noGrp="1" noChangeArrowheads="1"/>
          </p:cNvSpPr>
          <p:nvPr>
            <p:ph type="title"/>
          </p:nvPr>
        </p:nvSpPr>
        <p:spPr/>
        <p:txBody>
          <a:bodyPr/>
          <a:lstStyle/>
          <a:p>
            <a:r>
              <a:rPr lang="en-US" dirty="0">
                <a:solidFill>
                  <a:schemeClr val="tx1"/>
                </a:solidFill>
              </a:rPr>
              <a:t>The making of a sermon</a:t>
            </a:r>
          </a:p>
        </p:txBody>
      </p:sp>
      <p:sp>
        <p:nvSpPr>
          <p:cNvPr id="441347" name="Rectangle 3"/>
          <p:cNvSpPr>
            <a:spLocks noGrp="1" noChangeArrowheads="1"/>
          </p:cNvSpPr>
          <p:nvPr>
            <p:ph idx="1"/>
          </p:nvPr>
        </p:nvSpPr>
        <p:spPr>
          <a:xfrm>
            <a:off x="0" y="990600"/>
            <a:ext cx="6156176" cy="5867400"/>
          </a:xfrm>
        </p:spPr>
        <p:txBody>
          <a:bodyPr/>
          <a:lstStyle/>
          <a:p>
            <a:pPr>
              <a:buFontTx/>
              <a:buNone/>
            </a:pPr>
            <a:r>
              <a:rPr lang="en-US" dirty="0">
                <a:solidFill>
                  <a:srgbClr val="00FF00"/>
                </a:solidFill>
              </a:rPr>
              <a:t>Prayer for enlightenment</a:t>
            </a:r>
          </a:p>
          <a:p>
            <a:pPr>
              <a:buFontTx/>
              <a:buNone/>
            </a:pPr>
            <a:r>
              <a:rPr lang="en-US" dirty="0">
                <a:solidFill>
                  <a:srgbClr val="00FF00"/>
                </a:solidFill>
              </a:rPr>
              <a:t>Choose a text</a:t>
            </a:r>
          </a:p>
          <a:p>
            <a:pPr>
              <a:buFontTx/>
              <a:buNone/>
            </a:pPr>
            <a:r>
              <a:rPr lang="en-US" dirty="0">
                <a:solidFill>
                  <a:srgbClr val="00FF00"/>
                </a:solidFill>
              </a:rPr>
              <a:t>Translate the text</a:t>
            </a:r>
          </a:p>
          <a:p>
            <a:pPr>
              <a:buFontTx/>
              <a:buNone/>
            </a:pPr>
            <a:r>
              <a:rPr lang="en-US" dirty="0">
                <a:solidFill>
                  <a:srgbClr val="00FF00"/>
                </a:solidFill>
              </a:rPr>
              <a:t>Study the text (exegesis)</a:t>
            </a:r>
          </a:p>
          <a:p>
            <a:pPr>
              <a:buFontTx/>
              <a:buNone/>
            </a:pPr>
            <a:r>
              <a:rPr lang="en-US" dirty="0">
                <a:solidFill>
                  <a:srgbClr val="00FF00"/>
                </a:solidFill>
              </a:rPr>
              <a:t>Consider what the text tells us</a:t>
            </a:r>
          </a:p>
          <a:p>
            <a:pPr>
              <a:buFontTx/>
              <a:buNone/>
            </a:pPr>
            <a:r>
              <a:rPr lang="en-US" dirty="0">
                <a:solidFill>
                  <a:srgbClr val="00FF00"/>
                </a:solidFill>
              </a:rPr>
              <a:t>Write an outline</a:t>
            </a:r>
          </a:p>
          <a:p>
            <a:pPr>
              <a:buFontTx/>
              <a:buNone/>
            </a:pPr>
            <a:r>
              <a:rPr lang="en-US" dirty="0">
                <a:solidFill>
                  <a:srgbClr val="00FF00"/>
                </a:solidFill>
              </a:rPr>
              <a:t>Liturgy (choose songs)</a:t>
            </a:r>
          </a:p>
          <a:p>
            <a:pPr>
              <a:buFontTx/>
              <a:buNone/>
            </a:pPr>
            <a:r>
              <a:rPr lang="en-US" dirty="0">
                <a:solidFill>
                  <a:srgbClr val="00FF00"/>
                </a:solidFill>
              </a:rPr>
              <a:t>Prayer for creativity</a:t>
            </a:r>
          </a:p>
          <a:p>
            <a:pPr>
              <a:buFontTx/>
              <a:buNone/>
            </a:pPr>
            <a:r>
              <a:rPr lang="en-US" dirty="0">
                <a:solidFill>
                  <a:srgbClr val="00FF00"/>
                </a:solidFill>
              </a:rPr>
              <a:t>Write the sermon &amp; prayer of application</a:t>
            </a:r>
          </a:p>
          <a:p>
            <a:pPr>
              <a:buFontTx/>
              <a:buNone/>
            </a:pPr>
            <a:r>
              <a:rPr lang="en-US" dirty="0">
                <a:solidFill>
                  <a:srgbClr val="00FF00"/>
                </a:solidFill>
              </a:rPr>
              <a:t>Review / Practice the sermon</a:t>
            </a:r>
          </a:p>
          <a:p>
            <a:pPr>
              <a:buFontTx/>
              <a:buNone/>
            </a:pPr>
            <a:r>
              <a:rPr lang="en-US" dirty="0">
                <a:solidFill>
                  <a:srgbClr val="00FF00"/>
                </a:solidFill>
              </a:rPr>
              <a:t>Preach the sermon</a:t>
            </a:r>
            <a:endParaRPr lang="en-US" dirty="0"/>
          </a:p>
        </p:txBody>
      </p:sp>
      <p:pic>
        <p:nvPicPr>
          <p:cNvPr id="44134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3124200"/>
            <a:ext cx="3200400" cy="2132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1350" name="Picture 6" descr="G:\Backup - juni 2009\Mijn afbeeldingen\Liturgy\Liturgie\pree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1763" y="5334000"/>
            <a:ext cx="1392237" cy="1524000"/>
          </a:xfrm>
          <a:prstGeom prst="rect">
            <a:avLst/>
          </a:prstGeom>
          <a:noFill/>
          <a:extLst>
            <a:ext uri="{909E8E84-426E-40DD-AFC4-6F175D3DCCD1}">
              <a14:hiddenFill xmlns:a14="http://schemas.microsoft.com/office/drawing/2010/main">
                <a:solidFill>
                  <a:srgbClr val="FFFFFF"/>
                </a:solidFill>
              </a14:hiddenFill>
            </a:ext>
          </a:extLst>
        </p:spPr>
      </p:pic>
      <p:pic>
        <p:nvPicPr>
          <p:cNvPr id="441352"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3600" y="1219200"/>
            <a:ext cx="1781175" cy="156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1353"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773988" y="1219200"/>
            <a:ext cx="1370012"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1354" name="Picture 1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56176" y="5410200"/>
            <a:ext cx="1578124"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1355" name="Text Box 11"/>
          <p:cNvSpPr txBox="1">
            <a:spLocks noChangeArrowheads="1"/>
          </p:cNvSpPr>
          <p:nvPr/>
        </p:nvSpPr>
        <p:spPr bwMode="auto">
          <a:xfrm>
            <a:off x="7696200" y="0"/>
            <a:ext cx="14478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8000">
                <a:solidFill>
                  <a:srgbClr val="00FF00"/>
                </a:solidFill>
                <a:sym typeface="Wingdings" pitchFamily="2" charset="2"/>
              </a:rPr>
              <a:t></a:t>
            </a:r>
            <a:endParaRPr lang="en-US" sz="240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134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4134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4134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4134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41347">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41347">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41347">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441347">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441347">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441347">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499"/>
                                          </p:stCondLst>
                                        </p:cTn>
                                        <p:tgtEl>
                                          <p:spTgt spid="441347">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1347"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9" name="Rectangle 3"/>
          <p:cNvSpPr>
            <a:spLocks noGrp="1" noChangeArrowheads="1"/>
          </p:cNvSpPr>
          <p:nvPr>
            <p:ph idx="1"/>
          </p:nvPr>
        </p:nvSpPr>
        <p:spPr>
          <a:xfrm>
            <a:off x="0" y="0"/>
            <a:ext cx="9144000" cy="6858000"/>
          </a:xfrm>
        </p:spPr>
        <p:txBody>
          <a:bodyPr/>
          <a:lstStyle/>
          <a:p>
            <a:pPr algn="ctr">
              <a:buFontTx/>
              <a:buNone/>
            </a:pPr>
            <a:r>
              <a:rPr lang="en-US" sz="2400" b="1" i="1" u="sng" dirty="0"/>
              <a:t>Heidelberg Catechism</a:t>
            </a:r>
            <a:endParaRPr lang="en-US" sz="2400" dirty="0"/>
          </a:p>
          <a:p>
            <a:pPr>
              <a:buFontTx/>
              <a:buNone/>
            </a:pPr>
            <a:r>
              <a:rPr lang="en-US" sz="2400" i="1" dirty="0">
                <a:solidFill>
                  <a:srgbClr val="FFFF00"/>
                </a:solidFill>
              </a:rPr>
              <a:t>According to the command of Christ,</a:t>
            </a:r>
          </a:p>
          <a:p>
            <a:pPr>
              <a:buFontTx/>
              <a:buNone/>
            </a:pPr>
            <a:r>
              <a:rPr lang="en-US" sz="2400" i="1" dirty="0">
                <a:solidFill>
                  <a:srgbClr val="FFFF00"/>
                </a:solidFill>
              </a:rPr>
              <a:t>	the kingdom of heaven is opened</a:t>
            </a:r>
          </a:p>
          <a:p>
            <a:pPr>
              <a:buFontTx/>
              <a:buNone/>
            </a:pPr>
            <a:r>
              <a:rPr lang="en-US" sz="2400" i="1" dirty="0">
                <a:solidFill>
                  <a:srgbClr val="FFFF00"/>
                </a:solidFill>
              </a:rPr>
              <a:t>		when it is proclaimed and publicly testified</a:t>
            </a:r>
          </a:p>
          <a:p>
            <a:pPr>
              <a:buFontTx/>
              <a:buNone/>
            </a:pPr>
            <a:r>
              <a:rPr lang="en-US" sz="2400" i="1" dirty="0">
                <a:solidFill>
                  <a:srgbClr val="FFFF00"/>
                </a:solidFill>
              </a:rPr>
              <a:t>		to each and every believer</a:t>
            </a:r>
          </a:p>
          <a:p>
            <a:pPr>
              <a:buFontTx/>
              <a:buNone/>
            </a:pPr>
            <a:r>
              <a:rPr lang="en-US" sz="2400" i="1" dirty="0">
                <a:solidFill>
                  <a:srgbClr val="FFFF00"/>
                </a:solidFill>
              </a:rPr>
              <a:t>		that God has really forgiven all their sins</a:t>
            </a:r>
          </a:p>
          <a:p>
            <a:pPr>
              <a:buFontTx/>
              <a:buNone/>
            </a:pPr>
            <a:r>
              <a:rPr lang="en-US" sz="2400" i="1" dirty="0">
                <a:solidFill>
                  <a:srgbClr val="FFFF00"/>
                </a:solidFill>
              </a:rPr>
              <a:t>		for the sake of Christ’s merits,</a:t>
            </a:r>
          </a:p>
          <a:p>
            <a:pPr>
              <a:buFontTx/>
              <a:buNone/>
            </a:pPr>
            <a:r>
              <a:rPr lang="en-US" sz="2400" i="1" dirty="0">
                <a:solidFill>
                  <a:srgbClr val="FFFF00"/>
                </a:solidFill>
              </a:rPr>
              <a:t>		as often as they by true faith accept the promise of the 		gospel.</a:t>
            </a:r>
          </a:p>
          <a:p>
            <a:pPr>
              <a:buFontTx/>
              <a:buNone/>
            </a:pPr>
            <a:r>
              <a:rPr lang="en-US" sz="2400" i="1" dirty="0">
                <a:solidFill>
                  <a:srgbClr val="FFFF00"/>
                </a:solidFill>
              </a:rPr>
              <a:t>	The kingdom of heaven is closed</a:t>
            </a:r>
          </a:p>
          <a:p>
            <a:pPr>
              <a:buFontTx/>
              <a:buNone/>
            </a:pPr>
            <a:r>
              <a:rPr lang="en-US" sz="2400" i="1" dirty="0">
                <a:solidFill>
                  <a:srgbClr val="FFFF00"/>
                </a:solidFill>
              </a:rPr>
              <a:t>		when it is proclaimed and testified</a:t>
            </a:r>
          </a:p>
          <a:p>
            <a:pPr>
              <a:buFontTx/>
              <a:buNone/>
            </a:pPr>
            <a:r>
              <a:rPr lang="en-US" sz="2400" i="1" dirty="0">
                <a:solidFill>
                  <a:srgbClr val="FFFF00"/>
                </a:solidFill>
              </a:rPr>
              <a:t>		to all unbelievers and hypocrites</a:t>
            </a:r>
          </a:p>
          <a:p>
            <a:pPr>
              <a:buFontTx/>
              <a:buNone/>
            </a:pPr>
            <a:r>
              <a:rPr lang="en-US" sz="2400" i="1" dirty="0">
                <a:solidFill>
                  <a:srgbClr val="FFFF00"/>
                </a:solidFill>
              </a:rPr>
              <a:t>		that the wrath of God and eternal condemnation rest on 		them</a:t>
            </a:r>
          </a:p>
          <a:p>
            <a:pPr>
              <a:lnSpc>
                <a:spcPct val="70000"/>
              </a:lnSpc>
              <a:buFontTx/>
              <a:buNone/>
            </a:pPr>
            <a:r>
              <a:rPr lang="en-US" sz="2400" i="1" dirty="0">
                <a:solidFill>
                  <a:srgbClr val="FFFF00"/>
                </a:solidFill>
              </a:rPr>
              <a:t>		as long as they do not repent</a:t>
            </a:r>
            <a:r>
              <a:rPr lang="en-US" i="1" dirty="0">
                <a:solidFill>
                  <a:srgbClr val="FFFF00"/>
                </a:solidFill>
              </a:rPr>
              <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Rectangle 2"/>
          <p:cNvSpPr>
            <a:spLocks noGrp="1" noChangeArrowheads="1"/>
          </p:cNvSpPr>
          <p:nvPr>
            <p:ph idx="1"/>
          </p:nvPr>
        </p:nvSpPr>
        <p:spPr>
          <a:xfrm>
            <a:off x="0" y="0"/>
            <a:ext cx="9144000" cy="6858000"/>
          </a:xfrm>
        </p:spPr>
        <p:txBody>
          <a:bodyPr/>
          <a:lstStyle/>
          <a:p>
            <a:pPr algn="ctr">
              <a:buFontTx/>
              <a:buNone/>
            </a:pPr>
            <a:r>
              <a:rPr lang="en-US" sz="2400" b="1" i="1" u="sng" dirty="0"/>
              <a:t>Heidelberg Catechism</a:t>
            </a:r>
            <a:endParaRPr lang="en-US" sz="2400" dirty="0"/>
          </a:p>
          <a:p>
            <a:pPr>
              <a:buFontTx/>
              <a:buNone/>
            </a:pPr>
            <a:r>
              <a:rPr lang="en-US" sz="2400" i="1" dirty="0">
                <a:solidFill>
                  <a:srgbClr val="FFFF00"/>
                </a:solidFill>
              </a:rPr>
              <a:t>According to the command of Christ,</a:t>
            </a:r>
          </a:p>
          <a:p>
            <a:pPr>
              <a:buFontTx/>
              <a:buNone/>
            </a:pPr>
            <a:r>
              <a:rPr lang="en-US" sz="2400" i="1" dirty="0">
                <a:solidFill>
                  <a:srgbClr val="FFFF00"/>
                </a:solidFill>
              </a:rPr>
              <a:t>	</a:t>
            </a:r>
            <a:r>
              <a:rPr lang="en-US" sz="2400" b="1" i="1" u="sng" dirty="0">
                <a:solidFill>
                  <a:srgbClr val="FF6600"/>
                </a:solidFill>
              </a:rPr>
              <a:t>the kingdom of heaven is opened</a:t>
            </a:r>
          </a:p>
          <a:p>
            <a:pPr>
              <a:buFontTx/>
              <a:buNone/>
            </a:pPr>
            <a:r>
              <a:rPr lang="en-US" sz="2400" i="1" dirty="0">
                <a:solidFill>
                  <a:srgbClr val="FFFF00"/>
                </a:solidFill>
              </a:rPr>
              <a:t>		when it is proclaimed and publicly testified</a:t>
            </a:r>
          </a:p>
          <a:p>
            <a:pPr>
              <a:buFontTx/>
              <a:buNone/>
            </a:pPr>
            <a:r>
              <a:rPr lang="en-US" sz="2400" i="1" dirty="0">
                <a:solidFill>
                  <a:srgbClr val="FFFF00"/>
                </a:solidFill>
              </a:rPr>
              <a:t>		to each and every believer</a:t>
            </a:r>
          </a:p>
          <a:p>
            <a:pPr>
              <a:buFontTx/>
              <a:buNone/>
            </a:pPr>
            <a:r>
              <a:rPr lang="en-US" sz="2400" i="1" dirty="0">
                <a:solidFill>
                  <a:srgbClr val="FFFF00"/>
                </a:solidFill>
              </a:rPr>
              <a:t>		that God has really forgiven all their sins</a:t>
            </a:r>
          </a:p>
          <a:p>
            <a:pPr>
              <a:buFontTx/>
              <a:buNone/>
            </a:pPr>
            <a:r>
              <a:rPr lang="en-US" sz="2400" i="1" dirty="0">
                <a:solidFill>
                  <a:srgbClr val="FFFF00"/>
                </a:solidFill>
              </a:rPr>
              <a:t>		for the sake of Christ’s merits,</a:t>
            </a:r>
          </a:p>
          <a:p>
            <a:pPr>
              <a:buFontTx/>
              <a:buNone/>
            </a:pPr>
            <a:r>
              <a:rPr lang="en-US" sz="2400" i="1" dirty="0">
                <a:solidFill>
                  <a:srgbClr val="FFFF00"/>
                </a:solidFill>
              </a:rPr>
              <a:t>		as often as they by true faith accept the promise of the 		gospel.</a:t>
            </a:r>
          </a:p>
          <a:p>
            <a:pPr>
              <a:buFontTx/>
              <a:buNone/>
            </a:pPr>
            <a:r>
              <a:rPr lang="en-US" sz="2400" b="1" i="1" dirty="0">
                <a:solidFill>
                  <a:srgbClr val="FF6600"/>
                </a:solidFill>
              </a:rPr>
              <a:t>	</a:t>
            </a:r>
            <a:r>
              <a:rPr lang="en-US" sz="2400" b="1" i="1" u="sng" dirty="0">
                <a:solidFill>
                  <a:srgbClr val="FF6600"/>
                </a:solidFill>
              </a:rPr>
              <a:t>The kingdom of heaven is closed</a:t>
            </a:r>
          </a:p>
          <a:p>
            <a:pPr>
              <a:buFontTx/>
              <a:buNone/>
            </a:pPr>
            <a:r>
              <a:rPr lang="en-US" sz="2400" i="1" dirty="0">
                <a:solidFill>
                  <a:srgbClr val="FFFF00"/>
                </a:solidFill>
              </a:rPr>
              <a:t>		when it is proclaimed and testified</a:t>
            </a:r>
          </a:p>
          <a:p>
            <a:pPr>
              <a:buFontTx/>
              <a:buNone/>
            </a:pPr>
            <a:r>
              <a:rPr lang="en-US" sz="2400" i="1" dirty="0">
                <a:solidFill>
                  <a:srgbClr val="FFFF00"/>
                </a:solidFill>
              </a:rPr>
              <a:t>		to all unbelievers and hypocrites</a:t>
            </a:r>
          </a:p>
          <a:p>
            <a:pPr>
              <a:buFontTx/>
              <a:buNone/>
            </a:pPr>
            <a:r>
              <a:rPr lang="en-US" sz="2400" i="1" dirty="0">
                <a:solidFill>
                  <a:srgbClr val="FFFF00"/>
                </a:solidFill>
              </a:rPr>
              <a:t>		that the wrath of God and eternal condemnation rest on 		them</a:t>
            </a:r>
          </a:p>
          <a:p>
            <a:pPr>
              <a:lnSpc>
                <a:spcPct val="70000"/>
              </a:lnSpc>
              <a:buFontTx/>
              <a:buNone/>
            </a:pPr>
            <a:r>
              <a:rPr lang="en-US" sz="2400" i="1" dirty="0">
                <a:solidFill>
                  <a:srgbClr val="FFFF00"/>
                </a:solidFill>
              </a:rPr>
              <a:t>		as long as they do not repent</a:t>
            </a:r>
            <a:r>
              <a:rPr lang="en-US" i="1" dirty="0">
                <a:solidFill>
                  <a:srgbClr val="FFFF00"/>
                </a:solidFill>
              </a:rPr>
              <a:t>.</a:t>
            </a:r>
          </a:p>
        </p:txBody>
      </p:sp>
    </p:spTree>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Rectangle 2"/>
          <p:cNvSpPr>
            <a:spLocks noGrp="1" noChangeArrowheads="1"/>
          </p:cNvSpPr>
          <p:nvPr>
            <p:ph idx="1"/>
          </p:nvPr>
        </p:nvSpPr>
        <p:spPr>
          <a:xfrm>
            <a:off x="0" y="0"/>
            <a:ext cx="9144000" cy="6858000"/>
          </a:xfrm>
        </p:spPr>
        <p:txBody>
          <a:bodyPr/>
          <a:lstStyle/>
          <a:p>
            <a:pPr algn="ctr">
              <a:buFontTx/>
              <a:buNone/>
            </a:pPr>
            <a:r>
              <a:rPr lang="en-US" sz="2400" b="1" i="1" u="sng" dirty="0"/>
              <a:t>Heidelberg Catechism</a:t>
            </a:r>
            <a:endParaRPr lang="en-US" sz="2400" dirty="0"/>
          </a:p>
          <a:p>
            <a:pPr>
              <a:buFontTx/>
              <a:buNone/>
            </a:pPr>
            <a:r>
              <a:rPr lang="en-US" sz="2400" i="1" dirty="0">
                <a:solidFill>
                  <a:srgbClr val="FFFF00"/>
                </a:solidFill>
              </a:rPr>
              <a:t>According to the command of Christ,</a:t>
            </a:r>
          </a:p>
          <a:p>
            <a:pPr>
              <a:buFontTx/>
              <a:buNone/>
            </a:pPr>
            <a:r>
              <a:rPr lang="en-US" sz="2400" i="1" dirty="0">
                <a:solidFill>
                  <a:srgbClr val="FFFF00"/>
                </a:solidFill>
              </a:rPr>
              <a:t>	the kingdom of heaven is opened</a:t>
            </a:r>
          </a:p>
          <a:p>
            <a:pPr>
              <a:buFontTx/>
              <a:buNone/>
            </a:pPr>
            <a:r>
              <a:rPr lang="en-US" sz="2400" i="1" dirty="0">
                <a:solidFill>
                  <a:srgbClr val="FFFF00"/>
                </a:solidFill>
              </a:rPr>
              <a:t>		</a:t>
            </a:r>
            <a:r>
              <a:rPr lang="en-US" sz="2400" b="1" i="1" u="sng" dirty="0">
                <a:solidFill>
                  <a:srgbClr val="FF6600"/>
                </a:solidFill>
              </a:rPr>
              <a:t>when it is proclaimed and publicly testified</a:t>
            </a:r>
          </a:p>
          <a:p>
            <a:pPr>
              <a:buFontTx/>
              <a:buNone/>
            </a:pPr>
            <a:r>
              <a:rPr lang="en-US" sz="2400" i="1" dirty="0">
                <a:solidFill>
                  <a:srgbClr val="FFFF00"/>
                </a:solidFill>
              </a:rPr>
              <a:t>		to each and every believer</a:t>
            </a:r>
          </a:p>
          <a:p>
            <a:pPr>
              <a:buFontTx/>
              <a:buNone/>
            </a:pPr>
            <a:r>
              <a:rPr lang="en-US" sz="2400" i="1" dirty="0">
                <a:solidFill>
                  <a:srgbClr val="FFFF00"/>
                </a:solidFill>
              </a:rPr>
              <a:t>		that God has really forgiven all their sins</a:t>
            </a:r>
          </a:p>
          <a:p>
            <a:pPr>
              <a:buFontTx/>
              <a:buNone/>
            </a:pPr>
            <a:r>
              <a:rPr lang="en-US" sz="2400" i="1" dirty="0">
                <a:solidFill>
                  <a:srgbClr val="FFFF00"/>
                </a:solidFill>
              </a:rPr>
              <a:t>		for the sake of Christ’s merits,</a:t>
            </a:r>
          </a:p>
          <a:p>
            <a:pPr>
              <a:buFontTx/>
              <a:buNone/>
            </a:pPr>
            <a:r>
              <a:rPr lang="en-US" sz="2400" i="1" dirty="0">
                <a:solidFill>
                  <a:srgbClr val="FFFF00"/>
                </a:solidFill>
              </a:rPr>
              <a:t>		as often as they by true faith accept the promise of the 		gospel.</a:t>
            </a:r>
          </a:p>
          <a:p>
            <a:pPr>
              <a:buFontTx/>
              <a:buNone/>
            </a:pPr>
            <a:r>
              <a:rPr lang="en-US" sz="2400" b="1" i="1" dirty="0">
                <a:solidFill>
                  <a:srgbClr val="FF6600"/>
                </a:solidFill>
              </a:rPr>
              <a:t>	</a:t>
            </a:r>
            <a:r>
              <a:rPr lang="en-US" sz="2400" i="1" dirty="0">
                <a:solidFill>
                  <a:srgbClr val="FFFF00"/>
                </a:solidFill>
              </a:rPr>
              <a:t>The kingdom of heaven is closed</a:t>
            </a:r>
          </a:p>
          <a:p>
            <a:pPr>
              <a:buFontTx/>
              <a:buNone/>
            </a:pPr>
            <a:r>
              <a:rPr lang="en-US" sz="2400" i="1" dirty="0">
                <a:solidFill>
                  <a:srgbClr val="FFFF00"/>
                </a:solidFill>
              </a:rPr>
              <a:t>		</a:t>
            </a:r>
            <a:r>
              <a:rPr lang="en-US" sz="2400" b="1" i="1" u="sng" dirty="0">
                <a:solidFill>
                  <a:srgbClr val="FF6600"/>
                </a:solidFill>
              </a:rPr>
              <a:t>when it is proclaimed and testified</a:t>
            </a:r>
          </a:p>
          <a:p>
            <a:pPr>
              <a:buFontTx/>
              <a:buNone/>
            </a:pPr>
            <a:r>
              <a:rPr lang="en-US" sz="2400" i="1" dirty="0">
                <a:solidFill>
                  <a:srgbClr val="FFFF00"/>
                </a:solidFill>
              </a:rPr>
              <a:t>		to all unbelievers and hypocrites</a:t>
            </a:r>
          </a:p>
          <a:p>
            <a:pPr>
              <a:buFontTx/>
              <a:buNone/>
            </a:pPr>
            <a:r>
              <a:rPr lang="en-US" sz="2400" i="1" dirty="0">
                <a:solidFill>
                  <a:srgbClr val="FFFF00"/>
                </a:solidFill>
              </a:rPr>
              <a:t>		that the wrath of God and eternal condemnation rest on 		them</a:t>
            </a:r>
          </a:p>
          <a:p>
            <a:pPr>
              <a:lnSpc>
                <a:spcPct val="70000"/>
              </a:lnSpc>
              <a:buFontTx/>
              <a:buNone/>
            </a:pPr>
            <a:r>
              <a:rPr lang="en-US" sz="2400" i="1" dirty="0">
                <a:solidFill>
                  <a:srgbClr val="FFFF00"/>
                </a:solidFill>
              </a:rPr>
              <a:t>		as long as they do not repent</a:t>
            </a:r>
            <a:r>
              <a:rPr lang="en-US" i="1" dirty="0">
                <a:solidFill>
                  <a:srgbClr val="FFFF00"/>
                </a:solidFill>
              </a:rPr>
              <a:t>.</a:t>
            </a:r>
          </a:p>
        </p:txBody>
      </p:sp>
    </p:spTree>
    <p:extLst>
      <p:ext uri="{BB962C8B-B14F-4D97-AF65-F5344CB8AC3E}">
        <p14:creationId xmlns:p14="http://schemas.microsoft.com/office/powerpoint/2010/main" val="915851377"/>
      </p:ext>
    </p:extLst>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8" name="Rectangle 2"/>
          <p:cNvSpPr>
            <a:spLocks noGrp="1" noChangeArrowheads="1"/>
          </p:cNvSpPr>
          <p:nvPr>
            <p:ph idx="1"/>
          </p:nvPr>
        </p:nvSpPr>
        <p:spPr>
          <a:xfrm>
            <a:off x="0" y="0"/>
            <a:ext cx="9144000" cy="6858000"/>
          </a:xfrm>
        </p:spPr>
        <p:txBody>
          <a:bodyPr/>
          <a:lstStyle/>
          <a:p>
            <a:pPr algn="ctr">
              <a:buFontTx/>
              <a:buNone/>
            </a:pPr>
            <a:r>
              <a:rPr lang="en-US" sz="2400" b="1" i="1" u="sng" dirty="0"/>
              <a:t>Heidelberg Catechism</a:t>
            </a:r>
            <a:endParaRPr lang="en-US" sz="2400" dirty="0"/>
          </a:p>
          <a:p>
            <a:pPr>
              <a:buFontTx/>
              <a:buNone/>
            </a:pPr>
            <a:r>
              <a:rPr lang="en-US" sz="2400" i="1" dirty="0">
                <a:solidFill>
                  <a:srgbClr val="FFFF00"/>
                </a:solidFill>
              </a:rPr>
              <a:t>According to the command of Christ,</a:t>
            </a:r>
          </a:p>
          <a:p>
            <a:pPr>
              <a:buFontTx/>
              <a:buNone/>
            </a:pPr>
            <a:r>
              <a:rPr lang="en-US" sz="2400" i="1" dirty="0">
                <a:solidFill>
                  <a:srgbClr val="FFFF00"/>
                </a:solidFill>
              </a:rPr>
              <a:t>	the kingdom of heaven is opened</a:t>
            </a:r>
          </a:p>
          <a:p>
            <a:pPr>
              <a:buFontTx/>
              <a:buNone/>
            </a:pPr>
            <a:r>
              <a:rPr lang="en-US" sz="2400" i="1" dirty="0">
                <a:solidFill>
                  <a:srgbClr val="FFFF00"/>
                </a:solidFill>
              </a:rPr>
              <a:t>		when it is proclaimed and publicly testified</a:t>
            </a:r>
          </a:p>
          <a:p>
            <a:pPr>
              <a:buFontTx/>
              <a:buNone/>
            </a:pPr>
            <a:r>
              <a:rPr lang="en-US" sz="2400" b="1" i="1" dirty="0">
                <a:solidFill>
                  <a:srgbClr val="FF6600"/>
                </a:solidFill>
              </a:rPr>
              <a:t>		</a:t>
            </a:r>
            <a:r>
              <a:rPr lang="en-US" sz="2400" b="1" i="1" u="sng" dirty="0">
                <a:solidFill>
                  <a:srgbClr val="FF6600"/>
                </a:solidFill>
              </a:rPr>
              <a:t>to each and every believer</a:t>
            </a:r>
          </a:p>
          <a:p>
            <a:pPr>
              <a:buFontTx/>
              <a:buNone/>
            </a:pPr>
            <a:r>
              <a:rPr lang="en-US" sz="2400" i="1" dirty="0">
                <a:solidFill>
                  <a:srgbClr val="FFFF00"/>
                </a:solidFill>
              </a:rPr>
              <a:t>		that God has really forgiven all their sins</a:t>
            </a:r>
          </a:p>
          <a:p>
            <a:pPr>
              <a:buFontTx/>
              <a:buNone/>
            </a:pPr>
            <a:r>
              <a:rPr lang="en-US" sz="2400" i="1" dirty="0">
                <a:solidFill>
                  <a:srgbClr val="FFFF00"/>
                </a:solidFill>
              </a:rPr>
              <a:t>		for the sake of Christ’s merits,</a:t>
            </a:r>
          </a:p>
          <a:p>
            <a:pPr>
              <a:buFontTx/>
              <a:buNone/>
            </a:pPr>
            <a:r>
              <a:rPr lang="en-US" sz="2400" i="1" dirty="0">
                <a:solidFill>
                  <a:srgbClr val="FFFF00"/>
                </a:solidFill>
              </a:rPr>
              <a:t>		as often as they by true faith accept the promise of the 		gospel.</a:t>
            </a:r>
          </a:p>
          <a:p>
            <a:pPr>
              <a:buFontTx/>
              <a:buNone/>
            </a:pPr>
            <a:r>
              <a:rPr lang="en-US" sz="2400" i="1" dirty="0">
                <a:solidFill>
                  <a:srgbClr val="FFFF00"/>
                </a:solidFill>
              </a:rPr>
              <a:t>	The kingdom of heaven is closed</a:t>
            </a:r>
          </a:p>
          <a:p>
            <a:pPr>
              <a:buFontTx/>
              <a:buNone/>
            </a:pPr>
            <a:r>
              <a:rPr lang="en-US" sz="2400" i="1" dirty="0">
                <a:solidFill>
                  <a:srgbClr val="FFFF00"/>
                </a:solidFill>
              </a:rPr>
              <a:t>		when it is proclaimed and testified</a:t>
            </a:r>
          </a:p>
          <a:p>
            <a:pPr>
              <a:buFontTx/>
              <a:buNone/>
            </a:pPr>
            <a:r>
              <a:rPr lang="en-US" sz="2400" b="1" i="1" dirty="0">
                <a:solidFill>
                  <a:srgbClr val="FF6600"/>
                </a:solidFill>
              </a:rPr>
              <a:t>		</a:t>
            </a:r>
            <a:r>
              <a:rPr lang="en-US" sz="2400" b="1" i="1" u="sng" dirty="0">
                <a:solidFill>
                  <a:srgbClr val="FF6600"/>
                </a:solidFill>
              </a:rPr>
              <a:t>to all unbelievers and hypocrites</a:t>
            </a:r>
          </a:p>
          <a:p>
            <a:pPr>
              <a:buFontTx/>
              <a:buNone/>
            </a:pPr>
            <a:r>
              <a:rPr lang="en-US" sz="2400" i="1" dirty="0">
                <a:solidFill>
                  <a:srgbClr val="FFFF00"/>
                </a:solidFill>
              </a:rPr>
              <a:t>		that the wrath of God and eternal condemnation rest on 		them</a:t>
            </a:r>
          </a:p>
          <a:p>
            <a:pPr>
              <a:lnSpc>
                <a:spcPct val="70000"/>
              </a:lnSpc>
              <a:buFontTx/>
              <a:buNone/>
            </a:pPr>
            <a:r>
              <a:rPr lang="en-US" sz="2400" i="1" dirty="0">
                <a:solidFill>
                  <a:srgbClr val="FFFF00"/>
                </a:solidFill>
              </a:rPr>
              <a:t>		as long as they do not repent</a:t>
            </a:r>
            <a:r>
              <a:rPr lang="en-US" i="1" dirty="0">
                <a:solidFill>
                  <a:srgbClr val="FFFF00"/>
                </a:solidFill>
              </a:rPr>
              <a:t>.</a:t>
            </a:r>
          </a:p>
        </p:txBody>
      </p:sp>
    </p:spTree>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2" name="Rectangle 2"/>
          <p:cNvSpPr>
            <a:spLocks noGrp="1" noChangeArrowheads="1"/>
          </p:cNvSpPr>
          <p:nvPr>
            <p:ph idx="1"/>
          </p:nvPr>
        </p:nvSpPr>
        <p:spPr>
          <a:xfrm>
            <a:off x="0" y="0"/>
            <a:ext cx="9144000" cy="6858000"/>
          </a:xfrm>
        </p:spPr>
        <p:txBody>
          <a:bodyPr/>
          <a:lstStyle/>
          <a:p>
            <a:pPr algn="ctr">
              <a:buFontTx/>
              <a:buNone/>
            </a:pPr>
            <a:r>
              <a:rPr lang="en-US" sz="2400" b="1" i="1" u="sng" dirty="0"/>
              <a:t>Heidelberg Catechism</a:t>
            </a:r>
            <a:endParaRPr lang="en-US" sz="2400" dirty="0"/>
          </a:p>
          <a:p>
            <a:pPr>
              <a:buFontTx/>
              <a:buNone/>
            </a:pPr>
            <a:r>
              <a:rPr lang="en-US" sz="2400" i="1" dirty="0">
                <a:solidFill>
                  <a:srgbClr val="FFFF00"/>
                </a:solidFill>
              </a:rPr>
              <a:t>According to the command of Christ,</a:t>
            </a:r>
          </a:p>
          <a:p>
            <a:pPr>
              <a:buFontTx/>
              <a:buNone/>
            </a:pPr>
            <a:r>
              <a:rPr lang="en-US" sz="2400" i="1" dirty="0">
                <a:solidFill>
                  <a:srgbClr val="FFFF00"/>
                </a:solidFill>
              </a:rPr>
              <a:t>	the kingdom of heaven is opened</a:t>
            </a:r>
          </a:p>
          <a:p>
            <a:pPr>
              <a:buFontTx/>
              <a:buNone/>
            </a:pPr>
            <a:r>
              <a:rPr lang="en-US" sz="2400" i="1" dirty="0">
                <a:solidFill>
                  <a:srgbClr val="FFFF00"/>
                </a:solidFill>
              </a:rPr>
              <a:t>		when it is proclaimed and publicly testified</a:t>
            </a:r>
          </a:p>
          <a:p>
            <a:pPr>
              <a:buFontTx/>
              <a:buNone/>
            </a:pPr>
            <a:r>
              <a:rPr lang="en-US" sz="2400" i="1" dirty="0">
                <a:solidFill>
                  <a:srgbClr val="FFFF00"/>
                </a:solidFill>
              </a:rPr>
              <a:t>		to each and every believer</a:t>
            </a:r>
          </a:p>
          <a:p>
            <a:pPr>
              <a:buFontTx/>
              <a:buNone/>
            </a:pPr>
            <a:r>
              <a:rPr lang="en-US" sz="2400" i="1" dirty="0">
                <a:solidFill>
                  <a:srgbClr val="FFFF00"/>
                </a:solidFill>
              </a:rPr>
              <a:t>		</a:t>
            </a:r>
            <a:r>
              <a:rPr lang="en-US" sz="2400" b="1" i="1" u="sng" dirty="0">
                <a:solidFill>
                  <a:srgbClr val="FF6600"/>
                </a:solidFill>
              </a:rPr>
              <a:t>that God has really forgiven all their sins</a:t>
            </a:r>
          </a:p>
          <a:p>
            <a:pPr>
              <a:buFontTx/>
              <a:buNone/>
            </a:pPr>
            <a:r>
              <a:rPr lang="en-US" sz="2400" b="1" i="1" dirty="0">
                <a:solidFill>
                  <a:srgbClr val="FF6600"/>
                </a:solidFill>
              </a:rPr>
              <a:t>		</a:t>
            </a:r>
            <a:r>
              <a:rPr lang="en-US" sz="2400" b="1" i="1" u="sng" dirty="0">
                <a:solidFill>
                  <a:srgbClr val="FF6600"/>
                </a:solidFill>
              </a:rPr>
              <a:t>for the sake of Christ’s merits,</a:t>
            </a:r>
          </a:p>
          <a:p>
            <a:pPr>
              <a:buFontTx/>
              <a:buNone/>
            </a:pPr>
            <a:r>
              <a:rPr lang="en-US" sz="2400" i="1" dirty="0">
                <a:solidFill>
                  <a:srgbClr val="FFFF00"/>
                </a:solidFill>
              </a:rPr>
              <a:t>		as often as they by true faith accept the promise of the 		gospel.</a:t>
            </a:r>
          </a:p>
          <a:p>
            <a:pPr>
              <a:buFontTx/>
              <a:buNone/>
            </a:pPr>
            <a:r>
              <a:rPr lang="en-US" sz="2400" i="1" dirty="0">
                <a:solidFill>
                  <a:srgbClr val="FFFF00"/>
                </a:solidFill>
              </a:rPr>
              <a:t>	The kingdom of heaven is closed</a:t>
            </a:r>
          </a:p>
          <a:p>
            <a:pPr>
              <a:buFontTx/>
              <a:buNone/>
            </a:pPr>
            <a:r>
              <a:rPr lang="en-US" sz="2400" i="1" dirty="0">
                <a:solidFill>
                  <a:srgbClr val="FFFF00"/>
                </a:solidFill>
              </a:rPr>
              <a:t>		when it is proclaimed and testified</a:t>
            </a:r>
          </a:p>
          <a:p>
            <a:pPr>
              <a:buFontTx/>
              <a:buNone/>
            </a:pPr>
            <a:r>
              <a:rPr lang="en-US" sz="2400" i="1" dirty="0">
                <a:solidFill>
                  <a:srgbClr val="FFFF00"/>
                </a:solidFill>
              </a:rPr>
              <a:t>		to all unbelievers and hypocrites</a:t>
            </a:r>
          </a:p>
          <a:p>
            <a:pPr>
              <a:buFontTx/>
              <a:buNone/>
            </a:pPr>
            <a:r>
              <a:rPr lang="en-US" sz="2400" i="1" dirty="0">
                <a:solidFill>
                  <a:srgbClr val="FFFF00"/>
                </a:solidFill>
              </a:rPr>
              <a:t>		</a:t>
            </a:r>
            <a:r>
              <a:rPr lang="en-US" sz="2400" b="1" i="1" u="sng" dirty="0">
                <a:solidFill>
                  <a:srgbClr val="FF6600"/>
                </a:solidFill>
              </a:rPr>
              <a:t>that the wrath of God and eternal condemnation rest </a:t>
            </a:r>
            <a:br>
              <a:rPr lang="en-US" sz="2400" b="1" i="1" u="sng" dirty="0">
                <a:solidFill>
                  <a:srgbClr val="FF6600"/>
                </a:solidFill>
              </a:rPr>
            </a:br>
            <a:r>
              <a:rPr lang="en-US" sz="2400" b="1" i="1" dirty="0">
                <a:solidFill>
                  <a:srgbClr val="FF6600"/>
                </a:solidFill>
              </a:rPr>
              <a:t>		</a:t>
            </a:r>
            <a:r>
              <a:rPr lang="en-US" sz="2400" b="1" i="1" u="sng" dirty="0">
                <a:solidFill>
                  <a:srgbClr val="FF6600"/>
                </a:solidFill>
              </a:rPr>
              <a:t>on them</a:t>
            </a:r>
          </a:p>
          <a:p>
            <a:pPr>
              <a:lnSpc>
                <a:spcPct val="70000"/>
              </a:lnSpc>
              <a:buFontTx/>
              <a:buNone/>
            </a:pPr>
            <a:r>
              <a:rPr lang="en-US" sz="2400" i="1" dirty="0">
                <a:solidFill>
                  <a:srgbClr val="FFFF00"/>
                </a:solidFill>
              </a:rPr>
              <a:t>		as long as they do not repent</a:t>
            </a:r>
            <a:r>
              <a:rPr lang="en-US" i="1" dirty="0">
                <a:solidFill>
                  <a:srgbClr val="FFFF00"/>
                </a:solidFill>
              </a:rPr>
              <a:t>.</a:t>
            </a:r>
          </a:p>
        </p:txBody>
      </p:sp>
    </p:spTree>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26" name="Rectangle 2"/>
          <p:cNvSpPr>
            <a:spLocks noGrp="1" noChangeArrowheads="1"/>
          </p:cNvSpPr>
          <p:nvPr>
            <p:ph idx="1"/>
          </p:nvPr>
        </p:nvSpPr>
        <p:spPr>
          <a:xfrm>
            <a:off x="0" y="0"/>
            <a:ext cx="9144000" cy="6858000"/>
          </a:xfrm>
        </p:spPr>
        <p:txBody>
          <a:bodyPr/>
          <a:lstStyle/>
          <a:p>
            <a:pPr algn="ctr">
              <a:buFontTx/>
              <a:buNone/>
            </a:pPr>
            <a:r>
              <a:rPr lang="en-US" sz="2400" b="1" i="1" u="sng" dirty="0"/>
              <a:t>Heidelberg Catechism</a:t>
            </a:r>
            <a:endParaRPr lang="en-US" sz="2400" dirty="0"/>
          </a:p>
          <a:p>
            <a:pPr>
              <a:buFontTx/>
              <a:buNone/>
            </a:pPr>
            <a:r>
              <a:rPr lang="en-US" sz="2400" i="1" dirty="0">
                <a:solidFill>
                  <a:srgbClr val="FFFF00"/>
                </a:solidFill>
              </a:rPr>
              <a:t>According to the command of Christ,</a:t>
            </a:r>
          </a:p>
          <a:p>
            <a:pPr>
              <a:buFontTx/>
              <a:buNone/>
            </a:pPr>
            <a:r>
              <a:rPr lang="en-US" sz="2400" i="1" dirty="0">
                <a:solidFill>
                  <a:srgbClr val="FFFF00"/>
                </a:solidFill>
              </a:rPr>
              <a:t>	the kingdom of heaven is opened</a:t>
            </a:r>
          </a:p>
          <a:p>
            <a:pPr>
              <a:buFontTx/>
              <a:buNone/>
            </a:pPr>
            <a:r>
              <a:rPr lang="en-US" sz="2400" i="1" dirty="0">
                <a:solidFill>
                  <a:srgbClr val="FFFF00"/>
                </a:solidFill>
              </a:rPr>
              <a:t>		when it is proclaimed and publicly testified</a:t>
            </a:r>
          </a:p>
          <a:p>
            <a:pPr>
              <a:buFontTx/>
              <a:buNone/>
            </a:pPr>
            <a:r>
              <a:rPr lang="en-US" sz="2400" i="1" dirty="0">
                <a:solidFill>
                  <a:srgbClr val="FFFF00"/>
                </a:solidFill>
              </a:rPr>
              <a:t>		to each and every believer</a:t>
            </a:r>
          </a:p>
          <a:p>
            <a:pPr>
              <a:buFontTx/>
              <a:buNone/>
            </a:pPr>
            <a:r>
              <a:rPr lang="en-US" sz="2400" i="1" dirty="0">
                <a:solidFill>
                  <a:srgbClr val="FFFF00"/>
                </a:solidFill>
              </a:rPr>
              <a:t>		that God has really forgiven all their sins</a:t>
            </a:r>
          </a:p>
          <a:p>
            <a:pPr>
              <a:buFontTx/>
              <a:buNone/>
            </a:pPr>
            <a:r>
              <a:rPr lang="en-US" sz="2400" i="1" dirty="0">
                <a:solidFill>
                  <a:srgbClr val="FFFF00"/>
                </a:solidFill>
              </a:rPr>
              <a:t>		for the sake of Christ’s merits,</a:t>
            </a:r>
          </a:p>
          <a:p>
            <a:pPr>
              <a:buFontTx/>
              <a:buNone/>
            </a:pPr>
            <a:r>
              <a:rPr lang="en-US" sz="2400" i="1" dirty="0">
                <a:solidFill>
                  <a:srgbClr val="FFFF00"/>
                </a:solidFill>
              </a:rPr>
              <a:t>		</a:t>
            </a:r>
            <a:r>
              <a:rPr lang="en-US" sz="2400" b="1" i="1" u="sng" dirty="0">
                <a:solidFill>
                  <a:srgbClr val="FF6600"/>
                </a:solidFill>
              </a:rPr>
              <a:t>as often as they by true faith accept the promise of </a:t>
            </a:r>
            <a:br>
              <a:rPr lang="en-US" sz="2400" b="1" i="1" u="sng" dirty="0">
                <a:solidFill>
                  <a:srgbClr val="FF6600"/>
                </a:solidFill>
              </a:rPr>
            </a:br>
            <a:r>
              <a:rPr lang="en-US" sz="2400" b="1" i="1" dirty="0">
                <a:solidFill>
                  <a:srgbClr val="FF6600"/>
                </a:solidFill>
              </a:rPr>
              <a:t>		</a:t>
            </a:r>
            <a:r>
              <a:rPr lang="en-US" sz="2400" b="1" i="1" u="sng" dirty="0">
                <a:solidFill>
                  <a:srgbClr val="FF6600"/>
                </a:solidFill>
              </a:rPr>
              <a:t>the gospel.</a:t>
            </a:r>
          </a:p>
          <a:p>
            <a:pPr>
              <a:buFontTx/>
              <a:buNone/>
            </a:pPr>
            <a:r>
              <a:rPr lang="en-US" sz="2400" i="1" dirty="0">
                <a:solidFill>
                  <a:srgbClr val="FFFF00"/>
                </a:solidFill>
              </a:rPr>
              <a:t>	The kingdom of heaven is closed</a:t>
            </a:r>
          </a:p>
          <a:p>
            <a:pPr>
              <a:buFontTx/>
              <a:buNone/>
            </a:pPr>
            <a:r>
              <a:rPr lang="en-US" sz="2400" i="1" dirty="0">
                <a:solidFill>
                  <a:srgbClr val="FFFF00"/>
                </a:solidFill>
              </a:rPr>
              <a:t>		when it is proclaimed and testified</a:t>
            </a:r>
          </a:p>
          <a:p>
            <a:pPr>
              <a:buFontTx/>
              <a:buNone/>
            </a:pPr>
            <a:r>
              <a:rPr lang="en-US" sz="2400" i="1" dirty="0">
                <a:solidFill>
                  <a:srgbClr val="FFFF00"/>
                </a:solidFill>
              </a:rPr>
              <a:t>		to all unbelievers and hypocrites</a:t>
            </a:r>
          </a:p>
          <a:p>
            <a:pPr>
              <a:buFontTx/>
              <a:buNone/>
            </a:pPr>
            <a:r>
              <a:rPr lang="en-US" sz="2400" i="1" dirty="0">
                <a:solidFill>
                  <a:srgbClr val="FFFF00"/>
                </a:solidFill>
              </a:rPr>
              <a:t>		that the wrath of God and eternal condemnation rest on 		them</a:t>
            </a:r>
          </a:p>
          <a:p>
            <a:pPr>
              <a:lnSpc>
                <a:spcPct val="70000"/>
              </a:lnSpc>
              <a:buFontTx/>
              <a:buNone/>
            </a:pPr>
            <a:r>
              <a:rPr lang="en-US" sz="2400" i="1" dirty="0">
                <a:solidFill>
                  <a:srgbClr val="FFFF00"/>
                </a:solidFill>
              </a:rPr>
              <a:t>		</a:t>
            </a:r>
            <a:r>
              <a:rPr lang="en-US" sz="2400" b="1" i="1" u="sng" dirty="0">
                <a:solidFill>
                  <a:srgbClr val="FF6600"/>
                </a:solidFill>
              </a:rPr>
              <a:t>as long as they do not repent</a:t>
            </a:r>
            <a:r>
              <a:rPr lang="en-US" i="1" dirty="0">
                <a:solidFill>
                  <a:srgbClr val="FF6600"/>
                </a:solidFill>
              </a:rPr>
              <a:t>.</a:t>
            </a:r>
          </a:p>
        </p:txBody>
      </p:sp>
    </p:spTree>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4" name="Rectangle 2"/>
          <p:cNvSpPr>
            <a:spLocks noGrp="1" noChangeArrowheads="1"/>
          </p:cNvSpPr>
          <p:nvPr>
            <p:ph type="title"/>
          </p:nvPr>
        </p:nvSpPr>
        <p:spPr/>
        <p:txBody>
          <a:bodyPr/>
          <a:lstStyle/>
          <a:p>
            <a:r>
              <a:rPr lang="en-US"/>
              <a:t>What do you remember?</a:t>
            </a:r>
          </a:p>
        </p:txBody>
      </p:sp>
      <p:sp>
        <p:nvSpPr>
          <p:cNvPr id="438275" name="Rectangle 3"/>
          <p:cNvSpPr>
            <a:spLocks noGrp="1" noChangeArrowheads="1"/>
          </p:cNvSpPr>
          <p:nvPr>
            <p:ph idx="1"/>
          </p:nvPr>
        </p:nvSpPr>
        <p:spPr>
          <a:xfrm>
            <a:off x="0" y="990600"/>
            <a:ext cx="9144000" cy="5867400"/>
          </a:xfrm>
        </p:spPr>
        <p:txBody>
          <a:bodyPr/>
          <a:lstStyle/>
          <a:p>
            <a:pPr>
              <a:buFontTx/>
              <a:buNone/>
            </a:pPr>
            <a:r>
              <a:rPr lang="en-US" dirty="0"/>
              <a:t>Write down what you remember of last </a:t>
            </a:r>
            <a:br>
              <a:rPr lang="en-US" dirty="0"/>
            </a:br>
            <a:r>
              <a:rPr lang="en-US" dirty="0"/>
              <a:t>Sunday's morning sermon.</a:t>
            </a:r>
          </a:p>
          <a:p>
            <a:pPr>
              <a:buFontTx/>
              <a:buNone/>
            </a:pPr>
            <a:r>
              <a:rPr lang="en-US" dirty="0"/>
              <a:t>	</a:t>
            </a:r>
          </a:p>
          <a:p>
            <a:pPr>
              <a:buFontTx/>
              <a:buNone/>
            </a:pPr>
            <a:r>
              <a:rPr lang="en-US" dirty="0"/>
              <a:t>Do you recall</a:t>
            </a:r>
          </a:p>
          <a:p>
            <a:pPr>
              <a:buFontTx/>
              <a:buNone/>
            </a:pPr>
            <a:r>
              <a:rPr lang="en-US" dirty="0"/>
              <a:t>	- hearing the promise of the gospel?</a:t>
            </a:r>
          </a:p>
          <a:p>
            <a:pPr>
              <a:buFontTx/>
              <a:buNone/>
            </a:pPr>
            <a:r>
              <a:rPr lang="en-US" dirty="0"/>
              <a:t>	- being warned about God’s anger?</a:t>
            </a:r>
          </a:p>
          <a:p>
            <a:pPr>
              <a:buFontTx/>
              <a:buNone/>
            </a:pPr>
            <a:r>
              <a:rPr lang="en-CA" i="1" dirty="0"/>
              <a:t>How? Write it down.</a:t>
            </a:r>
            <a:endParaRPr lang="en-US" i="1" dirty="0"/>
          </a:p>
          <a:p>
            <a:pPr>
              <a:buFontTx/>
              <a:buNone/>
            </a:pPr>
            <a:endParaRPr lang="en-US" dirty="0"/>
          </a:p>
          <a:p>
            <a:pPr>
              <a:buNone/>
            </a:pPr>
            <a:r>
              <a:rPr lang="en-US" dirty="0"/>
              <a:t>Then follows class discussion</a:t>
            </a:r>
          </a:p>
          <a:p>
            <a:pPr>
              <a:buFontTx/>
              <a:buNone/>
            </a:pPr>
            <a:endParaRPr lang="en-US" dirty="0"/>
          </a:p>
        </p:txBody>
      </p:sp>
      <p:pic>
        <p:nvPicPr>
          <p:cNvPr id="438276" name="Picture 4" descr="G:\Backup - juni 2009\Mijn afbeeldingen\Liturgy\Liturgie\pree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1463" y="0"/>
            <a:ext cx="1252537" cy="1371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1_Office Theme">
  <a:themeElements>
    <a:clrScheme name="Office Theme 8">
      <a:dk1>
        <a:srgbClr val="C0C0C0"/>
      </a:dk1>
      <a:lt1>
        <a:srgbClr val="FFFFFF"/>
      </a:lt1>
      <a:dk2>
        <a:srgbClr val="000000"/>
      </a:dk2>
      <a:lt2>
        <a:srgbClr val="FFFFFF"/>
      </a:lt2>
      <a:accent1>
        <a:srgbClr val="00CC99"/>
      </a:accent1>
      <a:accent2>
        <a:srgbClr val="3333CC"/>
      </a:accent2>
      <a:accent3>
        <a:srgbClr val="AAAAAA"/>
      </a:accent3>
      <a:accent4>
        <a:srgbClr val="DADADA"/>
      </a:accent4>
      <a:accent5>
        <a:srgbClr val="AAE2CA"/>
      </a:accent5>
      <a:accent6>
        <a:srgbClr val="2D2DB9"/>
      </a:accent6>
      <a:hlink>
        <a:srgbClr val="CCCCFF"/>
      </a:hlink>
      <a:folHlink>
        <a:srgbClr val="B2B2B2"/>
      </a:folHlink>
    </a:clrScheme>
    <a:fontScheme name="Office Theme">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tx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bg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tx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bg1"/>
            </a:solidFill>
            <a:effectLst/>
            <a:latin typeface="Times New Roman" panose="02020603050405020304" pitchFamily="18"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Office Theme 8">
        <a:dk1>
          <a:srgbClr val="C0C0C0"/>
        </a:dk1>
        <a:lt1>
          <a:srgbClr val="FFFFFF"/>
        </a:lt1>
        <a:dk2>
          <a:srgbClr val="000000"/>
        </a:dk2>
        <a:lt2>
          <a:srgbClr val="FFFFFF"/>
        </a:lt2>
        <a:accent1>
          <a:srgbClr val="00CC99"/>
        </a:accent1>
        <a:accent2>
          <a:srgbClr val="3333CC"/>
        </a:accent2>
        <a:accent3>
          <a:srgbClr val="AAAAAA"/>
        </a:accent3>
        <a:accent4>
          <a:srgbClr val="DADADA"/>
        </a:accent4>
        <a:accent5>
          <a:srgbClr val="AAE2CA"/>
        </a:accent5>
        <a:accent6>
          <a:srgbClr val="2D2DB9"/>
        </a:accent6>
        <a:hlink>
          <a:srgbClr val="CCCCFF"/>
        </a:hlink>
        <a:folHlink>
          <a:srgbClr val="B2B2B2"/>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5241</TotalTime>
  <Words>1249</Words>
  <Application>Microsoft Office PowerPoint</Application>
  <PresentationFormat>On-screen Show (4:3)</PresentationFormat>
  <Paragraphs>186</Paragraphs>
  <Slides>19</Slides>
  <Notes>19</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Comic Sans MS</vt:lpstr>
      <vt:lpstr>Times New Roman</vt:lpstr>
      <vt:lpstr>Wingdings</vt:lpstr>
      <vt:lpstr>1_Office Theme</vt:lpstr>
      <vt:lpstr>Growing in Faith: LD 25-31</vt:lpstr>
      <vt:lpstr>Hymn 81:1,2,5,6</vt:lpstr>
      <vt:lpstr>Hymn 81:1,2,5,6</vt:lpstr>
      <vt:lpstr>Keys prevent or grant access</vt:lpstr>
      <vt:lpstr>Keys to God’s Kingdom</vt:lpstr>
      <vt:lpstr>Tonight we look at</vt:lpstr>
      <vt:lpstr>PowerPoint Presentation</vt:lpstr>
      <vt:lpstr>Preaching is</vt:lpstr>
      <vt:lpstr>Bible Study: Acts 2:14-41</vt:lpstr>
      <vt:lpstr>Bible Study: Acts 2:14-41</vt:lpstr>
      <vt:lpstr>Bible Study: Acts 2:14-41</vt:lpstr>
      <vt:lpstr>The making of a sermon</vt:lpstr>
      <vt:lpstr>PowerPoint Presentation</vt:lpstr>
      <vt:lpstr>PowerPoint Presentation</vt:lpstr>
      <vt:lpstr>PowerPoint Presentation</vt:lpstr>
      <vt:lpstr>PowerPoint Presentation</vt:lpstr>
      <vt:lpstr>PowerPoint Presentation</vt:lpstr>
      <vt:lpstr>PowerPoint Presentation</vt:lpstr>
      <vt:lpstr>What do you remember?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Hoe gedraagt een christen zich?</dc:title>
  <dc:creator>Roelf Janssen</dc:creator>
  <cp:lastModifiedBy>Roelf Janssen</cp:lastModifiedBy>
  <cp:revision>159</cp:revision>
  <cp:lastPrinted>2013-10-15T17:18:46Z</cp:lastPrinted>
  <dcterms:created xsi:type="dcterms:W3CDTF">2008-08-14T09:20:46Z</dcterms:created>
  <dcterms:modified xsi:type="dcterms:W3CDTF">2026-10-27T13:53:12Z</dcterms:modified>
</cp:coreProperties>
</file>