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22"/>
  </p:notesMasterIdLst>
  <p:handoutMasterIdLst>
    <p:handoutMasterId r:id="rId23"/>
  </p:handoutMasterIdLst>
  <p:sldIdLst>
    <p:sldId id="371" r:id="rId2"/>
    <p:sldId id="612" r:id="rId3"/>
    <p:sldId id="592" r:id="rId4"/>
    <p:sldId id="593" r:id="rId5"/>
    <p:sldId id="594" r:id="rId6"/>
    <p:sldId id="615" r:id="rId7"/>
    <p:sldId id="617" r:id="rId8"/>
    <p:sldId id="616" r:id="rId9"/>
    <p:sldId id="618" r:id="rId10"/>
    <p:sldId id="619" r:id="rId11"/>
    <p:sldId id="595" r:id="rId12"/>
    <p:sldId id="596" r:id="rId13"/>
    <p:sldId id="597" r:id="rId14"/>
    <p:sldId id="598" r:id="rId15"/>
    <p:sldId id="613" r:id="rId16"/>
    <p:sldId id="614" r:id="rId17"/>
    <p:sldId id="604" r:id="rId18"/>
    <p:sldId id="607" r:id="rId19"/>
    <p:sldId id="602" r:id="rId20"/>
    <p:sldId id="611" r:id="rId21"/>
  </p:sldIdLst>
  <p:sldSz cx="9144000" cy="6858000" type="screen4x3"/>
  <p:notesSz cx="6950075" cy="9167813"/>
  <p:defaultTextStyle>
    <a:defPPr>
      <a:defRPr lang="en-GB"/>
    </a:defPPr>
    <a:lvl1pPr algn="ctr" rtl="0" eaLnBrk="0" fontAlgn="base" hangingPunct="0">
      <a:spcBef>
        <a:spcPct val="0"/>
      </a:spcBef>
      <a:spcAft>
        <a:spcPct val="0"/>
      </a:spcAft>
      <a:defRPr sz="4400" kern="1200">
        <a:solidFill>
          <a:schemeClr val="tx2"/>
        </a:solidFill>
        <a:latin typeface="Times New Roman" pitchFamily="18" charset="0"/>
        <a:ea typeface="+mn-ea"/>
        <a:cs typeface="+mn-cs"/>
      </a:defRPr>
    </a:lvl1pPr>
    <a:lvl2pPr marL="457200" algn="ctr" rtl="0" eaLnBrk="0" fontAlgn="base" hangingPunct="0">
      <a:spcBef>
        <a:spcPct val="0"/>
      </a:spcBef>
      <a:spcAft>
        <a:spcPct val="0"/>
      </a:spcAft>
      <a:defRPr sz="4400" kern="1200">
        <a:solidFill>
          <a:schemeClr val="tx2"/>
        </a:solidFill>
        <a:latin typeface="Times New Roman" pitchFamily="18" charset="0"/>
        <a:ea typeface="+mn-ea"/>
        <a:cs typeface="+mn-cs"/>
      </a:defRPr>
    </a:lvl2pPr>
    <a:lvl3pPr marL="914400" algn="ctr" rtl="0" eaLnBrk="0" fontAlgn="base" hangingPunct="0">
      <a:spcBef>
        <a:spcPct val="0"/>
      </a:spcBef>
      <a:spcAft>
        <a:spcPct val="0"/>
      </a:spcAft>
      <a:defRPr sz="4400" kern="1200">
        <a:solidFill>
          <a:schemeClr val="tx2"/>
        </a:solidFill>
        <a:latin typeface="Times New Roman" pitchFamily="18" charset="0"/>
        <a:ea typeface="+mn-ea"/>
        <a:cs typeface="+mn-cs"/>
      </a:defRPr>
    </a:lvl3pPr>
    <a:lvl4pPr marL="1371600" algn="ctr" rtl="0" eaLnBrk="0" fontAlgn="base" hangingPunct="0">
      <a:spcBef>
        <a:spcPct val="0"/>
      </a:spcBef>
      <a:spcAft>
        <a:spcPct val="0"/>
      </a:spcAft>
      <a:defRPr sz="4400" kern="1200">
        <a:solidFill>
          <a:schemeClr val="tx2"/>
        </a:solidFill>
        <a:latin typeface="Times New Roman" pitchFamily="18" charset="0"/>
        <a:ea typeface="+mn-ea"/>
        <a:cs typeface="+mn-cs"/>
      </a:defRPr>
    </a:lvl4pPr>
    <a:lvl5pPr marL="1828800" algn="ctr" rtl="0" eaLnBrk="0" fontAlgn="base" hangingPunct="0">
      <a:spcBef>
        <a:spcPct val="0"/>
      </a:spcBef>
      <a:spcAft>
        <a:spcPct val="0"/>
      </a:spcAft>
      <a:defRPr sz="4400" kern="1200">
        <a:solidFill>
          <a:schemeClr val="tx2"/>
        </a:solidFill>
        <a:latin typeface="Times New Roman" pitchFamily="18" charset="0"/>
        <a:ea typeface="+mn-ea"/>
        <a:cs typeface="+mn-cs"/>
      </a:defRPr>
    </a:lvl5pPr>
    <a:lvl6pPr marL="2286000" algn="l" defTabSz="914400" rtl="0" eaLnBrk="1" latinLnBrk="0" hangingPunct="1">
      <a:defRPr sz="4400" kern="1200">
        <a:solidFill>
          <a:schemeClr val="tx2"/>
        </a:solidFill>
        <a:latin typeface="Times New Roman" pitchFamily="18" charset="0"/>
        <a:ea typeface="+mn-ea"/>
        <a:cs typeface="+mn-cs"/>
      </a:defRPr>
    </a:lvl6pPr>
    <a:lvl7pPr marL="2743200" algn="l" defTabSz="914400" rtl="0" eaLnBrk="1" latinLnBrk="0" hangingPunct="1">
      <a:defRPr sz="4400" kern="1200">
        <a:solidFill>
          <a:schemeClr val="tx2"/>
        </a:solidFill>
        <a:latin typeface="Times New Roman" pitchFamily="18" charset="0"/>
        <a:ea typeface="+mn-ea"/>
        <a:cs typeface="+mn-cs"/>
      </a:defRPr>
    </a:lvl7pPr>
    <a:lvl8pPr marL="3200400" algn="l" defTabSz="914400" rtl="0" eaLnBrk="1" latinLnBrk="0" hangingPunct="1">
      <a:defRPr sz="4400" kern="1200">
        <a:solidFill>
          <a:schemeClr val="tx2"/>
        </a:solidFill>
        <a:latin typeface="Times New Roman" pitchFamily="18" charset="0"/>
        <a:ea typeface="+mn-ea"/>
        <a:cs typeface="+mn-cs"/>
      </a:defRPr>
    </a:lvl8pPr>
    <a:lvl9pPr marL="3657600" algn="l" defTabSz="914400" rtl="0" eaLnBrk="1" latinLnBrk="0" hangingPunct="1">
      <a:defRPr sz="4400" kern="1200">
        <a:solidFill>
          <a:schemeClr val="tx2"/>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7">
          <p15:clr>
            <a:srgbClr val="A4A3A4"/>
          </p15:clr>
        </p15:guide>
        <p15:guide id="2" pos="218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66FF66"/>
    <a:srgbClr val="FF0000"/>
    <a:srgbClr val="FF6600"/>
    <a:srgbClr val="6600FF"/>
    <a:srgbClr val="99CCFF"/>
    <a:srgbClr val="993300"/>
    <a:srgbClr val="FFFF66"/>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666"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650" y="-84"/>
      </p:cViewPr>
      <p:guideLst>
        <p:guide orient="horz" pos="2887"/>
        <p:guide pos="218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303847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0531" name="Rectangle 3"/>
          <p:cNvSpPr>
            <a:spLocks noGrp="1" noChangeArrowheads="1"/>
          </p:cNvSpPr>
          <p:nvPr>
            <p:ph type="dt" sz="quarter" idx="1"/>
          </p:nvPr>
        </p:nvSpPr>
        <p:spPr bwMode="auto">
          <a:xfrm>
            <a:off x="3970338" y="0"/>
            <a:ext cx="2960687"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0532" name="Rectangle 4"/>
          <p:cNvSpPr>
            <a:spLocks noGrp="1" noChangeArrowheads="1"/>
          </p:cNvSpPr>
          <p:nvPr>
            <p:ph type="ftr" sz="quarter" idx="2"/>
          </p:nvPr>
        </p:nvSpPr>
        <p:spPr bwMode="auto">
          <a:xfrm>
            <a:off x="0" y="8721725"/>
            <a:ext cx="3038475"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0533" name="Rectangle 5"/>
          <p:cNvSpPr>
            <a:spLocks noGrp="1" noChangeArrowheads="1"/>
          </p:cNvSpPr>
          <p:nvPr>
            <p:ph type="sldNum" sz="quarter" idx="3"/>
          </p:nvPr>
        </p:nvSpPr>
        <p:spPr bwMode="auto">
          <a:xfrm>
            <a:off x="3970338" y="8721725"/>
            <a:ext cx="296068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96CAD438-323C-427A-BF07-69729DD5A967}" type="slidenum">
              <a:rPr lang="en-GB"/>
              <a:pPr/>
              <a:t>‹#›</a:t>
            </a:fld>
            <a:endParaRPr lang="en-GB"/>
          </a:p>
        </p:txBody>
      </p:sp>
    </p:spTree>
    <p:extLst>
      <p:ext uri="{BB962C8B-B14F-4D97-AF65-F5344CB8AC3E}">
        <p14:creationId xmlns:p14="http://schemas.microsoft.com/office/powerpoint/2010/main" val="4501621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3847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7699" name="Rectangle 3"/>
          <p:cNvSpPr>
            <a:spLocks noGrp="1" noChangeArrowheads="1"/>
          </p:cNvSpPr>
          <p:nvPr>
            <p:ph type="dt" idx="1"/>
          </p:nvPr>
        </p:nvSpPr>
        <p:spPr bwMode="auto">
          <a:xfrm>
            <a:off x="3970338" y="0"/>
            <a:ext cx="2960687"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7700" name="Rectangle 4"/>
          <p:cNvSpPr>
            <a:spLocks noGrp="1" noRot="1" noChangeAspect="1" noChangeArrowheads="1" noTextEdit="1"/>
          </p:cNvSpPr>
          <p:nvPr>
            <p:ph type="sldImg" idx="2"/>
          </p:nvPr>
        </p:nvSpPr>
        <p:spPr bwMode="auto">
          <a:xfrm>
            <a:off x="1168400" y="703263"/>
            <a:ext cx="4595813" cy="344646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7701" name="Rectangle 5"/>
          <p:cNvSpPr>
            <a:spLocks noGrp="1" noChangeArrowheads="1"/>
          </p:cNvSpPr>
          <p:nvPr>
            <p:ph type="body" sz="quarter" idx="3"/>
          </p:nvPr>
        </p:nvSpPr>
        <p:spPr bwMode="auto">
          <a:xfrm>
            <a:off x="935038" y="4360863"/>
            <a:ext cx="5060950" cy="415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7702" name="Rectangle 6"/>
          <p:cNvSpPr>
            <a:spLocks noGrp="1" noChangeArrowheads="1"/>
          </p:cNvSpPr>
          <p:nvPr>
            <p:ph type="ftr" sz="quarter" idx="4"/>
          </p:nvPr>
        </p:nvSpPr>
        <p:spPr bwMode="auto">
          <a:xfrm>
            <a:off x="0" y="8721725"/>
            <a:ext cx="3038475"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7703" name="Rectangle 7"/>
          <p:cNvSpPr>
            <a:spLocks noGrp="1" noChangeArrowheads="1"/>
          </p:cNvSpPr>
          <p:nvPr>
            <p:ph type="sldNum" sz="quarter" idx="5"/>
          </p:nvPr>
        </p:nvSpPr>
        <p:spPr bwMode="auto">
          <a:xfrm>
            <a:off x="3970338" y="8721725"/>
            <a:ext cx="296068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47FB2BAA-0E92-44D4-A05A-8EA365D85652}" type="slidenum">
              <a:rPr lang="en-GB"/>
              <a:pPr/>
              <a:t>‹#›</a:t>
            </a:fld>
            <a:endParaRPr lang="en-GB"/>
          </a:p>
        </p:txBody>
      </p:sp>
    </p:spTree>
    <p:extLst>
      <p:ext uri="{BB962C8B-B14F-4D97-AF65-F5344CB8AC3E}">
        <p14:creationId xmlns:p14="http://schemas.microsoft.com/office/powerpoint/2010/main" val="30799252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8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28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28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28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2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DA0BA3-A8BC-4CB3-A243-D301E8DC216B}" type="slidenum">
              <a:rPr lang="en-GB"/>
              <a:pPr/>
              <a:t>1</a:t>
            </a:fld>
            <a:endParaRPr lang="en-GB"/>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0095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2</a:t>
            </a:fld>
            <a:endParaRPr lang="en-GB"/>
          </a:p>
        </p:txBody>
      </p:sp>
    </p:spTree>
    <p:extLst>
      <p:ext uri="{BB962C8B-B14F-4D97-AF65-F5344CB8AC3E}">
        <p14:creationId xmlns:p14="http://schemas.microsoft.com/office/powerpoint/2010/main" val="4201599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5D2CB60-9A39-4CA4-9E44-CFDCE342D500}" type="slidenum">
              <a:rPr lang="en-GB" smtClean="0"/>
              <a:pPr/>
              <a:t>3</a:t>
            </a:fld>
            <a:endParaRPr lang="en-GB"/>
          </a:p>
        </p:txBody>
      </p:sp>
    </p:spTree>
    <p:extLst>
      <p:ext uri="{BB962C8B-B14F-4D97-AF65-F5344CB8AC3E}">
        <p14:creationId xmlns:p14="http://schemas.microsoft.com/office/powerpoint/2010/main" val="288903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5D2CB60-9A39-4CA4-9E44-CFDCE342D500}" type="slidenum">
              <a:rPr lang="en-GB" smtClean="0"/>
              <a:pPr/>
              <a:t>4</a:t>
            </a:fld>
            <a:endParaRPr lang="en-GB"/>
          </a:p>
        </p:txBody>
      </p:sp>
    </p:spTree>
    <p:extLst>
      <p:ext uri="{BB962C8B-B14F-4D97-AF65-F5344CB8AC3E}">
        <p14:creationId xmlns:p14="http://schemas.microsoft.com/office/powerpoint/2010/main" val="3026691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5D2CB60-9A39-4CA4-9E44-CFDCE342D500}" type="slidenum">
              <a:rPr lang="en-GB" smtClean="0"/>
              <a:pPr/>
              <a:t>5</a:t>
            </a:fld>
            <a:endParaRPr lang="en-GB"/>
          </a:p>
        </p:txBody>
      </p:sp>
    </p:spTree>
    <p:extLst>
      <p:ext uri="{BB962C8B-B14F-4D97-AF65-F5344CB8AC3E}">
        <p14:creationId xmlns:p14="http://schemas.microsoft.com/office/powerpoint/2010/main" val="3923740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5D2CB60-9A39-4CA4-9E44-CFDCE342D500}" type="slidenum">
              <a:rPr lang="en-GB" smtClean="0"/>
              <a:pPr/>
              <a:t>6</a:t>
            </a:fld>
            <a:endParaRPr lang="en-GB"/>
          </a:p>
        </p:txBody>
      </p:sp>
    </p:spTree>
    <p:extLst>
      <p:ext uri="{BB962C8B-B14F-4D97-AF65-F5344CB8AC3E}">
        <p14:creationId xmlns:p14="http://schemas.microsoft.com/office/powerpoint/2010/main" val="3923740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32F12A-43E2-423C-A4A7-E248B107ECB9}" type="slidenum">
              <a:rPr lang="en-GB"/>
              <a:pPr/>
              <a:t>7</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8575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32F12A-43E2-423C-A4A7-E248B107ECB9}" type="slidenum">
              <a:rPr lang="en-GB"/>
              <a:pPr/>
              <a:t>8</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65163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Click to transition to next slide</a:t>
            </a:r>
          </a:p>
        </p:txBody>
      </p:sp>
      <p:sp>
        <p:nvSpPr>
          <p:cNvPr id="4" name="Slide Number Placeholder 3"/>
          <p:cNvSpPr>
            <a:spLocks noGrp="1"/>
          </p:cNvSpPr>
          <p:nvPr>
            <p:ph type="sldNum" sz="quarter" idx="10"/>
          </p:nvPr>
        </p:nvSpPr>
        <p:spPr/>
        <p:txBody>
          <a:bodyPr/>
          <a:lstStyle/>
          <a:p>
            <a:fld id="{47FB2BAA-0E92-44D4-A05A-8EA365D85652}" type="slidenum">
              <a:rPr lang="en-GB" smtClean="0"/>
              <a:pPr/>
              <a:t>9</a:t>
            </a:fld>
            <a:endParaRPr lang="en-GB"/>
          </a:p>
        </p:txBody>
      </p:sp>
    </p:spTree>
    <p:extLst>
      <p:ext uri="{BB962C8B-B14F-4D97-AF65-F5344CB8AC3E}">
        <p14:creationId xmlns:p14="http://schemas.microsoft.com/office/powerpoint/2010/main" val="3652170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10</a:t>
            </a:fld>
            <a:endParaRPr lang="en-GB"/>
          </a:p>
        </p:txBody>
      </p:sp>
    </p:spTree>
    <p:extLst>
      <p:ext uri="{BB962C8B-B14F-4D97-AF65-F5344CB8AC3E}">
        <p14:creationId xmlns:p14="http://schemas.microsoft.com/office/powerpoint/2010/main" val="4276966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11</a:t>
            </a:fld>
            <a:endParaRPr lang="en-GB"/>
          </a:p>
        </p:txBody>
      </p:sp>
    </p:spTree>
    <p:extLst>
      <p:ext uri="{BB962C8B-B14F-4D97-AF65-F5344CB8AC3E}">
        <p14:creationId xmlns:p14="http://schemas.microsoft.com/office/powerpoint/2010/main" val="3882323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12</a:t>
            </a:fld>
            <a:endParaRPr lang="en-GB"/>
          </a:p>
        </p:txBody>
      </p:sp>
    </p:spTree>
    <p:extLst>
      <p:ext uri="{BB962C8B-B14F-4D97-AF65-F5344CB8AC3E}">
        <p14:creationId xmlns:p14="http://schemas.microsoft.com/office/powerpoint/2010/main" val="440632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13</a:t>
            </a:fld>
            <a:endParaRPr lang="en-GB"/>
          </a:p>
        </p:txBody>
      </p:sp>
    </p:spTree>
    <p:extLst>
      <p:ext uri="{BB962C8B-B14F-4D97-AF65-F5344CB8AC3E}">
        <p14:creationId xmlns:p14="http://schemas.microsoft.com/office/powerpoint/2010/main" val="1986898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14</a:t>
            </a:fld>
            <a:endParaRPr lang="en-GB"/>
          </a:p>
        </p:txBody>
      </p:sp>
    </p:spTree>
    <p:extLst>
      <p:ext uri="{BB962C8B-B14F-4D97-AF65-F5344CB8AC3E}">
        <p14:creationId xmlns:p14="http://schemas.microsoft.com/office/powerpoint/2010/main" val="4242469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15</a:t>
            </a:fld>
            <a:endParaRPr lang="en-GB"/>
          </a:p>
        </p:txBody>
      </p:sp>
    </p:spTree>
    <p:extLst>
      <p:ext uri="{BB962C8B-B14F-4D97-AF65-F5344CB8AC3E}">
        <p14:creationId xmlns:p14="http://schemas.microsoft.com/office/powerpoint/2010/main" val="3394290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16</a:t>
            </a:fld>
            <a:endParaRPr lang="en-GB"/>
          </a:p>
        </p:txBody>
      </p:sp>
    </p:spTree>
    <p:extLst>
      <p:ext uri="{BB962C8B-B14F-4D97-AF65-F5344CB8AC3E}">
        <p14:creationId xmlns:p14="http://schemas.microsoft.com/office/powerpoint/2010/main" val="707544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17</a:t>
            </a:fld>
            <a:endParaRPr lang="en-GB"/>
          </a:p>
        </p:txBody>
      </p:sp>
    </p:spTree>
    <p:extLst>
      <p:ext uri="{BB962C8B-B14F-4D97-AF65-F5344CB8AC3E}">
        <p14:creationId xmlns:p14="http://schemas.microsoft.com/office/powerpoint/2010/main" val="2353670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18</a:t>
            </a:fld>
            <a:endParaRPr lang="en-GB"/>
          </a:p>
        </p:txBody>
      </p:sp>
    </p:spTree>
    <p:extLst>
      <p:ext uri="{BB962C8B-B14F-4D97-AF65-F5344CB8AC3E}">
        <p14:creationId xmlns:p14="http://schemas.microsoft.com/office/powerpoint/2010/main" val="2353670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19</a:t>
            </a:fld>
            <a:endParaRPr lang="en-GB"/>
          </a:p>
        </p:txBody>
      </p:sp>
    </p:spTree>
    <p:extLst>
      <p:ext uri="{BB962C8B-B14F-4D97-AF65-F5344CB8AC3E}">
        <p14:creationId xmlns:p14="http://schemas.microsoft.com/office/powerpoint/2010/main" val="1352507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The tenth is not listed because it concerns the heart alone, and only God can judge the heart. Interestingly, in the Mosaic Laws, the death penalty was required for the most extreme form of sin against the first nine commandments, not the tenth. In the new covenant dispensation, that death penalty has been replaced with excommunication (being banned from the communion of saints, expressed at the Lord’s Supper).</a:t>
            </a:r>
          </a:p>
          <a:p>
            <a:endParaRPr lang="en-CA" dirty="0"/>
          </a:p>
        </p:txBody>
      </p:sp>
      <p:sp>
        <p:nvSpPr>
          <p:cNvPr id="4" name="Slide Number Placeholder 3"/>
          <p:cNvSpPr>
            <a:spLocks noGrp="1"/>
          </p:cNvSpPr>
          <p:nvPr>
            <p:ph type="sldNum" sz="quarter" idx="10"/>
          </p:nvPr>
        </p:nvSpPr>
        <p:spPr/>
        <p:txBody>
          <a:bodyPr/>
          <a:lstStyle/>
          <a:p>
            <a:fld id="{47FB2BAA-0E92-44D4-A05A-8EA365D85652}" type="slidenum">
              <a:rPr lang="en-GB" smtClean="0"/>
              <a:pPr/>
              <a:t>20</a:t>
            </a:fld>
            <a:endParaRPr lang="en-GB"/>
          </a:p>
        </p:txBody>
      </p:sp>
    </p:spTree>
    <p:extLst>
      <p:ext uri="{BB962C8B-B14F-4D97-AF65-F5344CB8AC3E}">
        <p14:creationId xmlns:p14="http://schemas.microsoft.com/office/powerpoint/2010/main" val="2173425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4086651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705141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001783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323378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643750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754953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9610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05529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57573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352171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06826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0" y="12192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Tree>
    <p:extLst>
      <p:ext uri="{BB962C8B-B14F-4D97-AF65-F5344CB8AC3E}">
        <p14:creationId xmlns:p14="http://schemas.microsoft.com/office/powerpoint/2010/main" val="129283801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kern="12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000">
          <a:solidFill>
            <a:schemeClr val="tx2"/>
          </a:solidFill>
          <a:latin typeface="Comic Sans MS" panose="030F0702030302020204" pitchFamily="66" charset="0"/>
        </a:defRPr>
      </a:lvl2pPr>
      <a:lvl3pPr algn="ctr" rtl="0" eaLnBrk="0" fontAlgn="base" hangingPunct="0">
        <a:spcBef>
          <a:spcPct val="0"/>
        </a:spcBef>
        <a:spcAft>
          <a:spcPct val="0"/>
        </a:spcAft>
        <a:defRPr sz="4000">
          <a:solidFill>
            <a:schemeClr val="tx2"/>
          </a:solidFill>
          <a:latin typeface="Comic Sans MS" panose="030F0702030302020204" pitchFamily="66" charset="0"/>
        </a:defRPr>
      </a:lvl3pPr>
      <a:lvl4pPr algn="ctr" rtl="0" eaLnBrk="0" fontAlgn="base" hangingPunct="0">
        <a:spcBef>
          <a:spcPct val="0"/>
        </a:spcBef>
        <a:spcAft>
          <a:spcPct val="0"/>
        </a:spcAft>
        <a:defRPr sz="4000">
          <a:solidFill>
            <a:schemeClr val="tx2"/>
          </a:solidFill>
          <a:latin typeface="Comic Sans MS" panose="030F0702030302020204" pitchFamily="66" charset="0"/>
        </a:defRPr>
      </a:lvl4pPr>
      <a:lvl5pPr algn="ctr" rtl="0" eaLnBrk="0" fontAlgn="base" hangingPunct="0">
        <a:spcBef>
          <a:spcPct val="0"/>
        </a:spcBef>
        <a:spcAft>
          <a:spcPct val="0"/>
        </a:spcAft>
        <a:defRPr sz="4000">
          <a:solidFill>
            <a:schemeClr val="tx2"/>
          </a:solidFill>
          <a:latin typeface="Comic Sans MS" panose="030F0702030302020204" pitchFamily="66" charset="0"/>
        </a:defRPr>
      </a:lvl5pPr>
      <a:lvl6pPr marL="457200" algn="ctr" rtl="0" eaLnBrk="0" fontAlgn="base" hangingPunct="0">
        <a:spcBef>
          <a:spcPct val="0"/>
        </a:spcBef>
        <a:spcAft>
          <a:spcPct val="0"/>
        </a:spcAft>
        <a:defRPr sz="4000">
          <a:solidFill>
            <a:schemeClr val="tx2"/>
          </a:solidFill>
          <a:latin typeface="Comic Sans MS" panose="030F0702030302020204" pitchFamily="66" charset="0"/>
        </a:defRPr>
      </a:lvl6pPr>
      <a:lvl7pPr marL="914400" algn="ctr" rtl="0" eaLnBrk="0" fontAlgn="base" hangingPunct="0">
        <a:spcBef>
          <a:spcPct val="0"/>
        </a:spcBef>
        <a:spcAft>
          <a:spcPct val="0"/>
        </a:spcAft>
        <a:defRPr sz="4000">
          <a:solidFill>
            <a:schemeClr val="tx2"/>
          </a:solidFill>
          <a:latin typeface="Comic Sans MS" panose="030F0702030302020204" pitchFamily="66" charset="0"/>
        </a:defRPr>
      </a:lvl7pPr>
      <a:lvl8pPr marL="1371600" algn="ctr" rtl="0" eaLnBrk="0" fontAlgn="base" hangingPunct="0">
        <a:spcBef>
          <a:spcPct val="0"/>
        </a:spcBef>
        <a:spcAft>
          <a:spcPct val="0"/>
        </a:spcAft>
        <a:defRPr sz="4000">
          <a:solidFill>
            <a:schemeClr val="tx2"/>
          </a:solidFill>
          <a:latin typeface="Comic Sans MS" panose="030F0702030302020204" pitchFamily="66" charset="0"/>
        </a:defRPr>
      </a:lvl8pPr>
      <a:lvl9pPr marL="1828800" algn="ctr" rtl="0" eaLnBrk="0" fontAlgn="base" hangingPunct="0">
        <a:spcBef>
          <a:spcPct val="0"/>
        </a:spcBef>
        <a:spcAft>
          <a:spcPct val="0"/>
        </a:spcAft>
        <a:defRPr sz="4000">
          <a:solidFill>
            <a:schemeClr val="tx2"/>
          </a:solidFill>
          <a:latin typeface="Comic Sans MS" panose="030F0702030302020204" pitchFamily="66"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hyperlink" Target="http://www.bookofconcord.org/lc-7-sacrament.php" TargetMode="External"/><Relationship Id="rId3" Type="http://schemas.openxmlformats.org/officeDocument/2006/relationships/image" Target="../media/image3.png"/><Relationship Id="rId7" Type="http://schemas.openxmlformats.org/officeDocument/2006/relationships/hyperlink" Target="http://www.vatican.va/archive/ENG0015/__P41.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85800" y="2286000"/>
            <a:ext cx="7772400" cy="1143000"/>
          </a:xfrm>
        </p:spPr>
        <p:txBody>
          <a:bodyPr/>
          <a:lstStyle/>
          <a:p>
            <a:r>
              <a:rPr lang="en-GB" sz="5400" dirty="0"/>
              <a:t>Growing in Faith: LD 25-31</a:t>
            </a:r>
          </a:p>
        </p:txBody>
      </p:sp>
      <p:sp>
        <p:nvSpPr>
          <p:cNvPr id="126979" name="Rectangle 3"/>
          <p:cNvSpPr>
            <a:spLocks noGrp="1" noChangeArrowheads="1"/>
          </p:cNvSpPr>
          <p:nvPr>
            <p:ph type="subTitle" idx="1"/>
          </p:nvPr>
        </p:nvSpPr>
        <p:spPr/>
        <p:txBody>
          <a:bodyPr/>
          <a:lstStyle/>
          <a:p>
            <a:r>
              <a:rPr lang="en-GB" dirty="0"/>
              <a:t>Lord’s Supper – Who May Come?</a:t>
            </a:r>
          </a:p>
          <a:p>
            <a:r>
              <a:rPr lang="en-GB" dirty="0"/>
              <a:t>Lesson 05 – LD 30</a:t>
            </a:r>
          </a:p>
        </p:txBody>
      </p:sp>
      <p:pic>
        <p:nvPicPr>
          <p:cNvPr id="126981" name="Picture 5" descr="C:\Documents and Settings\Karlo Janssen\Mijn documenten\Downloads\Dit Koningskind\avondma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029200"/>
            <a:ext cx="1447800" cy="1400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Hymn 59:2</a:t>
            </a:r>
          </a:p>
        </p:txBody>
      </p:sp>
      <p:sp>
        <p:nvSpPr>
          <p:cNvPr id="3" name="Content Placeholder 2"/>
          <p:cNvSpPr>
            <a:spLocks noGrp="1"/>
          </p:cNvSpPr>
          <p:nvPr>
            <p:ph idx="1"/>
          </p:nvPr>
        </p:nvSpPr>
        <p:spPr>
          <a:xfrm>
            <a:off x="179512" y="1219200"/>
            <a:ext cx="8964488" cy="5638800"/>
          </a:xfrm>
        </p:spPr>
        <p:txBody>
          <a:bodyPr/>
          <a:lstStyle/>
          <a:p>
            <a:pPr marL="0" indent="0">
              <a:buNone/>
            </a:pPr>
            <a:r>
              <a:rPr lang="en-US" dirty="0"/>
              <a:t>Come, let us then with contrite hearts draw near</a:t>
            </a:r>
            <a:endParaRPr lang="en-CA" dirty="0"/>
          </a:p>
          <a:p>
            <a:pPr marL="0" indent="0">
              <a:buNone/>
            </a:pPr>
            <a:r>
              <a:rPr lang="en-US" dirty="0"/>
              <a:t>to seek the pledges of his mercy here.</a:t>
            </a:r>
            <a:endParaRPr lang="en-CA" dirty="0"/>
          </a:p>
          <a:p>
            <a:pPr marL="0" indent="0">
              <a:buNone/>
            </a:pPr>
            <a:r>
              <a:rPr lang="en-US" dirty="0"/>
              <a:t>He who his saints in this world rules and shields</a:t>
            </a:r>
            <a:endParaRPr lang="en-CA" dirty="0"/>
          </a:p>
          <a:p>
            <a:pPr marL="0" indent="0">
              <a:buNone/>
            </a:pPr>
            <a:r>
              <a:rPr lang="en-US" dirty="0"/>
              <a:t>to all believers life eternal yields,</a:t>
            </a:r>
            <a:endParaRPr lang="en-CA" dirty="0"/>
          </a:p>
          <a:p>
            <a:pPr marL="0" indent="0">
              <a:buNone/>
            </a:pPr>
            <a:r>
              <a:rPr lang="en-US" dirty="0"/>
              <a:t>with </a:t>
            </a:r>
            <a:r>
              <a:rPr lang="en-US" dirty="0" err="1"/>
              <a:t>heav’nly</a:t>
            </a:r>
            <a:r>
              <a:rPr lang="en-US" dirty="0"/>
              <a:t> bread makes those who hunger whole,</a:t>
            </a:r>
            <a:endParaRPr lang="en-CA" dirty="0"/>
          </a:p>
          <a:p>
            <a:pPr marL="0" indent="0">
              <a:buNone/>
            </a:pPr>
            <a:r>
              <a:rPr lang="en-US" dirty="0"/>
              <a:t>gives living waters to the thirsty soul.</a:t>
            </a:r>
            <a:endParaRPr lang="en-CA" dirty="0"/>
          </a:p>
          <a:p>
            <a:pPr marL="0" indent="0">
              <a:buNone/>
            </a:pPr>
            <a:r>
              <a:rPr lang="en-US" dirty="0"/>
              <a:t>Let us his holy supper celebrate</a:t>
            </a:r>
            <a:endParaRPr lang="en-CA" dirty="0"/>
          </a:p>
          <a:p>
            <a:pPr marL="0" indent="0">
              <a:buNone/>
            </a:pPr>
            <a:r>
              <a:rPr lang="en-US" dirty="0"/>
              <a:t>and, so refreshed, our coming King await.</a:t>
            </a:r>
            <a:endParaRPr lang="en-CA" dirty="0"/>
          </a:p>
          <a:p>
            <a:pPr marL="0" indent="0">
              <a:buNone/>
            </a:pPr>
            <a:endParaRPr lang="en-CA" dirty="0"/>
          </a:p>
        </p:txBody>
      </p:sp>
    </p:spTree>
    <p:extLst>
      <p:ext uri="{BB962C8B-B14F-4D97-AF65-F5344CB8AC3E}">
        <p14:creationId xmlns:p14="http://schemas.microsoft.com/office/powerpoint/2010/main" val="2696829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1026"/>
          <p:cNvSpPr>
            <a:spLocks noGrp="1" noChangeArrowheads="1"/>
          </p:cNvSpPr>
          <p:nvPr>
            <p:ph type="title"/>
          </p:nvPr>
        </p:nvSpPr>
        <p:spPr/>
        <p:txBody>
          <a:bodyPr/>
          <a:lstStyle/>
          <a:p>
            <a:r>
              <a:rPr lang="en-US" dirty="0">
                <a:solidFill>
                  <a:schemeClr val="tx1"/>
                </a:solidFill>
              </a:rPr>
              <a:t>Marburg - 1529</a:t>
            </a:r>
          </a:p>
        </p:txBody>
      </p:sp>
      <p:pic>
        <p:nvPicPr>
          <p:cNvPr id="409605" name="Picture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938213"/>
            <a:ext cx="7924800" cy="591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06" name="Oval 1030"/>
          <p:cNvSpPr>
            <a:spLocks noChangeArrowheads="1"/>
          </p:cNvSpPr>
          <p:nvPr/>
        </p:nvSpPr>
        <p:spPr bwMode="auto">
          <a:xfrm>
            <a:off x="5029200" y="2286000"/>
            <a:ext cx="2057400" cy="15240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409607" name="Oval 1031"/>
          <p:cNvSpPr>
            <a:spLocks noChangeArrowheads="1"/>
          </p:cNvSpPr>
          <p:nvPr/>
        </p:nvSpPr>
        <p:spPr bwMode="auto">
          <a:xfrm>
            <a:off x="4724400" y="3886200"/>
            <a:ext cx="609600" cy="609600"/>
          </a:xfrm>
          <a:prstGeom prst="ellipse">
            <a:avLst/>
          </a:prstGeom>
          <a:noFill/>
          <a:ln w="76200">
            <a:solidFill>
              <a:srgbClr val="00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09606"/>
                                        </p:tgtEl>
                                        <p:attrNameLst>
                                          <p:attrName>style.visibility</p:attrName>
                                        </p:attrNameLst>
                                      </p:cBhvr>
                                      <p:to>
                                        <p:strVal val="visible"/>
                                      </p:to>
                                    </p:set>
                                    <p:animEffect transition="in" filter="wheel(1)">
                                      <p:cBhvr>
                                        <p:cTn id="7" dur="2000"/>
                                        <p:tgtEl>
                                          <p:spTgt spid="40960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09607"/>
                                        </p:tgtEl>
                                        <p:attrNameLst>
                                          <p:attrName>style.visibility</p:attrName>
                                        </p:attrNameLst>
                                      </p:cBhvr>
                                      <p:to>
                                        <p:strVal val="visible"/>
                                      </p:to>
                                    </p:set>
                                    <p:animEffect transition="in" filter="wheel(1)">
                                      <p:cBhvr>
                                        <p:cTn id="12" dur="2000"/>
                                        <p:tgtEl>
                                          <p:spTgt spid="409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6" grpId="0" animBg="1"/>
      <p:bldP spid="40960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r>
              <a:rPr lang="en-US" dirty="0">
                <a:solidFill>
                  <a:schemeClr val="tx1"/>
                </a:solidFill>
              </a:rPr>
              <a:t>Different views</a:t>
            </a:r>
          </a:p>
        </p:txBody>
      </p:sp>
      <p:sp>
        <p:nvSpPr>
          <p:cNvPr id="410627" name="Rectangle 3"/>
          <p:cNvSpPr>
            <a:spLocks noGrp="1" noChangeArrowheads="1"/>
          </p:cNvSpPr>
          <p:nvPr>
            <p:ph idx="1"/>
          </p:nvPr>
        </p:nvSpPr>
        <p:spPr>
          <a:xfrm>
            <a:off x="0" y="1219200"/>
            <a:ext cx="7772400" cy="5638800"/>
          </a:xfrm>
        </p:spPr>
        <p:txBody>
          <a:bodyPr/>
          <a:lstStyle/>
          <a:p>
            <a:pPr>
              <a:buFontTx/>
              <a:buNone/>
            </a:pPr>
            <a:r>
              <a:rPr lang="en-US" dirty="0"/>
              <a:t>Roman Catholic: </a:t>
            </a:r>
            <a:r>
              <a:rPr lang="en-US" dirty="0">
                <a:solidFill>
                  <a:srgbClr val="00FF00"/>
                </a:solidFill>
              </a:rPr>
              <a:t>transubstantiation</a:t>
            </a:r>
          </a:p>
          <a:p>
            <a:pPr lvl="1">
              <a:buFontTx/>
              <a:buNone/>
            </a:pPr>
            <a:r>
              <a:rPr lang="en-US" dirty="0">
                <a:solidFill>
                  <a:srgbClr val="00FF00"/>
                </a:solidFill>
              </a:rPr>
              <a:t>Bread and wine become body and blood of Christ</a:t>
            </a:r>
          </a:p>
          <a:p>
            <a:pPr lvl="1" algn="r">
              <a:buFontTx/>
              <a:buNone/>
            </a:pPr>
            <a:endParaRPr lang="en-US" dirty="0">
              <a:solidFill>
                <a:srgbClr val="00FF00"/>
              </a:solidFill>
            </a:endParaRPr>
          </a:p>
          <a:p>
            <a:pPr>
              <a:buFontTx/>
              <a:buNone/>
            </a:pPr>
            <a:r>
              <a:rPr lang="en-US" dirty="0"/>
              <a:t>Lutheran: </a:t>
            </a:r>
            <a:r>
              <a:rPr lang="en-US" dirty="0">
                <a:solidFill>
                  <a:srgbClr val="00FF00"/>
                </a:solidFill>
              </a:rPr>
              <a:t>consubstantiation or impanation</a:t>
            </a:r>
          </a:p>
          <a:p>
            <a:pPr lvl="1">
              <a:buFontTx/>
              <a:buNone/>
            </a:pPr>
            <a:r>
              <a:rPr lang="en-US" dirty="0">
                <a:solidFill>
                  <a:srgbClr val="00FF00"/>
                </a:solidFill>
              </a:rPr>
              <a:t>Christ is bodily present with or in the bread and wine</a:t>
            </a:r>
          </a:p>
          <a:p>
            <a:pPr lvl="1">
              <a:buFontTx/>
              <a:buNone/>
            </a:pPr>
            <a:endParaRPr lang="en-US" dirty="0">
              <a:solidFill>
                <a:srgbClr val="00FF00"/>
              </a:solidFill>
            </a:endParaRPr>
          </a:p>
          <a:p>
            <a:pPr>
              <a:buFontTx/>
              <a:buNone/>
            </a:pPr>
            <a:r>
              <a:rPr lang="en-US" dirty="0"/>
              <a:t>Calvinist: </a:t>
            </a:r>
            <a:r>
              <a:rPr lang="en-US" dirty="0">
                <a:solidFill>
                  <a:srgbClr val="00FF00"/>
                </a:solidFill>
              </a:rPr>
              <a:t>spiritual truth</a:t>
            </a:r>
          </a:p>
          <a:p>
            <a:pPr lvl="1">
              <a:buFontTx/>
              <a:buNone/>
            </a:pPr>
            <a:r>
              <a:rPr lang="en-US" dirty="0">
                <a:solidFill>
                  <a:srgbClr val="00FF00"/>
                </a:solidFill>
              </a:rPr>
              <a:t>Bread and wine are symbols of a heavenly reality</a:t>
            </a:r>
          </a:p>
          <a:p>
            <a:pPr lvl="1">
              <a:buFontTx/>
              <a:buNone/>
            </a:pPr>
            <a:endParaRPr lang="en-US" dirty="0">
              <a:solidFill>
                <a:srgbClr val="00FF00"/>
              </a:solidFill>
            </a:endParaRPr>
          </a:p>
          <a:p>
            <a:pPr>
              <a:buFontTx/>
              <a:buNone/>
            </a:pPr>
            <a:r>
              <a:rPr lang="en-US" dirty="0" err="1"/>
              <a:t>Zwinglian</a:t>
            </a:r>
            <a:r>
              <a:rPr lang="en-US" dirty="0"/>
              <a:t>: </a:t>
            </a:r>
            <a:r>
              <a:rPr lang="en-US" dirty="0">
                <a:solidFill>
                  <a:srgbClr val="00FF00"/>
                </a:solidFill>
              </a:rPr>
              <a:t>memorial truth</a:t>
            </a:r>
          </a:p>
          <a:p>
            <a:pPr lvl="1">
              <a:buFontTx/>
              <a:buNone/>
            </a:pPr>
            <a:r>
              <a:rPr lang="en-US" dirty="0">
                <a:solidFill>
                  <a:srgbClr val="00FF00"/>
                </a:solidFill>
              </a:rPr>
              <a:t>Bread and wine are symbols of a past occurrence</a:t>
            </a:r>
          </a:p>
          <a:p>
            <a:pPr lvl="1">
              <a:buFontTx/>
              <a:buNone/>
            </a:pPr>
            <a:endParaRPr lang="en-US" dirty="0">
              <a:solidFill>
                <a:srgbClr val="00FF00"/>
              </a:solidFill>
            </a:endParaRPr>
          </a:p>
        </p:txBody>
      </p:sp>
      <p:sp>
        <p:nvSpPr>
          <p:cNvPr id="410628"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pic>
        <p:nvPicPr>
          <p:cNvPr id="4106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b="20000"/>
          <a:stretch>
            <a:fillRect/>
          </a:stretch>
        </p:blipFill>
        <p:spPr bwMode="auto">
          <a:xfrm>
            <a:off x="7870825" y="2741613"/>
            <a:ext cx="127317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8763" y="5551488"/>
            <a:ext cx="1265237"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4265613"/>
            <a:ext cx="12954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32" name="Picture 8"/>
          <p:cNvPicPr>
            <a:picLocks noChangeAspect="1" noChangeArrowheads="1"/>
          </p:cNvPicPr>
          <p:nvPr/>
        </p:nvPicPr>
        <p:blipFill>
          <a:blip r:embed="rId6">
            <a:extLst>
              <a:ext uri="{28A0092B-C50C-407E-A947-70E740481C1C}">
                <a14:useLocalDpi xmlns:a14="http://schemas.microsoft.com/office/drawing/2010/main" val="0"/>
              </a:ext>
            </a:extLst>
          </a:blip>
          <a:srcRect l="26823" t="7895" r="28452" b="50000"/>
          <a:stretch>
            <a:fillRect/>
          </a:stretch>
        </p:blipFill>
        <p:spPr bwMode="auto">
          <a:xfrm>
            <a:off x="7878763" y="1217613"/>
            <a:ext cx="1265237"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106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41062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9"/>
                                          </p:stCondLst>
                                        </p:cTn>
                                        <p:tgtEl>
                                          <p:spTgt spid="4106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
                                          </p:stCondLst>
                                        </p:cTn>
                                        <p:tgtEl>
                                          <p:spTgt spid="41062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41062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9"/>
                                          </p:stCondLst>
                                        </p:cTn>
                                        <p:tgtEl>
                                          <p:spTgt spid="410627">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9"/>
                                          </p:stCondLst>
                                        </p:cTn>
                                        <p:tgtEl>
                                          <p:spTgt spid="41062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9"/>
                                          </p:stCondLst>
                                        </p:cTn>
                                        <p:tgtEl>
                                          <p:spTgt spid="4106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uiExpand="1"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r>
              <a:rPr lang="en-US" dirty="0">
                <a:solidFill>
                  <a:schemeClr val="tx1"/>
                </a:solidFill>
              </a:rPr>
              <a:t>Different views</a:t>
            </a:r>
          </a:p>
        </p:txBody>
      </p:sp>
      <p:sp>
        <p:nvSpPr>
          <p:cNvPr id="411651" name="Rectangle 3"/>
          <p:cNvSpPr>
            <a:spLocks noGrp="1" noChangeArrowheads="1"/>
          </p:cNvSpPr>
          <p:nvPr>
            <p:ph idx="1"/>
          </p:nvPr>
        </p:nvSpPr>
        <p:spPr/>
        <p:txBody>
          <a:bodyPr/>
          <a:lstStyle/>
          <a:p>
            <a:pPr>
              <a:buFontTx/>
              <a:buNone/>
            </a:pPr>
            <a:r>
              <a:rPr lang="en-US">
                <a:solidFill>
                  <a:srgbClr val="808080"/>
                </a:solidFill>
              </a:rPr>
              <a:t>Roman Catholic: transubstantiation</a:t>
            </a:r>
          </a:p>
          <a:p>
            <a:pPr lvl="1">
              <a:buFontTx/>
              <a:buNone/>
            </a:pPr>
            <a:r>
              <a:rPr lang="en-US">
                <a:solidFill>
                  <a:srgbClr val="808080"/>
                </a:solidFill>
              </a:rPr>
              <a:t>Bread and wine become body and blood of Christ</a:t>
            </a:r>
            <a:endParaRPr lang="en-US"/>
          </a:p>
          <a:p>
            <a:pPr lvl="1">
              <a:buFontTx/>
              <a:buNone/>
            </a:pPr>
            <a:r>
              <a:rPr lang="en-US">
                <a:solidFill>
                  <a:srgbClr val="00FF00"/>
                </a:solidFill>
              </a:rPr>
              <a:t>But grace is not effectively in the sacrament</a:t>
            </a:r>
          </a:p>
          <a:p>
            <a:pPr>
              <a:buFontTx/>
              <a:buNone/>
            </a:pPr>
            <a:r>
              <a:rPr lang="en-US">
                <a:solidFill>
                  <a:srgbClr val="808080"/>
                </a:solidFill>
              </a:rPr>
              <a:t>Lutheran: consubstantiation</a:t>
            </a:r>
          </a:p>
          <a:p>
            <a:pPr lvl="1">
              <a:buFontTx/>
              <a:buNone/>
            </a:pPr>
            <a:r>
              <a:rPr lang="en-US">
                <a:solidFill>
                  <a:srgbClr val="808080"/>
                </a:solidFill>
              </a:rPr>
              <a:t>Christ is bodily present in the bread and wine</a:t>
            </a:r>
            <a:endParaRPr lang="en-US"/>
          </a:p>
          <a:p>
            <a:pPr lvl="1">
              <a:buFontTx/>
              <a:buNone/>
            </a:pPr>
            <a:r>
              <a:rPr lang="en-US">
                <a:solidFill>
                  <a:srgbClr val="00FF00"/>
                </a:solidFill>
              </a:rPr>
              <a:t>But Christ’s human nature is not divine!</a:t>
            </a:r>
          </a:p>
          <a:p>
            <a:pPr>
              <a:buFontTx/>
              <a:buNone/>
            </a:pPr>
            <a:r>
              <a:rPr lang="en-US">
                <a:solidFill>
                  <a:srgbClr val="808080"/>
                </a:solidFill>
              </a:rPr>
              <a:t>Calvinist: spiritual truth</a:t>
            </a:r>
          </a:p>
          <a:p>
            <a:pPr lvl="1">
              <a:buFontTx/>
              <a:buNone/>
            </a:pPr>
            <a:r>
              <a:rPr lang="en-US">
                <a:solidFill>
                  <a:srgbClr val="808080"/>
                </a:solidFill>
              </a:rPr>
              <a:t>Bread and wine are symbols of a heavenly reality</a:t>
            </a:r>
            <a:endParaRPr lang="en-US"/>
          </a:p>
          <a:p>
            <a:pPr lvl="1">
              <a:buFontTx/>
              <a:buNone/>
            </a:pPr>
            <a:r>
              <a:rPr lang="en-US">
                <a:solidFill>
                  <a:srgbClr val="00FF00"/>
                </a:solidFill>
              </a:rPr>
              <a:t>Correct</a:t>
            </a:r>
          </a:p>
          <a:p>
            <a:pPr>
              <a:buFontTx/>
              <a:buNone/>
            </a:pPr>
            <a:r>
              <a:rPr lang="en-US">
                <a:solidFill>
                  <a:srgbClr val="808080"/>
                </a:solidFill>
              </a:rPr>
              <a:t>Zwinglian: memorial truth</a:t>
            </a:r>
          </a:p>
          <a:p>
            <a:pPr lvl="1">
              <a:buFontTx/>
              <a:buNone/>
            </a:pPr>
            <a:r>
              <a:rPr lang="en-US">
                <a:solidFill>
                  <a:srgbClr val="808080"/>
                </a:solidFill>
              </a:rPr>
              <a:t>Bread and wine are symbols of a past occurrence</a:t>
            </a:r>
            <a:endParaRPr lang="en-US"/>
          </a:p>
          <a:p>
            <a:pPr lvl="1">
              <a:buFontTx/>
              <a:buNone/>
            </a:pPr>
            <a:r>
              <a:rPr lang="en-US">
                <a:solidFill>
                  <a:srgbClr val="00FF00"/>
                </a:solidFill>
              </a:rPr>
              <a:t>But the Lord’s Supper both signifies and </a:t>
            </a:r>
            <a:r>
              <a:rPr lang="en-US" i="1">
                <a:solidFill>
                  <a:srgbClr val="00FF00"/>
                </a:solidFill>
              </a:rPr>
              <a:t>seals</a:t>
            </a:r>
            <a:endParaRPr lang="en-US"/>
          </a:p>
        </p:txBody>
      </p:sp>
      <p:pic>
        <p:nvPicPr>
          <p:cNvPr id="4116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b="20000"/>
          <a:stretch>
            <a:fillRect/>
          </a:stretch>
        </p:blipFill>
        <p:spPr bwMode="auto">
          <a:xfrm>
            <a:off x="7870825" y="2743200"/>
            <a:ext cx="127317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8763" y="5553075"/>
            <a:ext cx="1265237"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6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4267200"/>
            <a:ext cx="12954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655" name="Picture 7"/>
          <p:cNvPicPr>
            <a:picLocks noChangeAspect="1" noChangeArrowheads="1"/>
          </p:cNvPicPr>
          <p:nvPr/>
        </p:nvPicPr>
        <p:blipFill>
          <a:blip r:embed="rId6">
            <a:extLst>
              <a:ext uri="{28A0092B-C50C-407E-A947-70E740481C1C}">
                <a14:useLocalDpi xmlns:a14="http://schemas.microsoft.com/office/drawing/2010/main" val="0"/>
              </a:ext>
            </a:extLst>
          </a:blip>
          <a:srcRect l="26823" t="7895" r="28452" b="50000"/>
          <a:stretch>
            <a:fillRect/>
          </a:stretch>
        </p:blipFill>
        <p:spPr bwMode="auto">
          <a:xfrm>
            <a:off x="7878763" y="1219200"/>
            <a:ext cx="1265237"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1656" name="Text Box 8"/>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r>
              <a:rPr lang="en-US" dirty="0">
                <a:solidFill>
                  <a:schemeClr val="tx1"/>
                </a:solidFill>
              </a:rPr>
              <a:t>Different views</a:t>
            </a:r>
          </a:p>
        </p:txBody>
      </p:sp>
      <p:sp>
        <p:nvSpPr>
          <p:cNvPr id="411651" name="Rectangle 3"/>
          <p:cNvSpPr>
            <a:spLocks noGrp="1" noChangeArrowheads="1"/>
          </p:cNvSpPr>
          <p:nvPr>
            <p:ph idx="1"/>
          </p:nvPr>
        </p:nvSpPr>
        <p:spPr/>
        <p:txBody>
          <a:bodyPr/>
          <a:lstStyle/>
          <a:p>
            <a:pPr>
              <a:buFontTx/>
              <a:buNone/>
            </a:pPr>
            <a:r>
              <a:rPr lang="en-US" dirty="0">
                <a:solidFill>
                  <a:schemeClr val="bg1">
                    <a:lumMod val="75000"/>
                    <a:lumOff val="25000"/>
                  </a:schemeClr>
                </a:solidFill>
              </a:rPr>
              <a:t>Roman Catholic: transubstantiation</a:t>
            </a:r>
          </a:p>
          <a:p>
            <a:pPr lvl="1">
              <a:buFontTx/>
              <a:buNone/>
            </a:pPr>
            <a:r>
              <a:rPr lang="en-US" dirty="0">
                <a:solidFill>
                  <a:schemeClr val="bg1">
                    <a:lumMod val="75000"/>
                    <a:lumOff val="25000"/>
                  </a:schemeClr>
                </a:solidFill>
              </a:rPr>
              <a:t>Bread and wine become body and blood of Christ</a:t>
            </a:r>
          </a:p>
          <a:p>
            <a:pPr lvl="1">
              <a:buFontTx/>
              <a:buNone/>
            </a:pPr>
            <a:r>
              <a:rPr lang="en-US" dirty="0">
                <a:solidFill>
                  <a:schemeClr val="bg1">
                    <a:lumMod val="75000"/>
                    <a:lumOff val="25000"/>
                  </a:schemeClr>
                </a:solidFill>
              </a:rPr>
              <a:t>But grace is not effectively in the sacrament</a:t>
            </a:r>
          </a:p>
          <a:p>
            <a:pPr>
              <a:buFontTx/>
              <a:buNone/>
            </a:pPr>
            <a:r>
              <a:rPr lang="en-US" dirty="0">
                <a:solidFill>
                  <a:schemeClr val="bg1">
                    <a:lumMod val="75000"/>
                    <a:lumOff val="25000"/>
                  </a:schemeClr>
                </a:solidFill>
              </a:rPr>
              <a:t>Lutheran: consubstantiation</a:t>
            </a:r>
          </a:p>
          <a:p>
            <a:pPr lvl="1">
              <a:buFontTx/>
              <a:buNone/>
            </a:pPr>
            <a:r>
              <a:rPr lang="en-US" dirty="0">
                <a:solidFill>
                  <a:schemeClr val="bg1">
                    <a:lumMod val="75000"/>
                    <a:lumOff val="25000"/>
                  </a:schemeClr>
                </a:solidFill>
              </a:rPr>
              <a:t>Christ is bodily present in the bread and wine</a:t>
            </a:r>
          </a:p>
          <a:p>
            <a:pPr lvl="1">
              <a:buFontTx/>
              <a:buNone/>
            </a:pPr>
            <a:r>
              <a:rPr lang="en-US" dirty="0">
                <a:solidFill>
                  <a:schemeClr val="bg1">
                    <a:lumMod val="75000"/>
                    <a:lumOff val="25000"/>
                  </a:schemeClr>
                </a:solidFill>
              </a:rPr>
              <a:t>But Christ’s human nature is not divine!</a:t>
            </a:r>
          </a:p>
          <a:p>
            <a:pPr>
              <a:buFontTx/>
              <a:buNone/>
            </a:pPr>
            <a:r>
              <a:rPr lang="en-US" dirty="0">
                <a:solidFill>
                  <a:schemeClr val="bg1">
                    <a:lumMod val="75000"/>
                    <a:lumOff val="25000"/>
                  </a:schemeClr>
                </a:solidFill>
              </a:rPr>
              <a:t>Calvinist: spiritual truth</a:t>
            </a:r>
          </a:p>
          <a:p>
            <a:pPr lvl="1">
              <a:buFontTx/>
              <a:buNone/>
            </a:pPr>
            <a:r>
              <a:rPr lang="en-US" dirty="0">
                <a:solidFill>
                  <a:schemeClr val="bg1">
                    <a:lumMod val="75000"/>
                    <a:lumOff val="25000"/>
                  </a:schemeClr>
                </a:solidFill>
              </a:rPr>
              <a:t>Bread and wine are symbols of a heavenly reality</a:t>
            </a:r>
          </a:p>
          <a:p>
            <a:pPr lvl="1">
              <a:buFontTx/>
              <a:buNone/>
            </a:pPr>
            <a:r>
              <a:rPr lang="en-US" dirty="0">
                <a:solidFill>
                  <a:schemeClr val="bg1">
                    <a:lumMod val="75000"/>
                    <a:lumOff val="25000"/>
                  </a:schemeClr>
                </a:solidFill>
              </a:rPr>
              <a:t>Correct</a:t>
            </a:r>
          </a:p>
          <a:p>
            <a:pPr>
              <a:buFontTx/>
              <a:buNone/>
            </a:pPr>
            <a:r>
              <a:rPr lang="en-US" dirty="0" err="1">
                <a:solidFill>
                  <a:schemeClr val="bg1">
                    <a:lumMod val="75000"/>
                    <a:lumOff val="25000"/>
                  </a:schemeClr>
                </a:solidFill>
              </a:rPr>
              <a:t>Zwinglian</a:t>
            </a:r>
            <a:r>
              <a:rPr lang="en-US" dirty="0">
                <a:solidFill>
                  <a:schemeClr val="bg1">
                    <a:lumMod val="75000"/>
                    <a:lumOff val="25000"/>
                  </a:schemeClr>
                </a:solidFill>
              </a:rPr>
              <a:t>: memorial truth</a:t>
            </a:r>
          </a:p>
          <a:p>
            <a:pPr lvl="1">
              <a:buFontTx/>
              <a:buNone/>
            </a:pPr>
            <a:r>
              <a:rPr lang="en-US" dirty="0">
                <a:solidFill>
                  <a:schemeClr val="bg1">
                    <a:lumMod val="75000"/>
                    <a:lumOff val="25000"/>
                  </a:schemeClr>
                </a:solidFill>
              </a:rPr>
              <a:t>Bread and wine are symbols of a past occurrence</a:t>
            </a:r>
          </a:p>
          <a:p>
            <a:pPr lvl="1">
              <a:buFontTx/>
              <a:buNone/>
            </a:pPr>
            <a:r>
              <a:rPr lang="en-US" dirty="0">
                <a:solidFill>
                  <a:schemeClr val="bg1">
                    <a:lumMod val="75000"/>
                    <a:lumOff val="25000"/>
                  </a:schemeClr>
                </a:solidFill>
              </a:rPr>
              <a:t>But the Lord’s Supper both signifies and </a:t>
            </a:r>
            <a:r>
              <a:rPr lang="en-US" i="1" dirty="0">
                <a:solidFill>
                  <a:schemeClr val="bg1">
                    <a:lumMod val="75000"/>
                    <a:lumOff val="25000"/>
                  </a:schemeClr>
                </a:solidFill>
              </a:rPr>
              <a:t>seals</a:t>
            </a:r>
            <a:endParaRPr lang="en-US" dirty="0">
              <a:solidFill>
                <a:schemeClr val="bg1">
                  <a:lumMod val="75000"/>
                  <a:lumOff val="25000"/>
                </a:schemeClr>
              </a:solidFill>
            </a:endParaRPr>
          </a:p>
        </p:txBody>
      </p:sp>
      <p:pic>
        <p:nvPicPr>
          <p:cNvPr id="4116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b="20000"/>
          <a:stretch>
            <a:fillRect/>
          </a:stretch>
        </p:blipFill>
        <p:spPr bwMode="auto">
          <a:xfrm>
            <a:off x="7870825" y="2743200"/>
            <a:ext cx="127317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8763" y="5553075"/>
            <a:ext cx="1265237"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6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4267200"/>
            <a:ext cx="12954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655" name="Picture 7"/>
          <p:cNvPicPr>
            <a:picLocks noChangeAspect="1" noChangeArrowheads="1"/>
          </p:cNvPicPr>
          <p:nvPr/>
        </p:nvPicPr>
        <p:blipFill>
          <a:blip r:embed="rId6">
            <a:extLst>
              <a:ext uri="{28A0092B-C50C-407E-A947-70E740481C1C}">
                <a14:useLocalDpi xmlns:a14="http://schemas.microsoft.com/office/drawing/2010/main" val="0"/>
              </a:ext>
            </a:extLst>
          </a:blip>
          <a:srcRect l="26823" t="7895" r="28452" b="50000"/>
          <a:stretch>
            <a:fillRect/>
          </a:stretch>
        </p:blipFill>
        <p:spPr bwMode="auto">
          <a:xfrm>
            <a:off x="7878763" y="1219200"/>
            <a:ext cx="1265237"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1656" name="Text Box 8"/>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
        <p:nvSpPr>
          <p:cNvPr id="2" name="Rounded Rectangle 1"/>
          <p:cNvSpPr/>
          <p:nvPr/>
        </p:nvSpPr>
        <p:spPr bwMode="auto">
          <a:xfrm>
            <a:off x="150688" y="1524000"/>
            <a:ext cx="7200800" cy="9144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4400" b="0" i="0" u="none" strike="noStrike" cap="none" normalizeH="0" baseline="0" dirty="0">
                <a:ln>
                  <a:noFill/>
                </a:ln>
                <a:solidFill>
                  <a:srgbClr val="FFC000"/>
                </a:solidFill>
                <a:effectLst/>
                <a:latin typeface="+mn-lt"/>
              </a:rPr>
              <a:t>Roman Catholic Church</a:t>
            </a:r>
          </a:p>
        </p:txBody>
      </p:sp>
      <p:sp>
        <p:nvSpPr>
          <p:cNvPr id="10" name="Rounded Rectangle 9"/>
          <p:cNvSpPr/>
          <p:nvPr/>
        </p:nvSpPr>
        <p:spPr bwMode="auto">
          <a:xfrm>
            <a:off x="310702" y="3009900"/>
            <a:ext cx="7200800" cy="9144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4400" b="0" i="0" u="none" strike="noStrike" cap="none" normalizeH="0" baseline="0" dirty="0">
                <a:ln>
                  <a:noFill/>
                </a:ln>
                <a:solidFill>
                  <a:srgbClr val="FFC000"/>
                </a:solidFill>
                <a:effectLst/>
                <a:latin typeface="+mn-lt"/>
              </a:rPr>
              <a:t>(Conservative) Lutherans</a:t>
            </a:r>
          </a:p>
        </p:txBody>
      </p:sp>
      <p:sp>
        <p:nvSpPr>
          <p:cNvPr id="11" name="Rounded Rectangle 10"/>
          <p:cNvSpPr/>
          <p:nvPr/>
        </p:nvSpPr>
        <p:spPr bwMode="auto">
          <a:xfrm>
            <a:off x="455488" y="4451350"/>
            <a:ext cx="7200800" cy="9144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4400" b="0" i="0" u="none" strike="noStrike" cap="none" normalizeH="0" baseline="0" dirty="0">
                <a:ln>
                  <a:noFill/>
                </a:ln>
                <a:solidFill>
                  <a:srgbClr val="FFC000"/>
                </a:solidFill>
                <a:effectLst/>
                <a:latin typeface="+mn-lt"/>
              </a:rPr>
              <a:t>(Conservative) Reformed</a:t>
            </a:r>
          </a:p>
        </p:txBody>
      </p:sp>
      <p:sp>
        <p:nvSpPr>
          <p:cNvPr id="12" name="Rounded Rectangle 11"/>
          <p:cNvSpPr/>
          <p:nvPr/>
        </p:nvSpPr>
        <p:spPr bwMode="auto">
          <a:xfrm>
            <a:off x="310702" y="5748337"/>
            <a:ext cx="7200800" cy="9144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4400" b="0" i="0" u="none" strike="noStrike" cap="none" normalizeH="0" baseline="0" dirty="0">
                <a:ln>
                  <a:noFill/>
                </a:ln>
                <a:solidFill>
                  <a:srgbClr val="FFC000"/>
                </a:solidFill>
                <a:effectLst/>
                <a:latin typeface="+mn-lt"/>
              </a:rPr>
              <a:t>Many Evangelicals</a:t>
            </a:r>
          </a:p>
        </p:txBody>
      </p:sp>
      <p:sp>
        <p:nvSpPr>
          <p:cNvPr id="4" name="Action Button: Custom 3">
            <a:hlinkClick r:id="rId7" highlightClick="1"/>
          </p:cNvPr>
          <p:cNvSpPr/>
          <p:nvPr/>
        </p:nvSpPr>
        <p:spPr bwMode="auto">
          <a:xfrm>
            <a:off x="607888" y="1524000"/>
            <a:ext cx="8428608" cy="82488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4400" b="0" i="0" u="none" strike="noStrike" cap="none" normalizeH="0" baseline="0" dirty="0">
                <a:ln>
                  <a:noFill/>
                </a:ln>
                <a:solidFill>
                  <a:schemeClr val="tx2"/>
                </a:solidFill>
                <a:effectLst/>
                <a:latin typeface="Times New Roman" charset="0"/>
              </a:rPr>
              <a:t>                                           </a:t>
            </a:r>
          </a:p>
        </p:txBody>
      </p:sp>
      <p:sp>
        <p:nvSpPr>
          <p:cNvPr id="5" name="Action Button: Custom 4">
            <a:hlinkClick r:id="rId8" highlightClick="1"/>
          </p:cNvPr>
          <p:cNvSpPr/>
          <p:nvPr/>
        </p:nvSpPr>
        <p:spPr bwMode="auto">
          <a:xfrm>
            <a:off x="310702" y="3009900"/>
            <a:ext cx="7345586" cy="914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4400" b="0" i="0" u="none" strike="noStrike" cap="none" normalizeH="0" baseline="0" dirty="0">
                <a:ln>
                  <a:noFill/>
                </a:ln>
                <a:solidFill>
                  <a:schemeClr val="tx2"/>
                </a:solidFill>
                <a:effectLst/>
                <a:latin typeface="Times New Roman" charset="0"/>
              </a:rPr>
              <a:t>                                                 </a:t>
            </a:r>
          </a:p>
        </p:txBody>
      </p:sp>
    </p:spTree>
    <p:extLst>
      <p:ext uri="{BB962C8B-B14F-4D97-AF65-F5344CB8AC3E}">
        <p14:creationId xmlns:p14="http://schemas.microsoft.com/office/powerpoint/2010/main" val="897667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dirty="0">
                <a:solidFill>
                  <a:schemeClr val="tx1"/>
                </a:solidFill>
              </a:rPr>
              <a:t>Church Study: LS Form</a:t>
            </a:r>
          </a:p>
        </p:txBody>
      </p:sp>
      <p:sp>
        <p:nvSpPr>
          <p:cNvPr id="379907" name="Rectangle 3"/>
          <p:cNvSpPr>
            <a:spLocks noGrp="1" noChangeArrowheads="1"/>
          </p:cNvSpPr>
          <p:nvPr>
            <p:ph idx="1"/>
          </p:nvPr>
        </p:nvSpPr>
        <p:spPr>
          <a:xfrm>
            <a:off x="0" y="914400"/>
            <a:ext cx="9296400" cy="5943600"/>
          </a:xfrm>
        </p:spPr>
        <p:txBody>
          <a:bodyPr/>
          <a:lstStyle/>
          <a:p>
            <a:pPr>
              <a:buFontTx/>
              <a:buNone/>
            </a:pPr>
            <a:endParaRPr lang="en-GB" dirty="0"/>
          </a:p>
        </p:txBody>
      </p:sp>
      <p:pic>
        <p:nvPicPr>
          <p:cNvPr id="379912" name="Picture 8" descr="G:\Backup - juni 2009\Mijn afbeeldingen\Liturgy\Liturgie\geloofsbelijdenis_leze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8313" y="0"/>
            <a:ext cx="1055687"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http://www.ngk.nl/urk/images/stories/avondmaal.jpg">
            <a:extLst>
              <a:ext uri="{FF2B5EF4-FFF2-40B4-BE49-F238E27FC236}">
                <a16:creationId xmlns:a16="http://schemas.microsoft.com/office/drawing/2014/main" id="{74DEE84E-FF6C-471D-9B9F-D01E910BAF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2219005"/>
            <a:ext cx="4320480" cy="3021726"/>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ular Callout 3">
            <a:extLst>
              <a:ext uri="{FF2B5EF4-FFF2-40B4-BE49-F238E27FC236}">
                <a16:creationId xmlns:a16="http://schemas.microsoft.com/office/drawing/2014/main" id="{EA664DD2-CC0D-440E-85C4-F8D61D9FB8D5}"/>
              </a:ext>
            </a:extLst>
          </p:cNvPr>
          <p:cNvSpPr/>
          <p:nvPr/>
        </p:nvSpPr>
        <p:spPr bwMode="auto">
          <a:xfrm>
            <a:off x="3866549" y="2348880"/>
            <a:ext cx="1410901" cy="216024"/>
          </a:xfrm>
          <a:prstGeom prst="wedgeRoundRectCallout">
            <a:avLst>
              <a:gd name="adj1" fmla="val 21518"/>
              <a:gd name="adj2" fmla="val 69658"/>
              <a:gd name="adj3" fmla="val 16667"/>
            </a:avLst>
          </a:prstGeom>
          <a:solidFill>
            <a:schemeClr val="tx1"/>
          </a:solidFill>
          <a:ln>
            <a:solidFill>
              <a:schemeClr val="bg1"/>
            </a:solidFill>
          </a:ln>
          <a:effectLst/>
        </p:spPr>
        <p:txBody>
          <a:bodyPr vert="horz" wrap="square" lIns="91440" tIns="45720" rIns="91440" bIns="45720" numCol="1" rtlCol="0" anchor="ctr" anchorCtr="0" compatLnSpc="1">
            <a:prstTxWarp prst="textNoShape">
              <a:avLst/>
            </a:prstTxWarp>
          </a:bodyPr>
          <a:lstStyle/>
          <a:p>
            <a:r>
              <a:rPr lang="en-CA" sz="700" dirty="0">
                <a:solidFill>
                  <a:schemeClr val="bg1"/>
                </a:solidFill>
              </a:rPr>
              <a:t>The bread which we break…</a:t>
            </a:r>
          </a:p>
        </p:txBody>
      </p:sp>
    </p:spTree>
    <p:extLst>
      <p:ext uri="{BB962C8B-B14F-4D97-AF65-F5344CB8AC3E}">
        <p14:creationId xmlns:p14="http://schemas.microsoft.com/office/powerpoint/2010/main" val="6801150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9"/>
                                          </p:stCondLst>
                                        </p:cTn>
                                        <p:tgtEl>
                                          <p:spTgt spid="37990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dirty="0">
                <a:solidFill>
                  <a:schemeClr val="tx1"/>
                </a:solidFill>
              </a:rPr>
              <a:t>Church Study: LS Form</a:t>
            </a:r>
          </a:p>
        </p:txBody>
      </p:sp>
      <p:sp>
        <p:nvSpPr>
          <p:cNvPr id="379907" name="Rectangle 3"/>
          <p:cNvSpPr>
            <a:spLocks noGrp="1" noChangeArrowheads="1"/>
          </p:cNvSpPr>
          <p:nvPr>
            <p:ph idx="1"/>
          </p:nvPr>
        </p:nvSpPr>
        <p:spPr>
          <a:xfrm>
            <a:off x="0" y="914400"/>
            <a:ext cx="9296400" cy="5943600"/>
          </a:xfrm>
        </p:spPr>
        <p:txBody>
          <a:bodyPr/>
          <a:lstStyle/>
          <a:p>
            <a:pPr>
              <a:buFontTx/>
              <a:buNone/>
            </a:pPr>
            <a:r>
              <a:rPr lang="en-GB" dirty="0"/>
              <a:t>1. That we are perfect and righteous in ourselves</a:t>
            </a:r>
          </a:p>
          <a:p>
            <a:pPr>
              <a:buFontTx/>
              <a:buNone/>
            </a:pPr>
            <a:r>
              <a:rPr lang="en-GB" dirty="0"/>
              <a:t>2. We are dead in ourselves</a:t>
            </a:r>
          </a:p>
          <a:p>
            <a:pPr>
              <a:buFontTx/>
              <a:buNone/>
            </a:pPr>
            <a:r>
              <a:rPr lang="en-GB" dirty="0"/>
              <a:t>3. Our many sins and shortcomings</a:t>
            </a:r>
          </a:p>
          <a:p>
            <a:pPr>
              <a:buFontTx/>
              <a:buNone/>
            </a:pPr>
            <a:r>
              <a:rPr lang="en-GB" dirty="0"/>
              <a:t>4. Our faith is imperfect</a:t>
            </a:r>
          </a:p>
          <a:p>
            <a:pPr>
              <a:buFontTx/>
              <a:buNone/>
            </a:pPr>
            <a:r>
              <a:rPr lang="en-GB" dirty="0"/>
              <a:t>5. Our zeal is insufficient</a:t>
            </a:r>
          </a:p>
          <a:p>
            <a:pPr>
              <a:buFontTx/>
              <a:buNone/>
            </a:pPr>
            <a:r>
              <a:rPr lang="en-GB" dirty="0"/>
              <a:t>6. Weakness of faith and evil desires of our flesh</a:t>
            </a:r>
          </a:p>
          <a:p>
            <a:pPr>
              <a:buFontTx/>
              <a:buNone/>
            </a:pPr>
            <a:r>
              <a:rPr lang="en-GB" dirty="0"/>
              <a:t>7. Heartily sorry</a:t>
            </a:r>
          </a:p>
          <a:p>
            <a:pPr>
              <a:buFontTx/>
              <a:buNone/>
            </a:pPr>
            <a:r>
              <a:rPr lang="en-GB" dirty="0"/>
              <a:t>8. There</a:t>
            </a:r>
            <a:r>
              <a:rPr lang="en-US" dirty="0"/>
              <a:t>fore we may be </a:t>
            </a:r>
            <a:r>
              <a:rPr lang="en-US" dirty="0">
                <a:solidFill>
                  <a:srgbClr val="00FF00"/>
                </a:solidFill>
              </a:rPr>
              <a:t>fully assured</a:t>
            </a:r>
            <a:r>
              <a:rPr lang="en-US" dirty="0"/>
              <a:t> that no sin or weakness which still remains in us </a:t>
            </a:r>
            <a:r>
              <a:rPr lang="en-US" dirty="0">
                <a:solidFill>
                  <a:srgbClr val="00FF00"/>
                </a:solidFill>
              </a:rPr>
              <a:t>against our will</a:t>
            </a:r>
            <a:r>
              <a:rPr lang="en-US" dirty="0"/>
              <a:t> can </a:t>
            </a:r>
            <a:r>
              <a:rPr lang="en-US" dirty="0">
                <a:solidFill>
                  <a:srgbClr val="00FF00"/>
                </a:solidFill>
              </a:rPr>
              <a:t>prevent</a:t>
            </a:r>
            <a:r>
              <a:rPr lang="en-US" dirty="0"/>
              <a:t> us from </a:t>
            </a:r>
            <a:r>
              <a:rPr lang="en-US" dirty="0">
                <a:solidFill>
                  <a:srgbClr val="00FF00"/>
                </a:solidFill>
              </a:rPr>
              <a:t>being received</a:t>
            </a:r>
            <a:r>
              <a:rPr lang="en-US" dirty="0"/>
              <a:t> by God in grace and from </a:t>
            </a:r>
            <a:r>
              <a:rPr lang="en-US" dirty="0">
                <a:solidFill>
                  <a:srgbClr val="00FF00"/>
                </a:solidFill>
              </a:rPr>
              <a:t>being made worthy partakers</a:t>
            </a:r>
            <a:r>
              <a:rPr lang="en-US" dirty="0"/>
              <a:t> of this heavenly food and drink.</a:t>
            </a:r>
            <a:endParaRPr lang="en-GB" dirty="0"/>
          </a:p>
        </p:txBody>
      </p:sp>
      <p:pic>
        <p:nvPicPr>
          <p:cNvPr id="379912" name="Picture 8" descr="G:\Backup - juni 2009\Mijn afbeeldingen\Liturgy\Liturgie\geloofsbelijdenis_leze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8313" y="0"/>
            <a:ext cx="1055687" cy="106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379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799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3799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3799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37990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37990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9"/>
                                          </p:stCondLst>
                                        </p:cTn>
                                        <p:tgtEl>
                                          <p:spTgt spid="37990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3799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Who may come?</a:t>
            </a:r>
          </a:p>
        </p:txBody>
      </p:sp>
      <p:pic>
        <p:nvPicPr>
          <p:cNvPr id="6" name="Picture 14" descr="http://www.ngk.nl/urk/images/stories/avondma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219005"/>
            <a:ext cx="4320480" cy="3021726"/>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bwMode="auto">
          <a:xfrm>
            <a:off x="3866549" y="2348880"/>
            <a:ext cx="1410901" cy="216024"/>
          </a:xfrm>
          <a:prstGeom prst="wedgeRoundRectCallout">
            <a:avLst>
              <a:gd name="adj1" fmla="val 21518"/>
              <a:gd name="adj2" fmla="val 69658"/>
              <a:gd name="adj3" fmla="val 16667"/>
            </a:avLst>
          </a:prstGeom>
          <a:solidFill>
            <a:schemeClr val="tx1"/>
          </a:solidFill>
          <a:ln>
            <a:solidFill>
              <a:schemeClr val="bg1"/>
            </a:solidFill>
          </a:ln>
          <a:effectLst/>
        </p:spPr>
        <p:txBody>
          <a:bodyPr vert="horz" wrap="square" lIns="91440" tIns="45720" rIns="91440" bIns="45720" numCol="1" rtlCol="0" anchor="ctr" anchorCtr="0" compatLnSpc="1">
            <a:prstTxWarp prst="textNoShape">
              <a:avLst/>
            </a:prstTxWarp>
          </a:bodyPr>
          <a:lstStyle/>
          <a:p>
            <a:r>
              <a:rPr lang="en-CA" sz="700" dirty="0">
                <a:solidFill>
                  <a:schemeClr val="bg1"/>
                </a:solidFill>
              </a:rPr>
              <a:t>The bread which we break…</a:t>
            </a:r>
          </a:p>
        </p:txBody>
      </p:sp>
    </p:spTree>
    <p:extLst>
      <p:ext uri="{BB962C8B-B14F-4D97-AF65-F5344CB8AC3E}">
        <p14:creationId xmlns:p14="http://schemas.microsoft.com/office/powerpoint/2010/main" val="748286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6846" name="Picture 14" descr="http://www.ngk.nl/urk/images/stories/avondma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219005"/>
            <a:ext cx="4320480" cy="302172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5796136" y="304727"/>
            <a:ext cx="3244503" cy="2876486"/>
            <a:chOff x="5840098" y="118044"/>
            <a:chExt cx="3244503" cy="2876486"/>
          </a:xfrm>
        </p:grpSpPr>
        <p:sp>
          <p:nvSpPr>
            <p:cNvPr id="2" name="Oval 1"/>
            <p:cNvSpPr/>
            <p:nvPr/>
          </p:nvSpPr>
          <p:spPr bwMode="auto">
            <a:xfrm>
              <a:off x="6852353" y="118044"/>
              <a:ext cx="2232248" cy="1150716"/>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Stern elder</a:t>
              </a:r>
            </a:p>
          </p:txBody>
        </p:sp>
        <p:cxnSp>
          <p:nvCxnSpPr>
            <p:cNvPr id="4" name="Straight Arrow Connector 3"/>
            <p:cNvCxnSpPr>
              <a:stCxn id="2" idx="3"/>
            </p:cNvCxnSpPr>
            <p:nvPr/>
          </p:nvCxnSpPr>
          <p:spPr bwMode="auto">
            <a:xfrm flipH="1">
              <a:off x="5840098" y="1100242"/>
              <a:ext cx="1339160" cy="1894288"/>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 name="Group 5"/>
          <p:cNvGrpSpPr/>
          <p:nvPr/>
        </p:nvGrpSpPr>
        <p:grpSpPr>
          <a:xfrm>
            <a:off x="5263521" y="4834965"/>
            <a:ext cx="3821080" cy="1978259"/>
            <a:chOff x="5346438" y="4834965"/>
            <a:chExt cx="3821080" cy="1978259"/>
          </a:xfrm>
        </p:grpSpPr>
        <p:sp>
          <p:nvSpPr>
            <p:cNvPr id="16" name="Oval 15"/>
            <p:cNvSpPr/>
            <p:nvPr/>
          </p:nvSpPr>
          <p:spPr bwMode="auto">
            <a:xfrm>
              <a:off x="5346438" y="5517232"/>
              <a:ext cx="3821080" cy="1295992"/>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Porn addiction</a:t>
              </a:r>
            </a:p>
          </p:txBody>
        </p:sp>
        <p:cxnSp>
          <p:nvCxnSpPr>
            <p:cNvPr id="17" name="Straight Arrow Connector 16"/>
            <p:cNvCxnSpPr/>
            <p:nvPr/>
          </p:nvCxnSpPr>
          <p:spPr bwMode="auto">
            <a:xfrm flipH="1" flipV="1">
              <a:off x="6325856" y="4834965"/>
              <a:ext cx="380722" cy="720080"/>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 name="Group 8"/>
          <p:cNvGrpSpPr/>
          <p:nvPr/>
        </p:nvGrpSpPr>
        <p:grpSpPr>
          <a:xfrm>
            <a:off x="72008" y="118044"/>
            <a:ext cx="2699792" cy="2915725"/>
            <a:chOff x="72008" y="118044"/>
            <a:chExt cx="2699792" cy="2915725"/>
          </a:xfrm>
        </p:grpSpPr>
        <p:cxnSp>
          <p:nvCxnSpPr>
            <p:cNvPr id="21" name="Straight Arrow Connector 20"/>
            <p:cNvCxnSpPr/>
            <p:nvPr/>
          </p:nvCxnSpPr>
          <p:spPr bwMode="auto">
            <a:xfrm>
              <a:off x="2069722" y="2204864"/>
              <a:ext cx="630070" cy="828905"/>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Oval 22"/>
            <p:cNvSpPr/>
            <p:nvPr/>
          </p:nvSpPr>
          <p:spPr bwMode="auto">
            <a:xfrm>
              <a:off x="72008" y="118044"/>
              <a:ext cx="2699792" cy="2248257"/>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Often skips church</a:t>
              </a:r>
            </a:p>
          </p:txBody>
        </p:sp>
      </p:grpSp>
      <p:grpSp>
        <p:nvGrpSpPr>
          <p:cNvPr id="10" name="Group 9"/>
          <p:cNvGrpSpPr/>
          <p:nvPr/>
        </p:nvGrpSpPr>
        <p:grpSpPr>
          <a:xfrm>
            <a:off x="2795209" y="266067"/>
            <a:ext cx="3960440" cy="2629708"/>
            <a:chOff x="2795209" y="266067"/>
            <a:chExt cx="3960440" cy="2629708"/>
          </a:xfrm>
        </p:grpSpPr>
        <p:sp>
          <p:nvSpPr>
            <p:cNvPr id="20" name="Oval 19"/>
            <p:cNvSpPr/>
            <p:nvPr/>
          </p:nvSpPr>
          <p:spPr bwMode="auto">
            <a:xfrm>
              <a:off x="2795209" y="266067"/>
              <a:ext cx="3960440" cy="1008112"/>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Tax-cheat</a:t>
              </a:r>
            </a:p>
          </p:txBody>
        </p:sp>
        <p:cxnSp>
          <p:nvCxnSpPr>
            <p:cNvPr id="26" name="Straight Arrow Connector 25"/>
            <p:cNvCxnSpPr/>
            <p:nvPr/>
          </p:nvCxnSpPr>
          <p:spPr bwMode="auto">
            <a:xfrm flipH="1">
              <a:off x="3707904" y="1239591"/>
              <a:ext cx="288032" cy="1656184"/>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 name="Group 7"/>
          <p:cNvGrpSpPr/>
          <p:nvPr/>
        </p:nvGrpSpPr>
        <p:grpSpPr>
          <a:xfrm>
            <a:off x="42328" y="3047911"/>
            <a:ext cx="3291232" cy="1479940"/>
            <a:chOff x="-15376" y="3826853"/>
            <a:chExt cx="3291232" cy="1008112"/>
          </a:xfrm>
        </p:grpSpPr>
        <p:cxnSp>
          <p:nvCxnSpPr>
            <p:cNvPr id="12" name="Straight Arrow Connector 11"/>
            <p:cNvCxnSpPr/>
            <p:nvPr/>
          </p:nvCxnSpPr>
          <p:spPr bwMode="auto">
            <a:xfrm>
              <a:off x="2024717" y="4797152"/>
              <a:ext cx="1251139" cy="37813"/>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Oval 28"/>
            <p:cNvSpPr/>
            <p:nvPr/>
          </p:nvSpPr>
          <p:spPr bwMode="auto">
            <a:xfrm>
              <a:off x="-15376" y="3826853"/>
              <a:ext cx="2520280" cy="1008112"/>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40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Spend thrift</a:t>
              </a:r>
            </a:p>
          </p:txBody>
        </p:sp>
      </p:grpSp>
      <p:grpSp>
        <p:nvGrpSpPr>
          <p:cNvPr id="7" name="Group 6"/>
          <p:cNvGrpSpPr/>
          <p:nvPr/>
        </p:nvGrpSpPr>
        <p:grpSpPr>
          <a:xfrm>
            <a:off x="72008" y="3826854"/>
            <a:ext cx="4833029" cy="2842430"/>
            <a:chOff x="72008" y="3826854"/>
            <a:chExt cx="4833029" cy="2842430"/>
          </a:xfrm>
        </p:grpSpPr>
        <p:sp>
          <p:nvSpPr>
            <p:cNvPr id="11" name="Oval 10"/>
            <p:cNvSpPr/>
            <p:nvPr/>
          </p:nvSpPr>
          <p:spPr bwMode="auto">
            <a:xfrm>
              <a:off x="72008" y="5661172"/>
              <a:ext cx="4833029" cy="1008112"/>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Proud minister</a:t>
              </a:r>
            </a:p>
          </p:txBody>
        </p:sp>
        <p:cxnSp>
          <p:nvCxnSpPr>
            <p:cNvPr id="30" name="Straight Arrow Connector 29"/>
            <p:cNvCxnSpPr>
              <a:stCxn id="11" idx="7"/>
            </p:cNvCxnSpPr>
            <p:nvPr/>
          </p:nvCxnSpPr>
          <p:spPr bwMode="auto">
            <a:xfrm flipV="1">
              <a:off x="4197256" y="3826854"/>
              <a:ext cx="374744" cy="1981953"/>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 name="Group 4"/>
          <p:cNvGrpSpPr/>
          <p:nvPr/>
        </p:nvGrpSpPr>
        <p:grpSpPr>
          <a:xfrm>
            <a:off x="6503832" y="2486858"/>
            <a:ext cx="2601336" cy="906138"/>
            <a:chOff x="6516217" y="1716060"/>
            <a:chExt cx="2601336" cy="1577601"/>
          </a:xfrm>
        </p:grpSpPr>
        <p:sp>
          <p:nvSpPr>
            <p:cNvPr id="33" name="Oval 32"/>
            <p:cNvSpPr/>
            <p:nvPr/>
          </p:nvSpPr>
          <p:spPr bwMode="auto">
            <a:xfrm>
              <a:off x="6931630" y="1716060"/>
              <a:ext cx="2185923" cy="1577601"/>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Gossip</a:t>
              </a:r>
            </a:p>
          </p:txBody>
        </p:sp>
        <p:cxnSp>
          <p:nvCxnSpPr>
            <p:cNvPr id="34" name="Straight Arrow Connector 33"/>
            <p:cNvCxnSpPr/>
            <p:nvPr/>
          </p:nvCxnSpPr>
          <p:spPr bwMode="auto">
            <a:xfrm flipH="1">
              <a:off x="6516217" y="2924944"/>
              <a:ext cx="550400" cy="316678"/>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4" name="Rounded Rectangular Callout 23"/>
          <p:cNvSpPr/>
          <p:nvPr/>
        </p:nvSpPr>
        <p:spPr bwMode="auto">
          <a:xfrm>
            <a:off x="3866549" y="2348880"/>
            <a:ext cx="1410901" cy="216024"/>
          </a:xfrm>
          <a:prstGeom prst="wedgeRoundRectCallout">
            <a:avLst>
              <a:gd name="adj1" fmla="val 21518"/>
              <a:gd name="adj2" fmla="val 69658"/>
              <a:gd name="adj3" fmla="val 16667"/>
            </a:avLst>
          </a:prstGeom>
          <a:solidFill>
            <a:schemeClr val="tx1"/>
          </a:solidFill>
          <a:ln>
            <a:solidFill>
              <a:schemeClr val="bg1"/>
            </a:solidFill>
          </a:ln>
          <a:effectLst/>
        </p:spPr>
        <p:txBody>
          <a:bodyPr vert="horz" wrap="square" lIns="91440" tIns="45720" rIns="91440" bIns="45720" numCol="1" rtlCol="0" anchor="ctr" anchorCtr="0" compatLnSpc="1">
            <a:prstTxWarp prst="textNoShape">
              <a:avLst/>
            </a:prstTxWarp>
          </a:bodyPr>
          <a:lstStyle/>
          <a:p>
            <a:r>
              <a:rPr lang="en-CA" sz="700" dirty="0">
                <a:solidFill>
                  <a:schemeClr val="bg1"/>
                </a:solidFill>
                <a:latin typeface="Calibri" panose="020F0502020204030204" pitchFamily="34" charset="0"/>
                <a:cs typeface="Calibri" panose="020F0502020204030204" pitchFamily="34" charset="0"/>
              </a:rPr>
              <a:t>The bread which we break…</a:t>
            </a:r>
          </a:p>
        </p:txBody>
      </p:sp>
    </p:spTree>
    <p:extLst>
      <p:ext uri="{BB962C8B-B14F-4D97-AF65-F5344CB8AC3E}">
        <p14:creationId xmlns:p14="http://schemas.microsoft.com/office/powerpoint/2010/main" val="220483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6000"/>
                            </p:stCondLst>
                            <p:childTnLst>
                              <p:par>
                                <p:cTn id="13" presetID="10" presetClass="entr" presetSubtype="0" fill="hold" nodeType="after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par>
                          <p:cTn id="16" fill="hold">
                            <p:stCondLst>
                              <p:cond delay="9000"/>
                            </p:stCondLst>
                            <p:childTnLst>
                              <p:par>
                                <p:cTn id="17" presetID="10" presetClass="entr" presetSubtype="0" fill="hold" nodeType="after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childTnLst>
                          </p:cTn>
                        </p:par>
                        <p:par>
                          <p:cTn id="20" fill="hold">
                            <p:stCondLst>
                              <p:cond delay="12000"/>
                            </p:stCondLst>
                            <p:childTnLst>
                              <p:par>
                                <p:cTn id="21" presetID="10" presetClass="entr" presetSubtype="0" fill="hold" nodeType="after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par>
                          <p:cTn id="24" fill="hold">
                            <p:stCondLst>
                              <p:cond delay="15000"/>
                            </p:stCondLst>
                            <p:childTnLst>
                              <p:par>
                                <p:cTn id="25" presetID="10" presetClass="entr" presetSubtype="0" fill="hold" nodeType="after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par>
                          <p:cTn id="28" fill="hold">
                            <p:stCondLst>
                              <p:cond delay="18000"/>
                            </p:stCondLst>
                            <p:childTnLst>
                              <p:par>
                                <p:cTn id="29" presetID="10" presetClass="entr" presetSubtype="0" fill="hold" nodeType="afterEffect">
                                  <p:stCondLst>
                                    <p:cond delay="10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p:txBody>
          <a:bodyPr/>
          <a:lstStyle/>
          <a:p>
            <a:r>
              <a:rPr lang="en-US"/>
              <a:t>Who may come?</a:t>
            </a:r>
          </a:p>
        </p:txBody>
      </p:sp>
      <p:sp>
        <p:nvSpPr>
          <p:cNvPr id="412677" name="Oval 5"/>
          <p:cNvSpPr>
            <a:spLocks noChangeArrowheads="1"/>
          </p:cNvSpPr>
          <p:nvPr/>
        </p:nvSpPr>
        <p:spPr bwMode="auto">
          <a:xfrm>
            <a:off x="3352800" y="1600200"/>
            <a:ext cx="25146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Forgiven</a:t>
            </a:r>
            <a:endParaRPr lang="en-US">
              <a:solidFill>
                <a:schemeClr val="bg1"/>
              </a:solidFill>
            </a:endParaRPr>
          </a:p>
        </p:txBody>
      </p:sp>
      <p:sp>
        <p:nvSpPr>
          <p:cNvPr id="412678" name="Oval 6"/>
          <p:cNvSpPr>
            <a:spLocks noChangeArrowheads="1"/>
          </p:cNvSpPr>
          <p:nvPr/>
        </p:nvSpPr>
        <p:spPr bwMode="auto">
          <a:xfrm>
            <a:off x="3048000" y="5181600"/>
            <a:ext cx="3429000"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Part of the Church</a:t>
            </a:r>
            <a:endParaRPr lang="en-US">
              <a:solidFill>
                <a:schemeClr val="bg1"/>
              </a:solidFill>
            </a:endParaRPr>
          </a:p>
        </p:txBody>
      </p:sp>
      <p:sp>
        <p:nvSpPr>
          <p:cNvPr id="412679" name="Oval 7"/>
          <p:cNvSpPr>
            <a:spLocks noChangeArrowheads="1"/>
          </p:cNvSpPr>
          <p:nvPr/>
        </p:nvSpPr>
        <p:spPr bwMode="auto">
          <a:xfrm>
            <a:off x="3048000" y="3276600"/>
            <a:ext cx="35052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Renewed</a:t>
            </a:r>
            <a:endParaRPr lang="en-US">
              <a:solidFill>
                <a:schemeClr val="bg1"/>
              </a:solidFill>
            </a:endParaRPr>
          </a:p>
        </p:txBody>
      </p:sp>
      <p:sp>
        <p:nvSpPr>
          <p:cNvPr id="412685" name="AutoShape 13"/>
          <p:cNvSpPr>
            <a:spLocks noChangeArrowheads="1"/>
          </p:cNvSpPr>
          <p:nvPr/>
        </p:nvSpPr>
        <p:spPr bwMode="auto">
          <a:xfrm>
            <a:off x="304800" y="1600200"/>
            <a:ext cx="1981200" cy="3990975"/>
          </a:xfrm>
          <a:prstGeom prst="rightArrow">
            <a:avLst>
              <a:gd name="adj1" fmla="val 50000"/>
              <a:gd name="adj2" fmla="val 25000"/>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3200">
                <a:solidFill>
                  <a:schemeClr val="bg1"/>
                </a:solidFill>
              </a:rPr>
              <a:t>Those to whom this applies</a:t>
            </a:r>
            <a:endParaRPr lang="en-US">
              <a:solidFill>
                <a:schemeClr val="bg1"/>
              </a:solidFill>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1196637"/>
            <a:ext cx="1158280" cy="116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3408" y="2969419"/>
            <a:ext cx="1219200" cy="102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5532" y="5324957"/>
            <a:ext cx="2599913" cy="1015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dirty="0"/>
              <a:t>What </a:t>
            </a:r>
            <a:r>
              <a:rPr lang="en-US" i="1" u="sng" dirty="0"/>
              <a:t>is not</a:t>
            </a:r>
            <a:r>
              <a:rPr lang="en-US" i="1" dirty="0"/>
              <a:t> </a:t>
            </a:r>
            <a:r>
              <a:rPr lang="en-US" dirty="0"/>
              <a:t>necessary</a:t>
            </a:r>
          </a:p>
        </p:txBody>
      </p:sp>
      <p:sp>
        <p:nvSpPr>
          <p:cNvPr id="413699" name="Rectangle 3"/>
          <p:cNvSpPr>
            <a:spLocks noGrp="1" noChangeArrowheads="1"/>
          </p:cNvSpPr>
          <p:nvPr>
            <p:ph idx="1"/>
          </p:nvPr>
        </p:nvSpPr>
        <p:spPr>
          <a:xfrm>
            <a:off x="0" y="1219200"/>
            <a:ext cx="9144000" cy="1600200"/>
          </a:xfrm>
        </p:spPr>
        <p:txBody>
          <a:bodyPr/>
          <a:lstStyle/>
          <a:p>
            <a:r>
              <a:rPr lang="en-US" sz="2400" dirty="0"/>
              <a:t>A </a:t>
            </a:r>
            <a:r>
              <a:rPr lang="en-US" sz="2400" dirty="0">
                <a:solidFill>
                  <a:srgbClr val="00FF00"/>
                </a:solidFill>
              </a:rPr>
              <a:t>perfect life without sin (no one is perfect)</a:t>
            </a:r>
          </a:p>
          <a:p>
            <a:r>
              <a:rPr lang="en-US" sz="2400" dirty="0"/>
              <a:t>A </a:t>
            </a:r>
            <a:r>
              <a:rPr lang="en-US" sz="2400" dirty="0">
                <a:solidFill>
                  <a:srgbClr val="00FF00"/>
                </a:solidFill>
              </a:rPr>
              <a:t>certain level of goodness (the point is faith)</a:t>
            </a:r>
          </a:p>
          <a:p>
            <a:r>
              <a:rPr lang="en-US" sz="2400" dirty="0"/>
              <a:t>An</a:t>
            </a:r>
            <a:r>
              <a:rPr lang="en-US" sz="2400" dirty="0">
                <a:solidFill>
                  <a:srgbClr val="00FF00"/>
                </a:solidFill>
              </a:rPr>
              <a:t> unwavering faith (no one believes for 100%)</a:t>
            </a:r>
            <a:endParaRPr lang="en-US" dirty="0"/>
          </a:p>
          <a:p>
            <a:endParaRPr lang="en-US" dirty="0"/>
          </a:p>
        </p:txBody>
      </p:sp>
      <p:sp>
        <p:nvSpPr>
          <p:cNvPr id="413702" name="Rectangle 6"/>
          <p:cNvSpPr>
            <a:spLocks noChangeArrowheads="1"/>
          </p:cNvSpPr>
          <p:nvPr/>
        </p:nvSpPr>
        <p:spPr bwMode="auto">
          <a:xfrm>
            <a:off x="0" y="29718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sz="4000" dirty="0">
                <a:latin typeface="Calibri" panose="020F0502020204030204" pitchFamily="34" charset="0"/>
                <a:cs typeface="Calibri" panose="020F0502020204030204" pitchFamily="34" charset="0"/>
              </a:rPr>
              <a:t>What </a:t>
            </a:r>
            <a:r>
              <a:rPr lang="en-US" sz="4000" i="1" u="sng" dirty="0">
                <a:latin typeface="Calibri" panose="020F0502020204030204" pitchFamily="34" charset="0"/>
                <a:cs typeface="Calibri" panose="020F0502020204030204" pitchFamily="34" charset="0"/>
              </a:rPr>
              <a:t>is</a:t>
            </a:r>
            <a:r>
              <a:rPr lang="en-US" sz="4000" i="1" dirty="0">
                <a:latin typeface="Calibri" panose="020F0502020204030204" pitchFamily="34" charset="0"/>
                <a:cs typeface="Calibri" panose="020F0502020204030204" pitchFamily="34" charset="0"/>
              </a:rPr>
              <a:t> </a:t>
            </a:r>
            <a:r>
              <a:rPr lang="en-US" sz="4000" dirty="0">
                <a:latin typeface="Calibri" panose="020F0502020204030204" pitchFamily="34" charset="0"/>
                <a:cs typeface="Calibri" panose="020F0502020204030204" pitchFamily="34" charset="0"/>
              </a:rPr>
              <a:t>necessary</a:t>
            </a:r>
          </a:p>
        </p:txBody>
      </p:sp>
      <p:sp>
        <p:nvSpPr>
          <p:cNvPr id="413703" name="Rectangle 7"/>
          <p:cNvSpPr>
            <a:spLocks noChangeArrowheads="1"/>
          </p:cNvSpPr>
          <p:nvPr/>
        </p:nvSpPr>
        <p:spPr bwMode="auto">
          <a:xfrm>
            <a:off x="0" y="4114800"/>
            <a:ext cx="9144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Heartfelt sorrow over sins</a:t>
            </a:r>
          </a:p>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The desire to live according to God’s commandments</a:t>
            </a:r>
          </a:p>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Desire to fight against all unbelief and doubt</a:t>
            </a:r>
          </a:p>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Trust </a:t>
            </a:r>
            <a:r>
              <a:rPr lang="nl-NL" sz="2400" dirty="0">
                <a:solidFill>
                  <a:srgbClr val="00FF00"/>
                </a:solidFill>
                <a:latin typeface="Calibri" panose="020F0502020204030204" pitchFamily="34" charset="0"/>
                <a:cs typeface="Calibri" panose="020F0502020204030204" pitchFamily="34" charset="0"/>
              </a:rPr>
              <a:t>(</a:t>
            </a:r>
            <a:r>
              <a:rPr lang="nl-NL" sz="2400" dirty="0" err="1">
                <a:solidFill>
                  <a:srgbClr val="00FF00"/>
                </a:solidFill>
                <a:latin typeface="Calibri" panose="020F0502020204030204" pitchFamily="34" charset="0"/>
                <a:cs typeface="Calibri" panose="020F0502020204030204" pitchFamily="34" charset="0"/>
              </a:rPr>
              <a:t>faith</a:t>
            </a:r>
            <a:r>
              <a:rPr lang="nl-NL" sz="2400" dirty="0">
                <a:solidFill>
                  <a:srgbClr val="00FF00"/>
                </a:solidFill>
                <a:latin typeface="Calibri" panose="020F0502020204030204" pitchFamily="34" charset="0"/>
                <a:cs typeface="Calibri" panose="020F0502020204030204" pitchFamily="34" charset="0"/>
              </a:rPr>
              <a:t>) in </a:t>
            </a:r>
            <a:r>
              <a:rPr lang="nl-NL" sz="2400" dirty="0" err="1">
                <a:solidFill>
                  <a:srgbClr val="00FF00"/>
                </a:solidFill>
                <a:latin typeface="Calibri" panose="020F0502020204030204" pitchFamily="34" charset="0"/>
                <a:cs typeface="Calibri" panose="020F0502020204030204" pitchFamily="34" charset="0"/>
              </a:rPr>
              <a:t>God’s</a:t>
            </a:r>
            <a:r>
              <a:rPr lang="nl-NL" sz="2400" dirty="0">
                <a:solidFill>
                  <a:srgbClr val="00FF00"/>
                </a:solidFill>
                <a:latin typeface="Calibri" panose="020F0502020204030204" pitchFamily="34" charset="0"/>
                <a:cs typeface="Calibri" panose="020F0502020204030204" pitchFamily="34" charset="0"/>
              </a:rPr>
              <a:t> </a:t>
            </a:r>
            <a:r>
              <a:rPr lang="nl-NL" sz="2400" dirty="0" err="1">
                <a:solidFill>
                  <a:srgbClr val="00FF00"/>
                </a:solidFill>
                <a:latin typeface="Calibri" panose="020F0502020204030204" pitchFamily="34" charset="0"/>
                <a:cs typeface="Calibri" panose="020F0502020204030204" pitchFamily="34" charset="0"/>
              </a:rPr>
              <a:t>promises</a:t>
            </a:r>
            <a:r>
              <a:rPr lang="nl-NL" sz="2400" dirty="0">
                <a:solidFill>
                  <a:srgbClr val="00FF00"/>
                </a:solidFill>
                <a:latin typeface="Calibri" panose="020F0502020204030204" pitchFamily="34" charset="0"/>
                <a:cs typeface="Calibri" panose="020F0502020204030204" pitchFamily="34" charset="0"/>
              </a:rPr>
              <a:t> of </a:t>
            </a:r>
            <a:r>
              <a:rPr lang="nl-NL" sz="2400" dirty="0" err="1">
                <a:solidFill>
                  <a:srgbClr val="00FF00"/>
                </a:solidFill>
                <a:latin typeface="Calibri" panose="020F0502020204030204" pitchFamily="34" charset="0"/>
                <a:cs typeface="Calibri" panose="020F0502020204030204" pitchFamily="34" charset="0"/>
              </a:rPr>
              <a:t>forgiveness</a:t>
            </a:r>
            <a:r>
              <a:rPr lang="nl-NL" sz="2400" dirty="0">
                <a:solidFill>
                  <a:srgbClr val="00FF00"/>
                </a:solidFill>
                <a:latin typeface="Calibri" panose="020F0502020204030204" pitchFamily="34" charset="0"/>
                <a:cs typeface="Calibri" panose="020F0502020204030204" pitchFamily="34" charset="0"/>
              </a:rPr>
              <a:t> and </a:t>
            </a:r>
            <a:r>
              <a:rPr lang="nl-NL" sz="2400" dirty="0" err="1">
                <a:solidFill>
                  <a:srgbClr val="00FF00"/>
                </a:solidFill>
                <a:latin typeface="Calibri" panose="020F0502020204030204" pitchFamily="34" charset="0"/>
                <a:cs typeface="Calibri" panose="020F0502020204030204" pitchFamily="34" charset="0"/>
              </a:rPr>
              <a:t>renewal</a:t>
            </a:r>
            <a:endParaRPr lang="en-US" sz="2800" dirty="0">
              <a:solidFill>
                <a:schemeClr val="tx1"/>
              </a:solidFill>
              <a:latin typeface="Calibri" panose="020F0502020204030204" pitchFamily="34" charset="0"/>
              <a:cs typeface="Calibri" panose="020F0502020204030204" pitchFamily="34" charset="0"/>
            </a:endParaRPr>
          </a:p>
          <a:p>
            <a:pPr marL="342900" indent="-342900" algn="l">
              <a:spcBef>
                <a:spcPct val="20000"/>
              </a:spcBef>
              <a:buFontTx/>
              <a:buChar char="•"/>
            </a:pPr>
            <a:endParaRPr lang="en-US" sz="2800" dirty="0">
              <a:solidFill>
                <a:schemeClr val="tx1"/>
              </a:solidFill>
              <a:latin typeface="Calibri" panose="020F0502020204030204" pitchFamily="34" charset="0"/>
              <a:cs typeface="Calibri" panose="020F0502020204030204" pitchFamily="34" charset="0"/>
            </a:endParaRPr>
          </a:p>
        </p:txBody>
      </p:sp>
      <p:sp>
        <p:nvSpPr>
          <p:cNvPr id="413704" name="Text Box 8"/>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3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3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13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1370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13703">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13703">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13703">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137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autoUpdateAnimBg="0"/>
      <p:bldP spid="413702" grpId="0" autoUpdateAnimBg="0"/>
      <p:bldP spid="41370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r>
              <a:rPr lang="en-US" dirty="0"/>
              <a:t>Who may </a:t>
            </a:r>
            <a:r>
              <a:rPr lang="en-US" u="sng" dirty="0"/>
              <a:t>not</a:t>
            </a:r>
            <a:r>
              <a:rPr lang="en-US" dirty="0"/>
              <a:t> come?</a:t>
            </a:r>
          </a:p>
        </p:txBody>
      </p:sp>
      <p:sp>
        <p:nvSpPr>
          <p:cNvPr id="414723" name="Oval 3"/>
          <p:cNvSpPr>
            <a:spLocks noChangeArrowheads="1"/>
          </p:cNvSpPr>
          <p:nvPr/>
        </p:nvSpPr>
        <p:spPr bwMode="auto">
          <a:xfrm>
            <a:off x="3352800" y="1600200"/>
            <a:ext cx="25146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Forgiven</a:t>
            </a:r>
            <a:endParaRPr lang="en-US">
              <a:solidFill>
                <a:schemeClr val="bg1"/>
              </a:solidFill>
            </a:endParaRPr>
          </a:p>
        </p:txBody>
      </p:sp>
      <p:sp>
        <p:nvSpPr>
          <p:cNvPr id="414724" name="Oval 4"/>
          <p:cNvSpPr>
            <a:spLocks noChangeArrowheads="1"/>
          </p:cNvSpPr>
          <p:nvPr/>
        </p:nvSpPr>
        <p:spPr bwMode="auto">
          <a:xfrm>
            <a:off x="3048000" y="5181600"/>
            <a:ext cx="3429000"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Part of the Church</a:t>
            </a:r>
            <a:endParaRPr lang="en-US">
              <a:solidFill>
                <a:schemeClr val="bg1"/>
              </a:solidFill>
            </a:endParaRPr>
          </a:p>
        </p:txBody>
      </p:sp>
      <p:sp>
        <p:nvSpPr>
          <p:cNvPr id="414725" name="Oval 5"/>
          <p:cNvSpPr>
            <a:spLocks noChangeArrowheads="1"/>
          </p:cNvSpPr>
          <p:nvPr/>
        </p:nvSpPr>
        <p:spPr bwMode="auto">
          <a:xfrm>
            <a:off x="3048000" y="3276600"/>
            <a:ext cx="35052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Renewed</a:t>
            </a:r>
            <a:endParaRPr lang="en-US">
              <a:solidFill>
                <a:schemeClr val="bg1"/>
              </a:solidFill>
            </a:endParaRPr>
          </a:p>
        </p:txBody>
      </p:sp>
      <p:sp>
        <p:nvSpPr>
          <p:cNvPr id="414729" name="AutoShape 9"/>
          <p:cNvSpPr>
            <a:spLocks noChangeArrowheads="1"/>
          </p:cNvSpPr>
          <p:nvPr/>
        </p:nvSpPr>
        <p:spPr bwMode="auto">
          <a:xfrm>
            <a:off x="304800" y="1547545"/>
            <a:ext cx="1981200" cy="4096286"/>
          </a:xfrm>
          <a:prstGeom prst="rightArrow">
            <a:avLst>
              <a:gd name="adj1" fmla="val 50000"/>
              <a:gd name="adj2" fmla="val 25000"/>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3200" dirty="0">
                <a:solidFill>
                  <a:schemeClr val="bg1"/>
                </a:solidFill>
              </a:rPr>
              <a:t>Those to whom this does </a:t>
            </a:r>
            <a:r>
              <a:rPr lang="en-US" sz="3200" u="sng" dirty="0">
                <a:solidFill>
                  <a:schemeClr val="bg1"/>
                </a:solidFill>
              </a:rPr>
              <a:t>not</a:t>
            </a:r>
            <a:r>
              <a:rPr lang="en-US" sz="3200" dirty="0">
                <a:solidFill>
                  <a:schemeClr val="bg1"/>
                </a:solidFill>
              </a:rPr>
              <a:t> apply</a:t>
            </a:r>
            <a:endParaRPr lang="en-US" dirty="0">
              <a:solidFill>
                <a:schemeClr val="bg1"/>
              </a:solidFill>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1196637"/>
            <a:ext cx="1158280" cy="116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3408" y="2969419"/>
            <a:ext cx="1219200" cy="102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5532" y="5324957"/>
            <a:ext cx="2599913" cy="1015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r>
              <a:rPr lang="en-US" dirty="0"/>
              <a:t>Who may </a:t>
            </a:r>
            <a:r>
              <a:rPr lang="en-US" u="sng" dirty="0"/>
              <a:t>not</a:t>
            </a:r>
            <a:r>
              <a:rPr lang="en-US" dirty="0"/>
              <a:t> come?</a:t>
            </a:r>
          </a:p>
        </p:txBody>
      </p:sp>
      <p:sp>
        <p:nvSpPr>
          <p:cNvPr id="415747" name="Oval 3"/>
          <p:cNvSpPr>
            <a:spLocks noChangeArrowheads="1"/>
          </p:cNvSpPr>
          <p:nvPr/>
        </p:nvSpPr>
        <p:spPr bwMode="auto">
          <a:xfrm>
            <a:off x="3352800" y="1600200"/>
            <a:ext cx="25146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bg1"/>
                </a:solidFill>
                <a:latin typeface="Comic Sans MS" pitchFamily="66" charset="0"/>
              </a:rPr>
              <a:t>Forgiven</a:t>
            </a:r>
            <a:endParaRPr lang="en-US" dirty="0">
              <a:solidFill>
                <a:schemeClr val="bg1"/>
              </a:solidFill>
            </a:endParaRPr>
          </a:p>
        </p:txBody>
      </p:sp>
      <p:sp>
        <p:nvSpPr>
          <p:cNvPr id="415748" name="Oval 4"/>
          <p:cNvSpPr>
            <a:spLocks noChangeArrowheads="1"/>
          </p:cNvSpPr>
          <p:nvPr/>
        </p:nvSpPr>
        <p:spPr bwMode="auto">
          <a:xfrm>
            <a:off x="3048000" y="5181600"/>
            <a:ext cx="3429000"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Part of the Church</a:t>
            </a:r>
            <a:endParaRPr lang="en-US">
              <a:solidFill>
                <a:schemeClr val="bg1"/>
              </a:solidFill>
            </a:endParaRPr>
          </a:p>
        </p:txBody>
      </p:sp>
      <p:sp>
        <p:nvSpPr>
          <p:cNvPr id="415749" name="Oval 5"/>
          <p:cNvSpPr>
            <a:spLocks noChangeArrowheads="1"/>
          </p:cNvSpPr>
          <p:nvPr/>
        </p:nvSpPr>
        <p:spPr bwMode="auto">
          <a:xfrm>
            <a:off x="3048000" y="3276600"/>
            <a:ext cx="35052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Renewed</a:t>
            </a:r>
            <a:endParaRPr lang="en-US">
              <a:solidFill>
                <a:schemeClr val="bg1"/>
              </a:solidFill>
            </a:endParaRPr>
          </a:p>
        </p:txBody>
      </p:sp>
      <p:sp>
        <p:nvSpPr>
          <p:cNvPr id="415753" name="AutoShape 9"/>
          <p:cNvSpPr>
            <a:spLocks noChangeArrowheads="1"/>
          </p:cNvSpPr>
          <p:nvPr/>
        </p:nvSpPr>
        <p:spPr bwMode="auto">
          <a:xfrm>
            <a:off x="304800" y="1547545"/>
            <a:ext cx="1981200" cy="4096286"/>
          </a:xfrm>
          <a:prstGeom prst="rightArrow">
            <a:avLst>
              <a:gd name="adj1" fmla="val 50000"/>
              <a:gd name="adj2" fmla="val 25000"/>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3200" dirty="0">
                <a:solidFill>
                  <a:schemeClr val="bg1"/>
                </a:solidFill>
              </a:rPr>
              <a:t>Those to whom this does </a:t>
            </a:r>
            <a:r>
              <a:rPr lang="en-US" sz="3200" u="sng" dirty="0">
                <a:solidFill>
                  <a:schemeClr val="bg1"/>
                </a:solidFill>
              </a:rPr>
              <a:t>not</a:t>
            </a:r>
            <a:r>
              <a:rPr lang="en-US" sz="3200" dirty="0">
                <a:solidFill>
                  <a:schemeClr val="bg1"/>
                </a:solidFill>
              </a:rPr>
              <a:t> apply</a:t>
            </a:r>
            <a:endParaRPr lang="en-US" dirty="0">
              <a:solidFill>
                <a:schemeClr val="bg1"/>
              </a:solidFill>
            </a:endParaRPr>
          </a:p>
        </p:txBody>
      </p:sp>
      <p:sp>
        <p:nvSpPr>
          <p:cNvPr id="415754" name="Rectangle 10"/>
          <p:cNvSpPr>
            <a:spLocks noChangeArrowheads="1"/>
          </p:cNvSpPr>
          <p:nvPr/>
        </p:nvSpPr>
        <p:spPr bwMode="auto">
          <a:xfrm>
            <a:off x="7010400" y="1358772"/>
            <a:ext cx="1905000" cy="2554545"/>
          </a:xfrm>
          <a:prstGeom prst="rect">
            <a:avLst/>
          </a:prstGeom>
          <a:solidFill>
            <a:schemeClr val="bg1"/>
          </a:solidFill>
          <a:ln w="76200">
            <a:solidFill>
              <a:srgbClr val="00FF00"/>
            </a:solidFill>
            <a:miter lim="800000"/>
            <a:headEnd/>
            <a:tailEnd/>
          </a:ln>
          <a:effectLst/>
        </p:spPr>
        <p:txBody>
          <a:bodyPr anchor="ctr">
            <a:spAutoFit/>
          </a:bodyPr>
          <a:lstStyle/>
          <a:p>
            <a:r>
              <a:rPr lang="en-US" sz="3200" dirty="0">
                <a:solidFill>
                  <a:schemeClr val="tx1"/>
                </a:solidFill>
              </a:rPr>
              <a:t>Those who </a:t>
            </a:r>
            <a:r>
              <a:rPr lang="en-US" sz="3200" dirty="0">
                <a:solidFill>
                  <a:srgbClr val="00FF00"/>
                </a:solidFill>
              </a:rPr>
              <a:t>live in sin and refuse to repent</a:t>
            </a:r>
            <a:endParaRPr lang="en-US" dirty="0">
              <a:solidFill>
                <a:srgbClr val="00FF00"/>
              </a:solidFill>
            </a:endParaRPr>
          </a:p>
        </p:txBody>
      </p:sp>
      <p:sp>
        <p:nvSpPr>
          <p:cNvPr id="415755" name="Rectangle 11"/>
          <p:cNvSpPr>
            <a:spLocks noChangeArrowheads="1"/>
          </p:cNvSpPr>
          <p:nvPr/>
        </p:nvSpPr>
        <p:spPr bwMode="auto">
          <a:xfrm>
            <a:off x="7010400" y="4563299"/>
            <a:ext cx="1905000" cy="2062103"/>
          </a:xfrm>
          <a:prstGeom prst="rect">
            <a:avLst/>
          </a:prstGeom>
          <a:solidFill>
            <a:schemeClr val="bg1"/>
          </a:solidFill>
          <a:ln w="76200">
            <a:solidFill>
              <a:srgbClr val="00FF00"/>
            </a:solidFill>
            <a:miter lim="800000"/>
            <a:headEnd/>
            <a:tailEnd/>
          </a:ln>
          <a:effectLst/>
        </p:spPr>
        <p:txBody>
          <a:bodyPr anchor="ctr">
            <a:spAutoFit/>
          </a:bodyPr>
          <a:lstStyle/>
          <a:p>
            <a:r>
              <a:rPr lang="en-US" sz="3200" dirty="0">
                <a:solidFill>
                  <a:schemeClr val="tx1"/>
                </a:solidFill>
              </a:rPr>
              <a:t>Those who </a:t>
            </a:r>
            <a:r>
              <a:rPr lang="en-US" sz="3200" dirty="0">
                <a:solidFill>
                  <a:srgbClr val="00FF00"/>
                </a:solidFill>
              </a:rPr>
              <a:t>have a different faith</a:t>
            </a:r>
            <a:endParaRPr lang="en-US" dirty="0">
              <a:solidFill>
                <a:srgbClr val="00FF00"/>
              </a:solidFill>
            </a:endParaRPr>
          </a:p>
        </p:txBody>
      </p:sp>
      <p:sp>
        <p:nvSpPr>
          <p:cNvPr id="9" name="Text Box 8"/>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a:t>Who may come and who not?</a:t>
            </a:r>
          </a:p>
        </p:txBody>
      </p:sp>
      <p:sp>
        <p:nvSpPr>
          <p:cNvPr id="420867" name="Rectangle 3"/>
          <p:cNvSpPr>
            <a:spLocks noGrp="1" noChangeArrowheads="1"/>
          </p:cNvSpPr>
          <p:nvPr>
            <p:ph idx="1"/>
          </p:nvPr>
        </p:nvSpPr>
        <p:spPr/>
        <p:txBody>
          <a:bodyPr/>
          <a:lstStyle/>
          <a:p>
            <a:r>
              <a:rPr lang="en-US" dirty="0"/>
              <a:t>Class discussion – sin against the 6</a:t>
            </a:r>
            <a:r>
              <a:rPr lang="en-US" baseline="30000" dirty="0"/>
              <a:t>th</a:t>
            </a:r>
            <a:r>
              <a:rPr lang="en-US" dirty="0"/>
              <a:t> commandment</a:t>
            </a:r>
          </a:p>
          <a:p>
            <a:pPr marL="0" indent="0">
              <a:buNone/>
            </a:pPr>
            <a:r>
              <a:rPr lang="en-US" dirty="0"/>
              <a:t>Where would you draw the line when it comes to allowing someone to participate in the Lord’s Supper?</a:t>
            </a:r>
          </a:p>
          <a:p>
            <a:endParaRPr lang="en-US" dirty="0"/>
          </a:p>
          <a:p>
            <a:r>
              <a:rPr lang="en-US" dirty="0"/>
              <a:t>Someone who dislikes someone else</a:t>
            </a:r>
          </a:p>
          <a:p>
            <a:r>
              <a:rPr lang="en-US" dirty="0"/>
              <a:t>Someone who hates someone else</a:t>
            </a:r>
          </a:p>
          <a:p>
            <a:r>
              <a:rPr lang="en-US" dirty="0"/>
              <a:t>Someone who bullies someone else</a:t>
            </a:r>
          </a:p>
          <a:p>
            <a:r>
              <a:rPr lang="en-US" dirty="0"/>
              <a:t>Someone who hurts someone else</a:t>
            </a:r>
          </a:p>
          <a:p>
            <a:r>
              <a:rPr lang="en-US" dirty="0"/>
              <a:t>Someone who disables someone else for life</a:t>
            </a:r>
          </a:p>
          <a:p>
            <a:r>
              <a:rPr lang="en-US" dirty="0"/>
              <a:t>Someone who murders someone else</a:t>
            </a:r>
          </a:p>
        </p:txBody>
      </p:sp>
      <p:pic>
        <p:nvPicPr>
          <p:cNvPr id="420868" name="Picture 4" descr="C:\Documents and Settings\Karlo Janssen\Mijn documenten\Downloads\Dit Koningskind\kidsmoment.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bwMode="auto">
          <a:xfrm>
            <a:off x="107504" y="4725144"/>
            <a:ext cx="8496944" cy="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07504" y="4653136"/>
            <a:ext cx="8496944" cy="0"/>
          </a:xfrm>
          <a:prstGeom prst="line">
            <a:avLst/>
          </a:prstGeom>
          <a:noFill/>
          <a:ln w="76200" cap="flat" cmpd="sng" algn="ctr">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5927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3000" fill="hold" nodeType="afterEffect">
                                  <p:stCondLst>
                                    <p:cond delay="0"/>
                                  </p:stCondLst>
                                  <p:childTnLst>
                                    <p:animMotion origin="layout" path="M 0 0 L 0 0 C 0.00573 -0.06806 0.00191 -0.01829 0 -0.18357 C 0 -0.18496 -0.00069 -0.18611 -0.00104 -0.1875 C -0.0019 -0.19213 -0.0026 -0.19885 -0.00295 -0.20324 C -0.00434 -0.21736 -0.00295 -0.21111 -0.00486 -0.21922 C -0.00468 -0.22315 -0.00607 -0.22824 -0.00399 -0.23102 C -0.00243 -0.23311 -0.0026 -0.2257 -0.0019 -0.22315 L 0.00105 -0.21135 L 0.00191 -0.20718 C 0.00452 -0.17616 0.00261 -0.20301 0.004 -0.14005 C 0.00417 -0.12801 0.00469 -0.11621 0.00504 -0.1044 C 0.00469 -0.08241 0.00452 -0.06042 0.004 -0.03843 C 0.004 -0.03704 0.00313 -0.03565 0.00296 -0.03449 C 0.00087 -0.01158 0.00365 -0.02361 0.00105 -0.0132 C 0.0007 0.00555 0.00035 0.02453 0 0.04351 C -0.00069 0.07662 0.00053 0.0662 -0.0019 0.0831 C -0.00156 0.10023 -0.00156 0.11736 -0.00104 0.13449 C -0.00086 0.13634 -0.00017 0.13796 0 0.13981 C 0.00053 0.14514 0.00053 0.15046 0.00105 0.15578 C 0.00122 0.15833 0.00174 0.16088 0.00191 0.16365 C 0.00348 0.17592 0.00226 0.16898 0.004 0.17801 C 0.00226 0.27222 0.00226 0.23796 0.004 0.2125 C 0.00417 0.20879 0.00469 0.20532 0.00504 0.20185 C 0.00469 0.18518 0.00417 0.16851 0.004 0.15162 C 0.00348 0.1081 0.00365 0.06458 0.00296 0.02106 C 0.00296 0.01967 0.00209 0.01851 0.00191 0.01713 C 0.00174 0.01088 0.00035 0.00277 0 0 Z " pathEditMode="relative" ptsTypes="AAAAAAAAAAAAAAAAAAAAAAAAAAAA">
                                      <p:cBhvr>
                                        <p:cTn id="6" dur="7500" fill="hold"/>
                                        <p:tgtEl>
                                          <p:spTgt spid="3"/>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3"/>
                                        </p:tgtEl>
                                        <p:attrNameLst>
                                          <p:attrName>style.visibility</p:attrName>
                                        </p:attrNameLst>
                                      </p:cBhvr>
                                      <p:to>
                                        <p:strVal val="hidden"/>
                                      </p:to>
                                    </p:set>
                                  </p:subTnLst>
                                </p:cTn>
                              </p:par>
                              <p:par>
                                <p:cTn id="7" presetID="0" presetClass="path" presetSubtype="0" repeatCount="3000" fill="hold" nodeType="withEffect">
                                  <p:stCondLst>
                                    <p:cond delay="0"/>
                                  </p:stCondLst>
                                  <p:childTnLst>
                                    <p:animMotion origin="layout" path="M 0 0 L 0 0 C 0.00573 -0.06806 0.00191 -0.01829 0 -0.18357 C 0 -0.18496 -0.00069 -0.18611 -0.00104 -0.1875 C -0.0019 -0.19213 -0.0026 -0.19885 -0.00295 -0.20324 C -0.00434 -0.21736 -0.00295 -0.21111 -0.00486 -0.21922 C -0.00468 -0.22315 -0.00607 -0.22824 -0.00399 -0.23102 C -0.00243 -0.23311 -0.0026 -0.2257 -0.0019 -0.22315 L 0.00105 -0.21135 L 0.00191 -0.20718 C 0.00452 -0.17616 0.00261 -0.20301 0.004 -0.14005 C 0.00417 -0.12801 0.00469 -0.11621 0.00504 -0.1044 C 0.00469 -0.08241 0.00452 -0.06042 0.004 -0.03843 C 0.004 -0.03704 0.00313 -0.03565 0.00296 -0.03449 C 0.00087 -0.01158 0.00365 -0.02361 0.00105 -0.0132 C 0.0007 0.00555 0.00035 0.02453 0 0.04351 C -0.00069 0.07662 0.00053 0.0662 -0.0019 0.0831 C -0.00156 0.10023 -0.00156 0.11736 -0.00104 0.13449 C -0.00086 0.13634 -0.00017 0.13796 0 0.13981 C 0.00053 0.14514 0.00053 0.15046 0.00105 0.15578 C 0.00122 0.15833 0.00174 0.16088 0.00191 0.16365 C 0.00348 0.17592 0.00226 0.16898 0.004 0.17801 C 0.00226 0.27222 0.00226 0.23796 0.004 0.2125 C 0.00417 0.20879 0.00469 0.20532 0.00504 0.20185 C 0.00469 0.18518 0.00417 0.16851 0.004 0.15162 C 0.00348 0.1081 0.00365 0.06458 0.00296 0.02106 C 0.00296 0.01967 0.00209 0.01851 0.00191 0.01713 C 0.00174 0.01088 0.00035 0.00277 0 0 Z " pathEditMode="relative" ptsTypes="AAAAAAAAAAAAAAAAAAAAAAAAAAAA">
                                      <p:cBhvr>
                                        <p:cTn id="8" dur="7500" fill="hold"/>
                                        <p:tgtEl>
                                          <p:spTgt spid="7"/>
                                        </p:tgtEl>
                                        <p:attrNameLst>
                                          <p:attrName>ppt_x</p:attrName>
                                          <p:attrName>ppt_y</p:attrName>
                                        </p:attrNameLst>
                                      </p:cBhvr>
                                    </p:animMotion>
                                  </p:childTnLst>
                                  <p:subTnLst>
                                    <p:set>
                                      <p:cBhvr override="childStyle">
                                        <p:cTn dur="1" fill="hold" display="0" masterRel="sameClick" afterEffect="1">
                                          <p:stCondLst>
                                            <p:cond evt="end" delay="0">
                                              <p:tn val="7"/>
                                            </p:cond>
                                          </p:stCondLst>
                                        </p:cTn>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dirty="0"/>
              <a:t>Who may come and who not?</a:t>
            </a:r>
          </a:p>
        </p:txBody>
      </p:sp>
      <p:sp>
        <p:nvSpPr>
          <p:cNvPr id="420867" name="Rectangle 3"/>
          <p:cNvSpPr>
            <a:spLocks noGrp="1" noChangeArrowheads="1"/>
          </p:cNvSpPr>
          <p:nvPr>
            <p:ph idx="1"/>
          </p:nvPr>
        </p:nvSpPr>
        <p:spPr/>
        <p:txBody>
          <a:bodyPr/>
          <a:lstStyle/>
          <a:p>
            <a:r>
              <a:rPr lang="en-US" dirty="0"/>
              <a:t>Class discussion:</a:t>
            </a:r>
          </a:p>
          <a:p>
            <a:pPr marL="0" indent="0">
              <a:buNone/>
            </a:pPr>
            <a:r>
              <a:rPr lang="en-US" dirty="0"/>
              <a:t>Where would you draw the line when it comes to allowing someone to participate in the Lord’s Supper?</a:t>
            </a:r>
          </a:p>
          <a:p>
            <a:endParaRPr lang="en-US" dirty="0"/>
          </a:p>
          <a:p>
            <a:endParaRPr lang="en-US" dirty="0"/>
          </a:p>
          <a:p>
            <a:r>
              <a:rPr lang="en-US" dirty="0"/>
              <a:t>Those who repent of their sins</a:t>
            </a:r>
          </a:p>
          <a:p>
            <a:endParaRPr lang="en-US" dirty="0"/>
          </a:p>
          <a:p>
            <a:endParaRPr lang="en-US" dirty="0"/>
          </a:p>
          <a:p>
            <a:r>
              <a:rPr lang="en-US" dirty="0"/>
              <a:t>Those who do not repent of their sins.</a:t>
            </a:r>
          </a:p>
        </p:txBody>
      </p:sp>
      <p:pic>
        <p:nvPicPr>
          <p:cNvPr id="420868" name="Picture 4" descr="C:\Documents and Settings\Karlo Janssen\Mijn documenten\Downloads\Dit Koningskind\kidsmoment.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bwMode="auto">
          <a:xfrm>
            <a:off x="107504" y="4725144"/>
            <a:ext cx="8496944" cy="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07504" y="4653136"/>
            <a:ext cx="8496944" cy="0"/>
          </a:xfrm>
          <a:prstGeom prst="line">
            <a:avLst/>
          </a:prstGeom>
          <a:noFill/>
          <a:ln w="76200" cap="flat" cmpd="sng" algn="ctr">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52703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p:txBody>
          <a:bodyPr/>
          <a:lstStyle/>
          <a:p>
            <a:r>
              <a:rPr lang="en-US"/>
              <a:t>Who may come and who not?</a:t>
            </a:r>
          </a:p>
        </p:txBody>
      </p:sp>
      <p:sp>
        <p:nvSpPr>
          <p:cNvPr id="421891" name="Rectangle 3"/>
          <p:cNvSpPr>
            <a:spLocks noGrp="1" noChangeArrowheads="1"/>
          </p:cNvSpPr>
          <p:nvPr>
            <p:ph idx="1"/>
          </p:nvPr>
        </p:nvSpPr>
        <p:spPr/>
        <p:txBody>
          <a:bodyPr/>
          <a:lstStyle/>
          <a:p>
            <a:r>
              <a:rPr lang="en-US" dirty="0"/>
              <a:t>A Canadian Reformed church member</a:t>
            </a:r>
          </a:p>
          <a:p>
            <a:r>
              <a:rPr lang="en-US" dirty="0"/>
              <a:t>A United Reformed church member</a:t>
            </a:r>
          </a:p>
          <a:p>
            <a:r>
              <a:rPr lang="en-US" dirty="0"/>
              <a:t>A Christian Reformed church member</a:t>
            </a:r>
          </a:p>
          <a:p>
            <a:r>
              <a:rPr lang="en-US" dirty="0"/>
              <a:t>A Reformed Baptist</a:t>
            </a:r>
          </a:p>
          <a:p>
            <a:r>
              <a:rPr lang="en-US" dirty="0"/>
              <a:t>A Pentecostal (Arminian Baptist)</a:t>
            </a:r>
          </a:p>
          <a:p>
            <a:r>
              <a:rPr lang="en-US" dirty="0"/>
              <a:t>A Roman Catholic</a:t>
            </a:r>
          </a:p>
          <a:p>
            <a:r>
              <a:rPr lang="en-US" dirty="0"/>
              <a:t>A Jehovah’s Witness</a:t>
            </a:r>
          </a:p>
          <a:p>
            <a:r>
              <a:rPr lang="en-US" dirty="0"/>
              <a:t>A Mormon</a:t>
            </a:r>
          </a:p>
          <a:p>
            <a:r>
              <a:rPr lang="en-US" dirty="0"/>
              <a:t>A Sikh</a:t>
            </a:r>
          </a:p>
          <a:p>
            <a:r>
              <a:rPr lang="en-US" dirty="0"/>
              <a:t>An atheist </a:t>
            </a:r>
            <a:r>
              <a:rPr lang="en-US" sz="2400" dirty="0"/>
              <a:t>(someone who believes God does not exist)</a:t>
            </a:r>
            <a:r>
              <a:rPr lang="en-US" dirty="0"/>
              <a:t>	    </a:t>
            </a:r>
          </a:p>
          <a:p>
            <a:pPr marL="0" indent="0">
              <a:buNone/>
            </a:pPr>
            <a:r>
              <a:rPr lang="en-US" i="1" dirty="0"/>
              <a:t>					</a:t>
            </a:r>
          </a:p>
        </p:txBody>
      </p:sp>
      <p:pic>
        <p:nvPicPr>
          <p:cNvPr id="421892" name="Picture 4" descr="C:\Documents and Settings\Karlo Janssen\Mijn documenten\Downloads\Dit Koningskind\kidsmoment.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p:txBody>
          <a:bodyPr/>
          <a:lstStyle/>
          <a:p>
            <a:pPr algn="l"/>
            <a:r>
              <a:rPr lang="en-US" dirty="0">
                <a:solidFill>
                  <a:schemeClr val="tx1"/>
                </a:solidFill>
              </a:rPr>
              <a:t>Church membership and coming</a:t>
            </a:r>
          </a:p>
        </p:txBody>
      </p:sp>
      <p:sp>
        <p:nvSpPr>
          <p:cNvPr id="421891" name="Rectangle 3"/>
          <p:cNvSpPr>
            <a:spLocks noGrp="1" noChangeArrowheads="1"/>
          </p:cNvSpPr>
          <p:nvPr>
            <p:ph idx="1"/>
          </p:nvPr>
        </p:nvSpPr>
        <p:spPr/>
        <p:txBody>
          <a:bodyPr/>
          <a:lstStyle/>
          <a:p>
            <a:pPr marL="0" indent="0">
              <a:buNone/>
            </a:pPr>
            <a:r>
              <a:rPr lang="en-US" dirty="0"/>
              <a:t>All may come </a:t>
            </a:r>
            <a:r>
              <a:rPr lang="en-US" dirty="0">
                <a:solidFill>
                  <a:srgbClr val="00FF00"/>
                </a:solidFill>
              </a:rPr>
              <a:t>who truly believe in God.</a:t>
            </a:r>
          </a:p>
          <a:p>
            <a:pPr marL="0" indent="0">
              <a:buNone/>
            </a:pPr>
            <a:r>
              <a:rPr lang="en-US" dirty="0"/>
              <a:t>It is for </a:t>
            </a:r>
            <a:r>
              <a:rPr lang="en-US" dirty="0">
                <a:solidFill>
                  <a:srgbClr val="00FF00"/>
                </a:solidFill>
              </a:rPr>
              <a:t>the leadership of the church (elders) to determine </a:t>
            </a:r>
            <a:r>
              <a:rPr lang="en-US" dirty="0"/>
              <a:t>whether someone is </a:t>
            </a:r>
            <a:r>
              <a:rPr lang="en-US" dirty="0">
                <a:solidFill>
                  <a:srgbClr val="00FF00"/>
                </a:solidFill>
              </a:rPr>
              <a:t>a true believer or not.</a:t>
            </a:r>
          </a:p>
          <a:p>
            <a:pPr marL="0" indent="0">
              <a:buNone/>
            </a:pPr>
            <a:r>
              <a:rPr lang="en-US" dirty="0"/>
              <a:t>Church membership will be </a:t>
            </a:r>
            <a:r>
              <a:rPr lang="en-US" dirty="0">
                <a:solidFill>
                  <a:srgbClr val="00FF00"/>
                </a:solidFill>
              </a:rPr>
              <a:t>an indicator of what they believe and whether that is what the Bible teaches.</a:t>
            </a:r>
          </a:p>
          <a:p>
            <a:pPr marL="0" indent="0">
              <a:buNone/>
            </a:pPr>
            <a:r>
              <a:rPr lang="en-US" dirty="0"/>
              <a:t>As such, as a rule only those are admitted who </a:t>
            </a:r>
            <a:r>
              <a:rPr lang="en-US" dirty="0">
                <a:solidFill>
                  <a:srgbClr val="00FF00"/>
                </a:solidFill>
              </a:rPr>
              <a:t>belong to a Canadian Reformed Church </a:t>
            </a:r>
            <a:r>
              <a:rPr lang="en-US" dirty="0"/>
              <a:t>or one of its </a:t>
            </a:r>
            <a:r>
              <a:rPr lang="en-US" dirty="0">
                <a:solidFill>
                  <a:srgbClr val="00FF00"/>
                </a:solidFill>
              </a:rPr>
              <a:t>sister churches. </a:t>
            </a:r>
            <a:r>
              <a:rPr lang="en-US" dirty="0"/>
              <a:t>That’s playing it “safe”.</a:t>
            </a:r>
          </a:p>
          <a:p>
            <a:pPr marL="0" indent="0">
              <a:buNone/>
            </a:pPr>
            <a:r>
              <a:rPr lang="en-US" dirty="0"/>
              <a:t>This is not </a:t>
            </a:r>
            <a:r>
              <a:rPr lang="en-US" dirty="0">
                <a:solidFill>
                  <a:srgbClr val="00FF00"/>
                </a:solidFill>
              </a:rPr>
              <a:t>denying the </a:t>
            </a:r>
            <a:r>
              <a:rPr lang="en-US">
                <a:solidFill>
                  <a:srgbClr val="00FF00"/>
                </a:solidFill>
              </a:rPr>
              <a:t>sacrament to someone </a:t>
            </a:r>
            <a:r>
              <a:rPr lang="en-US" dirty="0">
                <a:solidFill>
                  <a:srgbClr val="00FF00"/>
                </a:solidFill>
              </a:rPr>
              <a:t>who might be a true believer. </a:t>
            </a:r>
          </a:p>
          <a:p>
            <a:pPr marL="0" indent="0">
              <a:buNone/>
            </a:pPr>
            <a:r>
              <a:rPr lang="en-US" dirty="0"/>
              <a:t>One should primarily </a:t>
            </a:r>
            <a:r>
              <a:rPr lang="en-US" dirty="0">
                <a:solidFill>
                  <a:srgbClr val="00FF00"/>
                </a:solidFill>
              </a:rPr>
              <a:t>partake in one’s own congregation anyway.</a:t>
            </a:r>
          </a:p>
        </p:txBody>
      </p:sp>
      <p:sp>
        <p:nvSpPr>
          <p:cNvPr id="5" name="Text Box 5"/>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extLst>
      <p:ext uri="{BB962C8B-B14F-4D97-AF65-F5344CB8AC3E}">
        <p14:creationId xmlns:p14="http://schemas.microsoft.com/office/powerpoint/2010/main" val="403048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1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18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18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18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18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18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1"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p:txBody>
          <a:bodyPr/>
          <a:lstStyle/>
          <a:p>
            <a:r>
              <a:rPr lang="en-US"/>
              <a:t>You may come </a:t>
            </a:r>
          </a:p>
        </p:txBody>
      </p:sp>
      <p:sp>
        <p:nvSpPr>
          <p:cNvPr id="419843" name="Rectangle 3"/>
          <p:cNvSpPr>
            <a:spLocks noGrp="1" noChangeArrowheads="1"/>
          </p:cNvSpPr>
          <p:nvPr>
            <p:ph idx="1"/>
          </p:nvPr>
        </p:nvSpPr>
        <p:spPr/>
        <p:txBody>
          <a:bodyPr/>
          <a:lstStyle/>
          <a:p>
            <a:pPr algn="ctr">
              <a:buFontTx/>
              <a:buNone/>
            </a:pPr>
            <a:r>
              <a:rPr lang="en-US" sz="4000" dirty="0">
                <a:solidFill>
                  <a:srgbClr val="00FF00"/>
                </a:solidFill>
              </a:rPr>
              <a:t>if your</a:t>
            </a:r>
            <a:endParaRPr lang="en-US" sz="4000" dirty="0"/>
          </a:p>
          <a:p>
            <a:pPr algn="ctr">
              <a:buFontTx/>
              <a:buNone/>
            </a:pPr>
            <a:endParaRPr lang="en-US" sz="4000" dirty="0"/>
          </a:p>
          <a:p>
            <a:pPr algn="ctr">
              <a:buFontTx/>
              <a:buNone/>
            </a:pPr>
            <a:endParaRPr lang="en-US" sz="4000" dirty="0"/>
          </a:p>
          <a:p>
            <a:pPr algn="ctr">
              <a:buFontTx/>
              <a:buNone/>
            </a:pPr>
            <a:endParaRPr lang="en-US" sz="4000" dirty="0"/>
          </a:p>
          <a:p>
            <a:pPr algn="ctr">
              <a:buFontTx/>
              <a:buNone/>
            </a:pPr>
            <a:endParaRPr lang="en-US" sz="4000" dirty="0"/>
          </a:p>
          <a:p>
            <a:pPr algn="ctr">
              <a:buFontTx/>
              <a:buNone/>
            </a:pPr>
            <a:r>
              <a:rPr lang="en-US" sz="4000" dirty="0">
                <a:solidFill>
                  <a:srgbClr val="00FF00"/>
                </a:solidFill>
              </a:rPr>
              <a:t>is right before God</a:t>
            </a:r>
          </a:p>
        </p:txBody>
      </p:sp>
      <p:pic>
        <p:nvPicPr>
          <p:cNvPr id="4198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905000"/>
            <a:ext cx="2667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45" name="Text Box 5"/>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
        <p:nvSpPr>
          <p:cNvPr id="2" name="Arrow: Pentagon 1">
            <a:extLst>
              <a:ext uri="{FF2B5EF4-FFF2-40B4-BE49-F238E27FC236}">
                <a16:creationId xmlns:a16="http://schemas.microsoft.com/office/drawing/2014/main" id="{72860E99-D330-406E-945F-6E73CFAB8CE1}"/>
              </a:ext>
            </a:extLst>
          </p:cNvPr>
          <p:cNvSpPr/>
          <p:nvPr/>
        </p:nvSpPr>
        <p:spPr bwMode="auto">
          <a:xfrm flipH="1">
            <a:off x="6228184" y="2793636"/>
            <a:ext cx="2897932" cy="707371"/>
          </a:xfrm>
          <a:prstGeom prst="homePlate">
            <a:avLst>
              <a:gd name="adj" fmla="val 69107"/>
            </a:avLst>
          </a:prstGeom>
          <a:solidFill>
            <a:srgbClr val="66FF66">
              <a:alpha val="50196"/>
            </a:srgbClr>
          </a:solidFill>
          <a:ln>
            <a:noFill/>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2000" b="0" i="1" u="none" strike="noStrike" cap="none" normalizeH="0" baseline="0" dirty="0">
                <a:ln>
                  <a:noFill/>
                </a:ln>
                <a:solidFill>
                  <a:schemeClr val="tx2"/>
                </a:solidFill>
                <a:effectLst/>
                <a:latin typeface="Calibri" panose="020F0502020204030204" pitchFamily="34" charset="0"/>
                <a:cs typeface="Calibri" panose="020F0502020204030204" pitchFamily="34" charset="0"/>
              </a:rPr>
              <a:t>Draw this on your worksheet too!</a:t>
            </a:r>
          </a:p>
        </p:txBody>
      </p:sp>
      <p:sp>
        <p:nvSpPr>
          <p:cNvPr id="3" name="TextBox 2">
            <a:extLst>
              <a:ext uri="{FF2B5EF4-FFF2-40B4-BE49-F238E27FC236}">
                <a16:creationId xmlns:a16="http://schemas.microsoft.com/office/drawing/2014/main" id="{25CFCEF9-FBBE-439E-9F38-423DDDF30DFC}"/>
              </a:ext>
            </a:extLst>
          </p:cNvPr>
          <p:cNvSpPr txBox="1"/>
          <p:nvPr/>
        </p:nvSpPr>
        <p:spPr>
          <a:xfrm>
            <a:off x="3881318" y="2713878"/>
            <a:ext cx="1305164" cy="707886"/>
          </a:xfrm>
          <a:prstGeom prst="rect">
            <a:avLst/>
          </a:prstGeom>
          <a:noFill/>
        </p:spPr>
        <p:txBody>
          <a:bodyPr wrap="none" rtlCol="0">
            <a:spAutoFit/>
          </a:bodyPr>
          <a:lstStyle/>
          <a:p>
            <a:r>
              <a:rPr lang="en-CA" sz="4000" dirty="0">
                <a:solidFill>
                  <a:srgbClr val="00FF00"/>
                </a:solidFill>
                <a:latin typeface="Calibri" panose="020F0502020204030204" pitchFamily="34" charset="0"/>
                <a:cs typeface="Calibri" panose="020F0502020204030204" pitchFamily="34" charset="0"/>
              </a:rPr>
              <a:t>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Lord’s Supper Form</a:t>
            </a:r>
          </a:p>
        </p:txBody>
      </p:sp>
      <p:sp>
        <p:nvSpPr>
          <p:cNvPr id="3" name="Content Placeholder 2"/>
          <p:cNvSpPr>
            <a:spLocks noGrp="1"/>
          </p:cNvSpPr>
          <p:nvPr>
            <p:ph idx="1"/>
          </p:nvPr>
        </p:nvSpPr>
        <p:spPr/>
        <p:txBody>
          <a:bodyPr/>
          <a:lstStyle/>
          <a:p>
            <a:r>
              <a:rPr lang="en-CA" dirty="0"/>
              <a:t>Read together the </a:t>
            </a:r>
            <a:r>
              <a:rPr lang="en-CA" i="1" dirty="0"/>
              <a:t>invitation and admonition</a:t>
            </a:r>
            <a:r>
              <a:rPr lang="en-CA" dirty="0"/>
              <a:t> section of the Form for the Celebration of the Lord’s Supper (BoP pp. 603-604).</a:t>
            </a:r>
          </a:p>
          <a:p>
            <a:r>
              <a:rPr lang="en-CA" dirty="0"/>
              <a:t>Discover and discuss how this section focuses not just on actions but goes deeper to the heart.</a:t>
            </a:r>
          </a:p>
          <a:p>
            <a:endParaRPr lang="en-CA" dirty="0"/>
          </a:p>
          <a:p>
            <a:r>
              <a:rPr lang="en-CA" dirty="0"/>
              <a:t>Question: the sinners mentioned parallel the first nine commandments. Why would the tenth not have been listed?</a:t>
            </a:r>
          </a:p>
          <a:p>
            <a:endParaRPr lang="en-CA" dirty="0"/>
          </a:p>
          <a:p>
            <a:pPr marL="0" indent="0" algn="ctr">
              <a:buNone/>
            </a:pPr>
            <a:r>
              <a:rPr lang="en-CA" i="1" dirty="0"/>
              <a:t>(time permitting)</a:t>
            </a:r>
          </a:p>
        </p:txBody>
      </p:sp>
      <p:pic>
        <p:nvPicPr>
          <p:cNvPr id="5" name="Picture 4" descr="C:\Documents and Settings\Karlo Janssen\Mijn documenten\Downloads\Dit Koningskind\kidsmoment.bmp">
            <a:extLst>
              <a:ext uri="{FF2B5EF4-FFF2-40B4-BE49-F238E27FC236}">
                <a16:creationId xmlns:a16="http://schemas.microsoft.com/office/drawing/2014/main" id="{DF469CFE-A6FF-4F49-87EA-1BF414D49C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495622"/>
      </p:ext>
    </p:extLst>
  </p:cSld>
  <p:clrMapOvr>
    <a:masterClrMapping/>
  </p:clrMapOvr>
</p:sld>
</file>

<file path=ppt/theme/theme1.xml><?xml version="1.0" encoding="utf-8"?>
<a:theme xmlns:a="http://schemas.openxmlformats.org/drawingml/2006/main" name="1_Office Theme">
  <a:themeElements>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Office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3739</TotalTime>
  <Words>1071</Words>
  <Application>Microsoft Office PowerPoint</Application>
  <PresentationFormat>On-screen Show (4:3)</PresentationFormat>
  <Paragraphs>187</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Comic Sans MS</vt:lpstr>
      <vt:lpstr>Times New Roman</vt:lpstr>
      <vt:lpstr>1_Office Theme</vt:lpstr>
      <vt:lpstr>Growing in Faith: LD 25-31</vt:lpstr>
      <vt:lpstr>Hymn 59:2</vt:lpstr>
      <vt:lpstr>Marburg - 1529</vt:lpstr>
      <vt:lpstr>Different views</vt:lpstr>
      <vt:lpstr>Different views</vt:lpstr>
      <vt:lpstr>Different views</vt:lpstr>
      <vt:lpstr>Church Study: LS Form</vt:lpstr>
      <vt:lpstr>Church Study: LS Form</vt:lpstr>
      <vt:lpstr>Who may come?</vt:lpstr>
      <vt:lpstr>PowerPoint Presentation</vt:lpstr>
      <vt:lpstr>Who may come?</vt:lpstr>
      <vt:lpstr>What is not necessary</vt:lpstr>
      <vt:lpstr>Who may not come?</vt:lpstr>
      <vt:lpstr>Who may not come?</vt:lpstr>
      <vt:lpstr>Who may come and who not?</vt:lpstr>
      <vt:lpstr>Who may come and who not?</vt:lpstr>
      <vt:lpstr>Who may come and who not?</vt:lpstr>
      <vt:lpstr>Church membership and coming</vt:lpstr>
      <vt:lpstr>You may come </vt:lpstr>
      <vt:lpstr>Lord’s Supper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gedraagt een christen zich?</dc:title>
  <dc:creator>Roelf Janssen</dc:creator>
  <cp:lastModifiedBy>Roelf Janssen</cp:lastModifiedBy>
  <cp:revision>149</cp:revision>
  <cp:lastPrinted>2009-10-22T18:22:04Z</cp:lastPrinted>
  <dcterms:created xsi:type="dcterms:W3CDTF">2008-08-14T09:20:46Z</dcterms:created>
  <dcterms:modified xsi:type="dcterms:W3CDTF">2022-10-24T16:47:34Z</dcterms:modified>
</cp:coreProperties>
</file>