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371" r:id="rId2"/>
    <p:sldId id="607" r:id="rId3"/>
    <p:sldId id="635" r:id="rId4"/>
    <p:sldId id="629" r:id="rId5"/>
    <p:sldId id="630" r:id="rId6"/>
    <p:sldId id="631" r:id="rId7"/>
    <p:sldId id="636" r:id="rId8"/>
    <p:sldId id="632" r:id="rId9"/>
    <p:sldId id="637" r:id="rId10"/>
    <p:sldId id="633" r:id="rId11"/>
    <p:sldId id="642" r:id="rId12"/>
    <p:sldId id="646" r:id="rId13"/>
    <p:sldId id="643" r:id="rId14"/>
    <p:sldId id="644" r:id="rId15"/>
    <p:sldId id="645" r:id="rId16"/>
  </p:sldIdLst>
  <p:sldSz cx="9144000" cy="6858000" type="screen4x3"/>
  <p:notesSz cx="9167813" cy="695007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88">
          <p15:clr>
            <a:srgbClr val="A4A3A4"/>
          </p15:clr>
        </p15:guide>
        <p15:guide id="2" pos="288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00FF"/>
    <a:srgbClr val="99CCFF"/>
    <a:srgbClr val="993300"/>
    <a:srgbClr val="FF0000"/>
    <a:srgbClr val="FF3300"/>
    <a:srgbClr val="FF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840"/>
    </p:cViewPr>
  </p:sorterViewPr>
  <p:notesViewPr>
    <p:cSldViewPr>
      <p:cViewPr varScale="1">
        <p:scale>
          <a:sx n="56" d="100"/>
          <a:sy n="56" d="100"/>
        </p:scale>
        <p:origin x="-1650" y="-84"/>
      </p:cViewPr>
      <p:guideLst>
        <p:guide orient="horz" pos="2188"/>
        <p:guide pos="288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7038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7834" y="0"/>
            <a:ext cx="3904293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12402"/>
            <a:ext cx="4007038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37834" y="6612402"/>
            <a:ext cx="3904293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9BA148C-5AA1-4C23-AA95-3CC580BF0EF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202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7038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37834" y="0"/>
            <a:ext cx="3904293" cy="3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30513" y="533400"/>
            <a:ext cx="3482975" cy="2613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2936" y="3305645"/>
            <a:ext cx="6676257" cy="314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12402"/>
            <a:ext cx="4007038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7834" y="6612402"/>
            <a:ext cx="3904293" cy="31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0F1A6BE-F846-4FC2-8389-46AF7A4962A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295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B29CFE-E6E8-4566-A197-89B1D92A9D50}" type="slidenum">
              <a:rPr lang="en-GB"/>
              <a:pPr/>
              <a:t>1</a:t>
            </a:fld>
            <a:endParaRPr lang="en-GB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54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1A6BE-F846-4FC2-8389-46AF7A4962A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54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221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005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242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405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405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405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65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2A27-77B8-4773-944A-CD3BE5A9756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365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2A27-77B8-4773-944A-CD3BE5A9756D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34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943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943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3E0BD-01A9-4FCE-B836-EC6F26930ACE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94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150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984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131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7918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1399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509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603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967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051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02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108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02368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68960"/>
            <a:ext cx="7772400" cy="1143000"/>
          </a:xfrm>
        </p:spPr>
        <p:txBody>
          <a:bodyPr/>
          <a:lstStyle/>
          <a:p>
            <a:r>
              <a:rPr lang="en-GB" dirty="0"/>
              <a:t>The Order of Salvation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669160"/>
            <a:ext cx="6400800" cy="1752600"/>
          </a:xfrm>
        </p:spPr>
        <p:txBody>
          <a:bodyPr/>
          <a:lstStyle/>
          <a:p>
            <a:r>
              <a:rPr lang="en-GB" dirty="0"/>
              <a:t>The Gospel Call (aka “preaching”)</a:t>
            </a:r>
          </a:p>
          <a:p>
            <a:r>
              <a:rPr lang="en-GB"/>
              <a:t>Lesson 05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3D5088-E371-44D2-A163-18CCDE6BB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93" y="24036"/>
            <a:ext cx="7012814" cy="27579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Hymn 81:1,2,5,6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219200"/>
            <a:ext cx="8100392" cy="5638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O for a thousand tongues to sing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my great Redeemer’s praise,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the glories of my God and King,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the triumphs of his grace!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2. My gracious Master and my God,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assist me to proclaim,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to spread through all the earth abroad,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dirty="0" err="1"/>
              <a:t>honours</a:t>
            </a:r>
            <a:r>
              <a:rPr lang="en-US" dirty="0"/>
              <a:t> of your name.     </a:t>
            </a:r>
            <a:endParaRPr lang="en-CA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69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Hymn 81:1,2,5,6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219200"/>
            <a:ext cx="8100392" cy="5638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 He speaks, and, listening to his voice,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new life the dead receive;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the mournful broken hearts rejoice;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the humble poor believe.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6. Hear him, you deaf; you voiceless ones, 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your loosened tongues employ;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you blind, behold your </a:t>
            </a:r>
            <a:r>
              <a:rPr lang="en-US" dirty="0" err="1"/>
              <a:t>Saviour</a:t>
            </a:r>
            <a:r>
              <a:rPr lang="en-US" dirty="0"/>
              <a:t> come;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and leap, you lame, for joy!</a:t>
            </a:r>
            <a:endParaRPr lang="en-CA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3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chain of salvation</a:t>
            </a:r>
          </a:p>
        </p:txBody>
      </p:sp>
      <p:sp>
        <p:nvSpPr>
          <p:cNvPr id="431110" name="AutoShape 6"/>
          <p:cNvSpPr>
            <a:spLocks noChangeArrowheads="1"/>
          </p:cNvSpPr>
          <p:nvPr/>
        </p:nvSpPr>
        <p:spPr bwMode="auto">
          <a:xfrm>
            <a:off x="2362200" y="1524000"/>
            <a:ext cx="2298700" cy="1077913"/>
          </a:xfrm>
          <a:prstGeom prst="rightArrow">
            <a:avLst>
              <a:gd name="adj1" fmla="val 50000"/>
              <a:gd name="adj2" fmla="val 53314"/>
            </a:avLst>
          </a:prstGeom>
          <a:solidFill>
            <a:srgbClr val="00FF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Gospel call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31111" name="AutoShape 7"/>
          <p:cNvSpPr>
            <a:spLocks noChangeArrowheads="1"/>
          </p:cNvSpPr>
          <p:nvPr/>
        </p:nvSpPr>
        <p:spPr bwMode="auto">
          <a:xfrm>
            <a:off x="4724400" y="1524000"/>
            <a:ext cx="2297113" cy="1077913"/>
          </a:xfrm>
          <a:prstGeom prst="rightArrow">
            <a:avLst>
              <a:gd name="adj1" fmla="val 50000"/>
              <a:gd name="adj2" fmla="val 53277"/>
            </a:avLst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Inward call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31112" name="AutoShape 8"/>
          <p:cNvSpPr>
            <a:spLocks noChangeArrowheads="1"/>
          </p:cNvSpPr>
          <p:nvPr/>
        </p:nvSpPr>
        <p:spPr bwMode="auto">
          <a:xfrm>
            <a:off x="7086600" y="1905000"/>
            <a:ext cx="1676400" cy="1752600"/>
          </a:xfrm>
          <a:prstGeom prst="curvedLeftArrow">
            <a:avLst>
              <a:gd name="adj1" fmla="val 20909"/>
              <a:gd name="adj2" fmla="val 41818"/>
              <a:gd name="adj3" fmla="val 33333"/>
            </a:avLst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31113" name="AutoShape 9"/>
          <p:cNvSpPr>
            <a:spLocks noChangeArrowheads="1"/>
          </p:cNvSpPr>
          <p:nvPr/>
        </p:nvSpPr>
        <p:spPr bwMode="auto">
          <a:xfrm>
            <a:off x="4267200" y="2743200"/>
            <a:ext cx="2673350" cy="1077913"/>
          </a:xfrm>
          <a:prstGeom prst="leftArrow">
            <a:avLst>
              <a:gd name="adj1" fmla="val 50000"/>
              <a:gd name="adj2" fmla="val 62003"/>
            </a:avLst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Regeneration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31114" name="AutoShape 10"/>
          <p:cNvSpPr>
            <a:spLocks noChangeArrowheads="1"/>
          </p:cNvSpPr>
          <p:nvPr/>
        </p:nvSpPr>
        <p:spPr bwMode="auto">
          <a:xfrm>
            <a:off x="1676400" y="2743200"/>
            <a:ext cx="2336800" cy="1077913"/>
          </a:xfrm>
          <a:prstGeom prst="leftArrow">
            <a:avLst>
              <a:gd name="adj1" fmla="val 50000"/>
              <a:gd name="adj2" fmla="val 54197"/>
            </a:avLst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Conversion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31115" name="AutoShape 11"/>
          <p:cNvSpPr>
            <a:spLocks noChangeArrowheads="1"/>
          </p:cNvSpPr>
          <p:nvPr/>
        </p:nvSpPr>
        <p:spPr bwMode="auto">
          <a:xfrm>
            <a:off x="0" y="3124200"/>
            <a:ext cx="1219200" cy="1752600"/>
          </a:xfrm>
          <a:prstGeom prst="curvedRightArrow">
            <a:avLst>
              <a:gd name="adj1" fmla="val 28750"/>
              <a:gd name="adj2" fmla="val 57500"/>
              <a:gd name="adj3" fmla="val 33333"/>
            </a:avLst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1116" name="AutoShape 12"/>
          <p:cNvSpPr>
            <a:spLocks noChangeArrowheads="1"/>
          </p:cNvSpPr>
          <p:nvPr/>
        </p:nvSpPr>
        <p:spPr bwMode="auto">
          <a:xfrm>
            <a:off x="3865563" y="4027488"/>
            <a:ext cx="2774950" cy="1077912"/>
          </a:xfrm>
          <a:prstGeom prst="rightArrow">
            <a:avLst>
              <a:gd name="adj1" fmla="val 50000"/>
              <a:gd name="adj2" fmla="val 64359"/>
            </a:avLst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Sanctification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31117" name="AutoShape 13"/>
          <p:cNvSpPr>
            <a:spLocks noChangeArrowheads="1"/>
          </p:cNvSpPr>
          <p:nvPr/>
        </p:nvSpPr>
        <p:spPr bwMode="auto">
          <a:xfrm>
            <a:off x="1295400" y="4027488"/>
            <a:ext cx="2465388" cy="1077912"/>
          </a:xfrm>
          <a:prstGeom prst="rightArrow">
            <a:avLst>
              <a:gd name="adj1" fmla="val 50000"/>
              <a:gd name="adj2" fmla="val 57180"/>
            </a:avLst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Justification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31118" name="Rectangle 14"/>
          <p:cNvSpPr>
            <a:spLocks noChangeArrowheads="1"/>
          </p:cNvSpPr>
          <p:nvPr/>
        </p:nvSpPr>
        <p:spPr bwMode="auto">
          <a:xfrm>
            <a:off x="6781800" y="4267200"/>
            <a:ext cx="2362200" cy="588963"/>
          </a:xfrm>
          <a:prstGeom prst="rect">
            <a:avLst/>
          </a:prstGeom>
          <a:solidFill>
            <a:srgbClr val="FF66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Glorification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3111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19800"/>
            <a:ext cx="80010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12954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1109" name="AutoShape 5"/>
          <p:cNvSpPr>
            <a:spLocks noChangeArrowheads="1"/>
          </p:cNvSpPr>
          <p:nvPr/>
        </p:nvSpPr>
        <p:spPr bwMode="auto">
          <a:xfrm>
            <a:off x="534988" y="1524000"/>
            <a:ext cx="1741487" cy="1077913"/>
          </a:xfrm>
          <a:prstGeom prst="rightArrow">
            <a:avLst>
              <a:gd name="adj1" fmla="val 50000"/>
              <a:gd name="adj2" fmla="val 40390"/>
            </a:avLst>
          </a:prstGeom>
          <a:solidFill>
            <a:srgbClr val="00FF00">
              <a:alpha val="50196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Election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85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Gospel call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If God chooses someone unto eternal life, God will have to get them to travel the road to eternal life.</a:t>
            </a:r>
          </a:p>
          <a:p>
            <a:pPr>
              <a:buFontTx/>
              <a:buNone/>
            </a:pPr>
            <a:r>
              <a:rPr lang="en-US" dirty="0"/>
              <a:t>The first thing God does, is have the gospel of salvation preached to them.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Gospel is from Old English “good spell” = good tidings</a:t>
            </a:r>
          </a:p>
          <a:p>
            <a:pPr algn="ctr"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The Greek is “</a:t>
            </a:r>
            <a:r>
              <a:rPr lang="en-US" i="1" dirty="0" err="1">
                <a:solidFill>
                  <a:srgbClr val="00FF00"/>
                </a:solidFill>
              </a:rPr>
              <a:t>eu</a:t>
            </a:r>
            <a:r>
              <a:rPr lang="en-US" i="1" dirty="0">
                <a:solidFill>
                  <a:srgbClr val="00FF00"/>
                </a:solidFill>
              </a:rPr>
              <a:t> </a:t>
            </a:r>
            <a:r>
              <a:rPr lang="en-US" i="1" dirty="0" err="1">
                <a:solidFill>
                  <a:srgbClr val="00FF00"/>
                </a:solidFill>
              </a:rPr>
              <a:t>angelia</a:t>
            </a:r>
            <a:r>
              <a:rPr lang="en-US" i="1" dirty="0">
                <a:solidFill>
                  <a:srgbClr val="00FF00"/>
                </a:solidFill>
              </a:rPr>
              <a:t>”; the origin of words like evangelism, evangelist, evangelization</a:t>
            </a:r>
            <a:endParaRPr lang="en-US" dirty="0"/>
          </a:p>
        </p:txBody>
      </p:sp>
      <p:sp>
        <p:nvSpPr>
          <p:cNvPr id="440324" name="AutoShape 4"/>
          <p:cNvSpPr>
            <a:spLocks noChangeArrowheads="1"/>
          </p:cNvSpPr>
          <p:nvPr/>
        </p:nvSpPr>
        <p:spPr bwMode="auto">
          <a:xfrm>
            <a:off x="228600" y="3575308"/>
            <a:ext cx="8677275" cy="1039297"/>
          </a:xfrm>
          <a:prstGeom prst="horizontalScroll">
            <a:avLst>
              <a:gd name="adj" fmla="val 7194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i="1" dirty="0">
                <a:solidFill>
                  <a:schemeClr val="bg1"/>
                </a:solidFill>
              </a:rPr>
              <a:t>And those whom He predestined He also called;...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Romans 8:30a</a:t>
            </a:r>
            <a:endParaRPr lang="en-US" dirty="0"/>
          </a:p>
        </p:txBody>
      </p:sp>
      <p:sp>
        <p:nvSpPr>
          <p:cNvPr id="440325" name="Text Box 5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 dirty="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65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0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0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3" grpId="0" uiExpand="1" build="p"/>
      <p:bldP spid="44032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Bible Study: Romans 10:13-15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8194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1. Everyone who calls on the name of the Lord</a:t>
            </a:r>
          </a:p>
          <a:p>
            <a:pPr>
              <a:buFontTx/>
              <a:buNone/>
            </a:pPr>
            <a:r>
              <a:rPr lang="en-US"/>
              <a:t>2. Believe</a:t>
            </a:r>
          </a:p>
          <a:p>
            <a:pPr>
              <a:buFontTx/>
              <a:buNone/>
            </a:pPr>
            <a:r>
              <a:rPr lang="en-US"/>
              <a:t>3. Hear</a:t>
            </a:r>
          </a:p>
          <a:p>
            <a:pPr>
              <a:buFontTx/>
              <a:buNone/>
            </a:pPr>
            <a:r>
              <a:rPr lang="en-US"/>
              <a:t>4. Preach</a:t>
            </a:r>
          </a:p>
          <a:p>
            <a:pPr>
              <a:buFontTx/>
              <a:buNone/>
            </a:pPr>
            <a:r>
              <a:rPr lang="en-US"/>
              <a:t>5. Send</a:t>
            </a:r>
          </a:p>
        </p:txBody>
      </p:sp>
      <p:grpSp>
        <p:nvGrpSpPr>
          <p:cNvPr id="443410" name="Group 18"/>
          <p:cNvGrpSpPr>
            <a:grpSpLocks/>
          </p:cNvGrpSpPr>
          <p:nvPr/>
        </p:nvGrpSpPr>
        <p:grpSpPr bwMode="auto">
          <a:xfrm>
            <a:off x="228600" y="3759324"/>
            <a:ext cx="8915400" cy="2370138"/>
            <a:chOff x="144" y="2402"/>
            <a:chExt cx="5616" cy="1493"/>
          </a:xfrm>
        </p:grpSpPr>
        <p:sp>
          <p:nvSpPr>
            <p:cNvPr id="443396" name="AutoShape 4"/>
            <p:cNvSpPr>
              <a:spLocks noChangeArrowheads="1"/>
            </p:cNvSpPr>
            <p:nvPr/>
          </p:nvSpPr>
          <p:spPr bwMode="auto">
            <a:xfrm>
              <a:off x="144" y="3216"/>
              <a:ext cx="879" cy="679"/>
            </a:xfrm>
            <a:prstGeom prst="rightArrow">
              <a:avLst>
                <a:gd name="adj1" fmla="val 50000"/>
                <a:gd name="adj2" fmla="val 32364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tx1"/>
                  </a:solidFill>
                </a:rPr>
                <a:t>Send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3397" name="AutoShape 5"/>
            <p:cNvSpPr>
              <a:spLocks noChangeArrowheads="1"/>
            </p:cNvSpPr>
            <p:nvPr/>
          </p:nvSpPr>
          <p:spPr bwMode="auto">
            <a:xfrm>
              <a:off x="1008" y="3216"/>
              <a:ext cx="1296" cy="679"/>
            </a:xfrm>
            <a:prstGeom prst="rightArrow">
              <a:avLst>
                <a:gd name="adj1" fmla="val 50000"/>
                <a:gd name="adj2" fmla="val 47717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tx1"/>
                  </a:solidFill>
                </a:rPr>
                <a:t>Preach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3398" name="AutoShape 6"/>
            <p:cNvSpPr>
              <a:spLocks noChangeArrowheads="1"/>
            </p:cNvSpPr>
            <p:nvPr/>
          </p:nvSpPr>
          <p:spPr bwMode="auto">
            <a:xfrm>
              <a:off x="2352" y="3216"/>
              <a:ext cx="864" cy="679"/>
            </a:xfrm>
            <a:prstGeom prst="rightArrow">
              <a:avLst>
                <a:gd name="adj1" fmla="val 50000"/>
                <a:gd name="adj2" fmla="val 31811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tx1"/>
                  </a:solidFill>
                </a:rPr>
                <a:t>Hear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3399" name="AutoShape 7"/>
            <p:cNvSpPr>
              <a:spLocks noChangeArrowheads="1"/>
            </p:cNvSpPr>
            <p:nvPr/>
          </p:nvSpPr>
          <p:spPr bwMode="auto">
            <a:xfrm>
              <a:off x="3216" y="3216"/>
              <a:ext cx="1017" cy="679"/>
            </a:xfrm>
            <a:prstGeom prst="rightArrow">
              <a:avLst>
                <a:gd name="adj1" fmla="val 50000"/>
                <a:gd name="adj2" fmla="val 37445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tx1"/>
                  </a:solidFill>
                </a:rPr>
                <a:t>Believe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3400" name="Rectangle 8"/>
            <p:cNvSpPr>
              <a:spLocks noChangeArrowheads="1"/>
            </p:cNvSpPr>
            <p:nvPr/>
          </p:nvSpPr>
          <p:spPr bwMode="auto">
            <a:xfrm>
              <a:off x="4272" y="3360"/>
              <a:ext cx="1488" cy="37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tx1"/>
                  </a:solidFill>
                </a:rPr>
                <a:t>Call on God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3401" name="Oval 9"/>
            <p:cNvSpPr>
              <a:spLocks noChangeArrowheads="1"/>
            </p:cNvSpPr>
            <p:nvPr/>
          </p:nvSpPr>
          <p:spPr bwMode="auto">
            <a:xfrm>
              <a:off x="144" y="2640"/>
              <a:ext cx="816" cy="439"/>
            </a:xfrm>
            <a:prstGeom prst="ellipse">
              <a:avLst/>
            </a:prstGeom>
            <a:solidFill>
              <a:srgbClr val="CC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tx1"/>
                  </a:solidFill>
                </a:rPr>
                <a:t>God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3402" name="Oval 10"/>
            <p:cNvSpPr>
              <a:spLocks noChangeArrowheads="1"/>
            </p:cNvSpPr>
            <p:nvPr/>
          </p:nvSpPr>
          <p:spPr bwMode="auto">
            <a:xfrm>
              <a:off x="2352" y="2640"/>
              <a:ext cx="3408" cy="439"/>
            </a:xfrm>
            <a:prstGeom prst="ellipse">
              <a:avLst/>
            </a:prstGeom>
            <a:solidFill>
              <a:srgbClr val="CC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tx1"/>
                  </a:solidFill>
                </a:rPr>
                <a:t>Elect  believer</a:t>
              </a: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3403" name="Oval 11"/>
            <p:cNvSpPr>
              <a:spLocks noChangeArrowheads="1"/>
            </p:cNvSpPr>
            <p:nvPr/>
          </p:nvSpPr>
          <p:spPr bwMode="auto">
            <a:xfrm>
              <a:off x="1008" y="2402"/>
              <a:ext cx="1248" cy="820"/>
            </a:xfrm>
            <a:prstGeom prst="ellipse">
              <a:avLst/>
            </a:prstGeom>
            <a:solidFill>
              <a:srgbClr val="CC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tx1"/>
                  </a:solidFill>
                </a:rPr>
                <a:t>Inter-mediary</a:t>
              </a:r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443405" name="Picture 13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3409" name="Group 17"/>
          <p:cNvGrpSpPr>
            <a:grpSpLocks/>
          </p:cNvGrpSpPr>
          <p:nvPr/>
        </p:nvGrpSpPr>
        <p:grpSpPr bwMode="auto">
          <a:xfrm>
            <a:off x="230905" y="6107485"/>
            <a:ext cx="8915400" cy="735012"/>
            <a:chOff x="144" y="3869"/>
            <a:chExt cx="5616" cy="463"/>
          </a:xfrm>
        </p:grpSpPr>
        <p:sp>
          <p:nvSpPr>
            <p:cNvPr id="443406" name="Oval 14"/>
            <p:cNvSpPr>
              <a:spLocks noChangeArrowheads="1"/>
            </p:cNvSpPr>
            <p:nvPr/>
          </p:nvSpPr>
          <p:spPr bwMode="auto">
            <a:xfrm>
              <a:off x="144" y="3875"/>
              <a:ext cx="816" cy="439"/>
            </a:xfrm>
            <a:prstGeom prst="ellipse">
              <a:avLst/>
            </a:prstGeom>
            <a:solidFill>
              <a:srgbClr val="99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God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3407" name="Oval 15"/>
            <p:cNvSpPr>
              <a:spLocks noChangeArrowheads="1"/>
            </p:cNvSpPr>
            <p:nvPr/>
          </p:nvSpPr>
          <p:spPr bwMode="auto">
            <a:xfrm>
              <a:off x="2352" y="3875"/>
              <a:ext cx="3408" cy="439"/>
            </a:xfrm>
            <a:prstGeom prst="ellipse">
              <a:avLst/>
            </a:prstGeom>
            <a:solidFill>
              <a:srgbClr val="99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ME!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3408" name="Oval 16"/>
            <p:cNvSpPr>
              <a:spLocks noChangeArrowheads="1"/>
            </p:cNvSpPr>
            <p:nvPr/>
          </p:nvSpPr>
          <p:spPr bwMode="auto">
            <a:xfrm>
              <a:off x="1056" y="3869"/>
              <a:ext cx="1248" cy="463"/>
            </a:xfrm>
            <a:prstGeom prst="ellipse">
              <a:avLst/>
            </a:prstGeom>
            <a:solidFill>
              <a:srgbClr val="99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minister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225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3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3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24400" cy="1143000"/>
          </a:xfrm>
        </p:spPr>
        <p:txBody>
          <a:bodyPr/>
          <a:lstStyle/>
          <a:p>
            <a:r>
              <a:rPr lang="en-US" dirty="0"/>
              <a:t>Why bother?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4724400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Why do evangelism (preach the gospel) if God has predetermined who will be saved and will Himself make sure they will be saved?</a:t>
            </a:r>
          </a:p>
        </p:txBody>
      </p:sp>
      <p:pic>
        <p:nvPicPr>
          <p:cNvPr id="4413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228600"/>
            <a:ext cx="4302125" cy="66294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653136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591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24400" cy="1143000"/>
          </a:xfrm>
        </p:spPr>
        <p:txBody>
          <a:bodyPr/>
          <a:lstStyle/>
          <a:p>
            <a:r>
              <a:rPr lang="en-US" dirty="0"/>
              <a:t>Why bother?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4724400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Why do evangelism (preach the gospel) if God has predetermined who will be saved and will Himself make sure they will be saved?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Because it pleases God to use the service of man to do this. He saves people by having </a:t>
            </a:r>
            <a:r>
              <a:rPr lang="en-US" u="sng" dirty="0">
                <a:solidFill>
                  <a:srgbClr val="00FF00"/>
                </a:solidFill>
              </a:rPr>
              <a:t>humans</a:t>
            </a:r>
            <a:r>
              <a:rPr lang="en-US" dirty="0">
                <a:solidFill>
                  <a:srgbClr val="00FF00"/>
                </a:solidFill>
              </a:rPr>
              <a:t> preach the gospel to them.</a:t>
            </a:r>
          </a:p>
        </p:txBody>
      </p:sp>
      <p:pic>
        <p:nvPicPr>
          <p:cNvPr id="4413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228600"/>
            <a:ext cx="4302125" cy="66294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7668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bother?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If a framer has decided to nail two pieces of lumber together, he’ll still need to grab a hammer and a nail. </a:t>
            </a:r>
          </a:p>
          <a:p>
            <a:pPr marL="0" indent="0">
              <a:buNone/>
            </a:pPr>
            <a:r>
              <a:rPr lang="en-CA" dirty="0"/>
              <a:t>A decision has to be </a:t>
            </a:r>
            <a:r>
              <a:rPr lang="en-CA" i="1" dirty="0"/>
              <a:t>executed</a:t>
            </a:r>
            <a:r>
              <a:rPr lang="en-CA" dirty="0"/>
              <a:t>. The execution of a decision involves instruments (hammer, nail)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421539" y="5666825"/>
            <a:ext cx="1368152" cy="578882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God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2462064" y="5687919"/>
            <a:ext cx="1800200" cy="578882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Preacher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4860032" y="5707886"/>
            <a:ext cx="1368152" cy="578882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Gospel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6876256" y="5428462"/>
            <a:ext cx="1872208" cy="1055608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Believing person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395536" y="4077072"/>
            <a:ext cx="1512168" cy="57888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Framer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2462064" y="4077072"/>
            <a:ext cx="1800200" cy="57888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Hammer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860032" y="4097039"/>
            <a:ext cx="1368152" cy="57888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Nail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6876256" y="3817615"/>
            <a:ext cx="1872208" cy="1055608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Joined lumber</a:t>
            </a:r>
          </a:p>
        </p:txBody>
      </p:sp>
    </p:spTree>
    <p:extLst>
      <p:ext uri="{BB962C8B-B14F-4D97-AF65-F5344CB8AC3E}">
        <p14:creationId xmlns:p14="http://schemas.microsoft.com/office/powerpoint/2010/main" val="151955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24400" cy="1143000"/>
          </a:xfrm>
        </p:spPr>
        <p:txBody>
          <a:bodyPr/>
          <a:lstStyle/>
          <a:p>
            <a:r>
              <a:rPr lang="en-US"/>
              <a:t>Why bother?</a:t>
            </a:r>
          </a:p>
        </p:txBody>
      </p:sp>
      <p:sp>
        <p:nvSpPr>
          <p:cNvPr id="44237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036496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Which also means, if we don’t preach the gospel, we’re actually preventing God from achieving His purpose!</a:t>
            </a:r>
          </a:p>
          <a:p>
            <a:pPr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dirty="0"/>
              <a:t>No hammer – no joined lumber.</a:t>
            </a:r>
          </a:p>
          <a:p>
            <a:pPr algn="ctr">
              <a:buFontTx/>
              <a:buNone/>
            </a:pPr>
            <a:r>
              <a:rPr lang="en-US" dirty="0"/>
              <a:t>No preacher – no believing persons! 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195131" y="4649372"/>
            <a:ext cx="8677275" cy="2042755"/>
          </a:xfrm>
          <a:prstGeom prst="horizontalScroll">
            <a:avLst>
              <a:gd name="adj" fmla="val 7194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i="1" dirty="0">
                <a:solidFill>
                  <a:schemeClr val="bg1"/>
                </a:solidFill>
              </a:rPr>
              <a:t>How are they to believe in Him of whom they have never heard? And how are they to hear without someone preaching?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Romans 10:14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3390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Forgiveness and Damnation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0574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How should a minister, preaching a sermon, speak about forgiveness and damnation in relation to his audience, consisting of both church members and guests</a:t>
            </a:r>
            <a:r>
              <a:rPr lang="nl-NL"/>
              <a:t>?</a:t>
            </a:r>
            <a:endParaRPr lang="en-US"/>
          </a:p>
        </p:txBody>
      </p:sp>
      <p:sp>
        <p:nvSpPr>
          <p:cNvPr id="447492" name="Rectangle 4"/>
          <p:cNvSpPr>
            <a:spLocks noChangeArrowheads="1"/>
          </p:cNvSpPr>
          <p:nvPr/>
        </p:nvSpPr>
        <p:spPr bwMode="auto">
          <a:xfrm>
            <a:off x="2514600" y="3354388"/>
            <a:ext cx="6629400" cy="325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3200" i="1">
                <a:solidFill>
                  <a:srgbClr val="FF6600"/>
                </a:solidFill>
              </a:rPr>
              <a:t>Therefore, let every one that is out of Christ, now awake and flee from the wrath to come. The wrath of Almighty God is now undoubtedly hanging over a great part of this congregation.</a:t>
            </a:r>
          </a:p>
          <a:p>
            <a:pPr algn="r"/>
            <a:r>
              <a:rPr lang="en-US" sz="2400" i="1">
                <a:solidFill>
                  <a:srgbClr val="FF6600"/>
                </a:solidFill>
              </a:rPr>
              <a:t>Jonathan Edwards,</a:t>
            </a:r>
          </a:p>
          <a:p>
            <a:pPr algn="r"/>
            <a:r>
              <a:rPr lang="en-US" sz="2400" i="1">
                <a:solidFill>
                  <a:srgbClr val="FF6600"/>
                </a:solidFill>
              </a:rPr>
              <a:t>from “Sinners in the hands of an angry God”</a:t>
            </a:r>
          </a:p>
        </p:txBody>
      </p:sp>
      <p:pic>
        <p:nvPicPr>
          <p:cNvPr id="4474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249713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7494" name="Picture 6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37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Comparisons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gospel can be proclaimed in various ways.</a:t>
            </a:r>
          </a:p>
          <a:p>
            <a:pPr>
              <a:buFontTx/>
              <a:buNone/>
            </a:pPr>
            <a:r>
              <a:rPr lang="en-US" dirty="0"/>
              <a:t>	- over the radio </a:t>
            </a:r>
            <a:r>
              <a:rPr lang="en-US"/>
              <a:t>/ pod-cast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	- in a conversation</a:t>
            </a:r>
          </a:p>
          <a:p>
            <a:pPr>
              <a:buFontTx/>
              <a:buNone/>
            </a:pPr>
            <a:r>
              <a:rPr lang="en-US" dirty="0"/>
              <a:t>	- during a Bible study</a:t>
            </a:r>
          </a:p>
          <a:p>
            <a:pPr>
              <a:buFontTx/>
              <a:buNone/>
            </a:pPr>
            <a:r>
              <a:rPr lang="en-US" dirty="0"/>
              <a:t>	- when the Bible is read</a:t>
            </a:r>
          </a:p>
          <a:p>
            <a:pPr>
              <a:buFontTx/>
              <a:buNone/>
            </a:pPr>
            <a:r>
              <a:rPr lang="en-US" dirty="0"/>
              <a:t>	- in a worship service (by ministers, elders, students)</a:t>
            </a:r>
          </a:p>
          <a:p>
            <a:pPr>
              <a:buFontTx/>
              <a:buNone/>
            </a:pPr>
            <a:r>
              <a:rPr lang="en-US" dirty="0"/>
              <a:t>	- during instruction (catechism)</a:t>
            </a:r>
          </a:p>
          <a:p>
            <a:pPr>
              <a:buFontTx/>
              <a:buNone/>
            </a:pPr>
            <a:r>
              <a:rPr lang="en-US" dirty="0"/>
              <a:t>What are differences between these?</a:t>
            </a:r>
          </a:p>
        </p:txBody>
      </p:sp>
      <p:pic>
        <p:nvPicPr>
          <p:cNvPr id="448516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Karlo Study\Dropbox\RO Artwork\App Artwork\win-tile-ic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916832"/>
            <a:ext cx="1736725" cy="173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036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Does God mean it?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gospel is: God forgives because of Christ!</a:t>
            </a:r>
          </a:p>
          <a:p>
            <a:pPr>
              <a:buFontTx/>
              <a:buNone/>
            </a:pPr>
            <a:r>
              <a:rPr lang="en-US" dirty="0"/>
              <a:t>However, only the elect receive forgiveness</a:t>
            </a:r>
          </a:p>
          <a:p>
            <a:pPr>
              <a:buFontTx/>
              <a:buNone/>
            </a:pPr>
            <a:r>
              <a:rPr lang="en-US" dirty="0"/>
              <a:t>But more than just the elect hear the gospel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So does God mean what He has preachers say?</a:t>
            </a:r>
          </a:p>
          <a:p>
            <a:pPr>
              <a:buFontTx/>
              <a:buNone/>
            </a:pPr>
            <a:r>
              <a:rPr lang="en-US" i="1" dirty="0"/>
              <a:t>How</a:t>
            </a:r>
            <a:r>
              <a:rPr lang="en-US" dirty="0"/>
              <a:t> should a preacher say it?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i="1" dirty="0"/>
              <a:t>(This tends to be the issue that separates Canadian Reformed, United Reformed, Free Reformed and Heritage Reformed here in North America)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444420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343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Does God mean it?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How should a preacher say it?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Declaration: You have been forgiven</a:t>
            </a:r>
          </a:p>
          <a:p>
            <a:pPr>
              <a:buFontTx/>
              <a:buNone/>
            </a:pPr>
            <a:r>
              <a:rPr lang="en-US" dirty="0"/>
              <a:t>Conditional: You are forgiven if you believe</a:t>
            </a:r>
          </a:p>
          <a:p>
            <a:pPr>
              <a:buFontTx/>
              <a:buNone/>
            </a:pPr>
            <a:r>
              <a:rPr lang="en-US" dirty="0"/>
              <a:t>Question: Do you believe you are forgiven?</a:t>
            </a:r>
          </a:p>
          <a:p>
            <a:pPr>
              <a:buFontTx/>
              <a:buNone/>
            </a:pPr>
            <a:r>
              <a:rPr lang="en-US" dirty="0"/>
              <a:t>Generalized: Those who believe are forgiven</a:t>
            </a:r>
          </a:p>
          <a:p>
            <a:pPr>
              <a:buFontTx/>
              <a:buNone/>
            </a:pPr>
            <a:r>
              <a:rPr lang="en-US" dirty="0"/>
              <a:t>Command: Seek God’s forgiveness!</a:t>
            </a:r>
          </a:p>
        </p:txBody>
      </p:sp>
      <p:pic>
        <p:nvPicPr>
          <p:cNvPr id="444420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447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Does God mean it?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Yes, God means it. 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A preacher should always preach the full counsel of God.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This means assurance of forgiveness to those who are God’s, as evidenced by faith.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This means condemnation to those who refuse to believe.</a:t>
            </a:r>
          </a:p>
          <a:p>
            <a:pPr>
              <a:buFontTx/>
              <a:buNone/>
            </a:pPr>
            <a:endParaRPr lang="en-US" dirty="0">
              <a:solidFill>
                <a:srgbClr val="00FF00"/>
              </a:solidFill>
            </a:endParaRPr>
          </a:p>
          <a:p>
            <a:pPr>
              <a:buFontTx/>
              <a:buNone/>
            </a:pPr>
            <a:r>
              <a:rPr lang="en-US" sz="2400" dirty="0"/>
              <a:t>Ministers are to publicly declare and testify to each believer and to all unbelievers and hypocrites (LD 31)</a:t>
            </a:r>
          </a:p>
        </p:txBody>
      </p:sp>
      <p:pic>
        <p:nvPicPr>
          <p:cNvPr id="444420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40245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4197</TotalTime>
  <Words>829</Words>
  <Application>Microsoft Office PowerPoint</Application>
  <PresentationFormat>On-screen Show (4:3)</PresentationFormat>
  <Paragraphs>137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Comic Sans MS</vt:lpstr>
      <vt:lpstr>Times New Roman</vt:lpstr>
      <vt:lpstr>Wingdings</vt:lpstr>
      <vt:lpstr>2_Office Theme</vt:lpstr>
      <vt:lpstr>The Order of Salvation</vt:lpstr>
      <vt:lpstr>Hymn 81:1,2,5,6</vt:lpstr>
      <vt:lpstr>Hymn 81:1,2,5,6</vt:lpstr>
      <vt:lpstr>The chain of salvation</vt:lpstr>
      <vt:lpstr>Gospel call</vt:lpstr>
      <vt:lpstr>Bible Study: Romans 10:13-15</vt:lpstr>
      <vt:lpstr>Why bother?</vt:lpstr>
      <vt:lpstr>Why bother?</vt:lpstr>
      <vt:lpstr>Why bother?</vt:lpstr>
      <vt:lpstr>Why bother?</vt:lpstr>
      <vt:lpstr>Forgiveness and Damnation</vt:lpstr>
      <vt:lpstr>Comparisons</vt:lpstr>
      <vt:lpstr>Does God mean it?</vt:lpstr>
      <vt:lpstr>Does God mean it?</vt:lpstr>
      <vt:lpstr>Does God mean 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gedraagt een christen zich?</dc:title>
  <dc:creator>Roelf Janssen</dc:creator>
  <cp:lastModifiedBy>Roelf Janssen</cp:lastModifiedBy>
  <cp:revision>153</cp:revision>
  <cp:lastPrinted>2011-09-20T21:55:54Z</cp:lastPrinted>
  <dcterms:created xsi:type="dcterms:W3CDTF">2008-08-14T09:20:46Z</dcterms:created>
  <dcterms:modified xsi:type="dcterms:W3CDTF">2024-10-08T10:50:03Z</dcterms:modified>
</cp:coreProperties>
</file>