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371" r:id="rId2"/>
    <p:sldId id="632" r:id="rId3"/>
    <p:sldId id="614" r:id="rId4"/>
    <p:sldId id="642" r:id="rId5"/>
    <p:sldId id="643" r:id="rId6"/>
    <p:sldId id="644" r:id="rId7"/>
    <p:sldId id="638" r:id="rId8"/>
    <p:sldId id="646" r:id="rId9"/>
    <p:sldId id="637" r:id="rId10"/>
    <p:sldId id="630" r:id="rId11"/>
    <p:sldId id="636" r:id="rId12"/>
    <p:sldId id="647" r:id="rId13"/>
    <p:sldId id="615" r:id="rId14"/>
    <p:sldId id="645" r:id="rId15"/>
  </p:sldIdLst>
  <p:sldSz cx="9144000" cy="6858000" type="screen4x3"/>
  <p:notesSz cx="9167813" cy="6950075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89">
          <p15:clr>
            <a:srgbClr val="A4A3A4"/>
          </p15:clr>
        </p15:guide>
        <p15:guide id="2" pos="288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00FF"/>
    <a:srgbClr val="99CCFF"/>
    <a:srgbClr val="993300"/>
    <a:srgbClr val="FF0000"/>
    <a:srgbClr val="0066FF"/>
    <a:srgbClr val="CC3300"/>
    <a:srgbClr val="CCFF99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650" y="-84"/>
      </p:cViewPr>
      <p:guideLst>
        <p:guide orient="horz" pos="2189"/>
        <p:guide pos="288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0803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37256" y="0"/>
            <a:ext cx="390542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611898"/>
            <a:ext cx="400803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37256" y="6611898"/>
            <a:ext cx="390542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C93D930-530B-4139-8732-007C1ECA555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797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0803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37256" y="0"/>
            <a:ext cx="390542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30513" y="533400"/>
            <a:ext cx="3484562" cy="26130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7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33404" y="3305949"/>
            <a:ext cx="6675877" cy="3147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611898"/>
            <a:ext cx="400803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37256" y="6611898"/>
            <a:ext cx="390542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ABB2A27-77B8-4773-944A-CD3BE5A9756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7427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B4B5C-5A30-4663-A24D-6F961A66224C}" type="slidenum">
              <a:rPr lang="en-GB"/>
              <a:pPr/>
              <a:t>1</a:t>
            </a:fld>
            <a:endParaRPr lang="en-GB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39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14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02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026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32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2:34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468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3150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2:40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527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34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2:29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972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294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1042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104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9364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9805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774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2385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405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5434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2287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812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0715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8494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9612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3962101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212976"/>
            <a:ext cx="7772400" cy="1143000"/>
          </a:xfrm>
        </p:spPr>
        <p:txBody>
          <a:bodyPr/>
          <a:lstStyle/>
          <a:p>
            <a:r>
              <a:rPr lang="en-GB" dirty="0"/>
              <a:t>The Order of Salvation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813176"/>
            <a:ext cx="6400800" cy="1752600"/>
          </a:xfrm>
        </p:spPr>
        <p:txBody>
          <a:bodyPr/>
          <a:lstStyle/>
          <a:p>
            <a:r>
              <a:rPr lang="en-GB" dirty="0"/>
              <a:t>Gospel Call – aka “preaching” (2)</a:t>
            </a:r>
          </a:p>
          <a:p>
            <a:r>
              <a:rPr lang="en-GB" dirty="0"/>
              <a:t>Lesson 06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63A716-7DC1-42B1-BB94-B05140E67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593" y="24036"/>
            <a:ext cx="7012814" cy="27579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Psalm 40:4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Before the congregation I profess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the love and truth you have revealed.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My lips, O </a:t>
            </a:r>
            <a:r>
              <a:rPr lang="en-US" cap="small" dirty="0">
                <a:solidFill>
                  <a:schemeClr val="tx1"/>
                </a:solidFill>
              </a:rPr>
              <a:t>Lord</a:t>
            </a:r>
            <a:r>
              <a:rPr lang="en-US" dirty="0">
                <a:solidFill>
                  <a:schemeClr val="tx1"/>
                </a:solidFill>
              </a:rPr>
              <a:t>, I have not sealed;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my heart has not concealed your righteousness.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For everywhere I’ve spoken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of faithfulness unbroken,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of blessings from above.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The great assembly heard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of your trustworthy word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	and of your steadfast love.</a:t>
            </a:r>
            <a:endParaRPr lang="en-CA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40865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309688"/>
            <a:ext cx="12954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110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chain of salvation</a:t>
            </a:r>
          </a:p>
        </p:txBody>
      </p:sp>
      <p:sp>
        <p:nvSpPr>
          <p:cNvPr id="431109" name="AutoShape 1029"/>
          <p:cNvSpPr>
            <a:spLocks noChangeArrowheads="1"/>
          </p:cNvSpPr>
          <p:nvPr/>
        </p:nvSpPr>
        <p:spPr bwMode="auto">
          <a:xfrm>
            <a:off x="534988" y="1524000"/>
            <a:ext cx="1741487" cy="1077913"/>
          </a:xfrm>
          <a:prstGeom prst="rightArrow">
            <a:avLst>
              <a:gd name="adj1" fmla="val 50000"/>
              <a:gd name="adj2" fmla="val 40390"/>
            </a:avLst>
          </a:prstGeom>
          <a:solidFill>
            <a:srgbClr val="00FF00">
              <a:alpha val="50196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Election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31110" name="AutoShape 1030"/>
          <p:cNvSpPr>
            <a:spLocks noChangeArrowheads="1"/>
          </p:cNvSpPr>
          <p:nvPr/>
        </p:nvSpPr>
        <p:spPr bwMode="auto">
          <a:xfrm>
            <a:off x="2362200" y="1524000"/>
            <a:ext cx="2298700" cy="1077913"/>
          </a:xfrm>
          <a:prstGeom prst="rightArrow">
            <a:avLst>
              <a:gd name="adj1" fmla="val 50000"/>
              <a:gd name="adj2" fmla="val 53314"/>
            </a:avLst>
          </a:prstGeom>
          <a:solidFill>
            <a:srgbClr val="00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Gospel call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31111" name="AutoShape 1031"/>
          <p:cNvSpPr>
            <a:spLocks noChangeArrowheads="1"/>
          </p:cNvSpPr>
          <p:nvPr/>
        </p:nvSpPr>
        <p:spPr bwMode="auto">
          <a:xfrm>
            <a:off x="4724400" y="1524000"/>
            <a:ext cx="2297113" cy="1077913"/>
          </a:xfrm>
          <a:prstGeom prst="rightArrow">
            <a:avLst>
              <a:gd name="adj1" fmla="val 50000"/>
              <a:gd name="adj2" fmla="val 53277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Inward call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31112" name="AutoShape 1032"/>
          <p:cNvSpPr>
            <a:spLocks noChangeArrowheads="1"/>
          </p:cNvSpPr>
          <p:nvPr/>
        </p:nvSpPr>
        <p:spPr bwMode="auto">
          <a:xfrm>
            <a:off x="7086600" y="1905000"/>
            <a:ext cx="1676400" cy="1752600"/>
          </a:xfrm>
          <a:prstGeom prst="curvedLeftArrow">
            <a:avLst>
              <a:gd name="adj1" fmla="val 20909"/>
              <a:gd name="adj2" fmla="val 41818"/>
              <a:gd name="adj3" fmla="val 33333"/>
            </a:avLst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431113" name="AutoShape 1033"/>
          <p:cNvSpPr>
            <a:spLocks noChangeArrowheads="1"/>
          </p:cNvSpPr>
          <p:nvPr/>
        </p:nvSpPr>
        <p:spPr bwMode="auto">
          <a:xfrm>
            <a:off x="4267200" y="2743200"/>
            <a:ext cx="2673350" cy="1077913"/>
          </a:xfrm>
          <a:prstGeom prst="leftArrow">
            <a:avLst>
              <a:gd name="adj1" fmla="val 50000"/>
              <a:gd name="adj2" fmla="val 62003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Regeneration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31114" name="AutoShape 1034"/>
          <p:cNvSpPr>
            <a:spLocks noChangeArrowheads="1"/>
          </p:cNvSpPr>
          <p:nvPr/>
        </p:nvSpPr>
        <p:spPr bwMode="auto">
          <a:xfrm>
            <a:off x="1676400" y="2743200"/>
            <a:ext cx="2336800" cy="1077913"/>
          </a:xfrm>
          <a:prstGeom prst="leftArrow">
            <a:avLst>
              <a:gd name="adj1" fmla="val 50000"/>
              <a:gd name="adj2" fmla="val 54197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Conversion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31115" name="AutoShape 1035"/>
          <p:cNvSpPr>
            <a:spLocks noChangeArrowheads="1"/>
          </p:cNvSpPr>
          <p:nvPr/>
        </p:nvSpPr>
        <p:spPr bwMode="auto">
          <a:xfrm>
            <a:off x="0" y="3124200"/>
            <a:ext cx="1219200" cy="1752600"/>
          </a:xfrm>
          <a:prstGeom prst="curvedRightArrow">
            <a:avLst>
              <a:gd name="adj1" fmla="val 28750"/>
              <a:gd name="adj2" fmla="val 57500"/>
              <a:gd name="adj3" fmla="val 33333"/>
            </a:avLst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31116" name="AutoShape 1036"/>
          <p:cNvSpPr>
            <a:spLocks noChangeArrowheads="1"/>
          </p:cNvSpPr>
          <p:nvPr/>
        </p:nvSpPr>
        <p:spPr bwMode="auto">
          <a:xfrm>
            <a:off x="3865563" y="4027488"/>
            <a:ext cx="2774950" cy="1077912"/>
          </a:xfrm>
          <a:prstGeom prst="rightArrow">
            <a:avLst>
              <a:gd name="adj1" fmla="val 50000"/>
              <a:gd name="adj2" fmla="val 64359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Sanctification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31117" name="AutoShape 1037"/>
          <p:cNvSpPr>
            <a:spLocks noChangeArrowheads="1"/>
          </p:cNvSpPr>
          <p:nvPr/>
        </p:nvSpPr>
        <p:spPr bwMode="auto">
          <a:xfrm>
            <a:off x="1295400" y="4027488"/>
            <a:ext cx="2465388" cy="1077912"/>
          </a:xfrm>
          <a:prstGeom prst="rightArrow">
            <a:avLst>
              <a:gd name="adj1" fmla="val 50000"/>
              <a:gd name="adj2" fmla="val 57180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Justification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31118" name="Rectangle 1038"/>
          <p:cNvSpPr>
            <a:spLocks noChangeArrowheads="1"/>
          </p:cNvSpPr>
          <p:nvPr/>
        </p:nvSpPr>
        <p:spPr bwMode="auto">
          <a:xfrm>
            <a:off x="6781800" y="4267200"/>
            <a:ext cx="2362200" cy="588963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Glorification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431119" name="Picture 10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19800"/>
            <a:ext cx="800100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2 Cor 5:18-21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46468" name="Picture 4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79726"/>
            <a:ext cx="228600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56" y="3938364"/>
            <a:ext cx="1880072" cy="25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987" y="1183010"/>
            <a:ext cx="2047872" cy="25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07" y="1354207"/>
            <a:ext cx="1663557" cy="25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734" y="3954537"/>
            <a:ext cx="1905332" cy="2511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400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2 Cor 5:18-21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1. The ministry of reconciliation</a:t>
            </a:r>
          </a:p>
          <a:p>
            <a:pPr>
              <a:buFontTx/>
              <a:buNone/>
            </a:pPr>
            <a:r>
              <a:rPr lang="en-US" dirty="0"/>
              <a:t>2. Christ</a:t>
            </a:r>
          </a:p>
          <a:p>
            <a:pPr>
              <a:buFontTx/>
              <a:buNone/>
            </a:pPr>
            <a:r>
              <a:rPr lang="en-US" dirty="0"/>
              <a:t>3. Not counting men’s trespasses against them</a:t>
            </a:r>
          </a:p>
          <a:p>
            <a:pPr>
              <a:buFontTx/>
              <a:buNone/>
            </a:pPr>
            <a:r>
              <a:rPr lang="en-US" dirty="0"/>
              <a:t>4. Christ’s ambassadors</a:t>
            </a:r>
          </a:p>
          <a:p>
            <a:pPr>
              <a:buFontTx/>
              <a:buNone/>
            </a:pPr>
            <a:r>
              <a:rPr lang="en-US" dirty="0"/>
              <a:t>5. God</a:t>
            </a:r>
          </a:p>
          <a:p>
            <a:pPr>
              <a:buFontTx/>
              <a:buNone/>
            </a:pPr>
            <a:r>
              <a:rPr lang="en-US" dirty="0"/>
              <a:t>6. We ought to sit up and listen closely!</a:t>
            </a:r>
          </a:p>
          <a:p>
            <a:pPr>
              <a:buFontTx/>
              <a:buNone/>
            </a:pPr>
            <a:r>
              <a:rPr lang="en-US" dirty="0"/>
              <a:t>7. B. Seek the forgiveness of God!</a:t>
            </a:r>
          </a:p>
        </p:txBody>
      </p:sp>
      <p:pic>
        <p:nvPicPr>
          <p:cNvPr id="446468" name="Picture 4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30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Three video clips from sermons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We’ll watch clips from sermons by three of North America’s popular Bible believing ministers:</a:t>
            </a:r>
          </a:p>
          <a:p>
            <a:pPr marL="0" indent="0" algn="ctr">
              <a:buNone/>
            </a:pPr>
            <a:endParaRPr lang="en-CA" dirty="0"/>
          </a:p>
          <a:p>
            <a:pPr marL="0" indent="0" algn="ctr">
              <a:buNone/>
            </a:pPr>
            <a:r>
              <a:rPr lang="en-CA" dirty="0"/>
              <a:t>John Piper (Reformed Baptist)</a:t>
            </a:r>
          </a:p>
          <a:p>
            <a:pPr marL="0" indent="0" algn="ctr">
              <a:buNone/>
            </a:pPr>
            <a:r>
              <a:rPr lang="en-CA" dirty="0"/>
              <a:t>Mark Driscoll (formerly of Mars Hill)</a:t>
            </a:r>
          </a:p>
          <a:p>
            <a:pPr marL="0" indent="0" algn="ctr">
              <a:buNone/>
            </a:pPr>
            <a:r>
              <a:rPr lang="en-CA" dirty="0"/>
              <a:t>Tim Keller (Presbyterian Church of America)</a:t>
            </a:r>
          </a:p>
          <a:p>
            <a:pPr marL="0" indent="0" algn="ctr">
              <a:buNone/>
            </a:pPr>
            <a:endParaRPr lang="en-CA" dirty="0"/>
          </a:p>
          <a:p>
            <a:pPr marL="0" indent="0" algn="ctr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48550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Preaching – John Piper</a:t>
            </a:r>
          </a:p>
        </p:txBody>
      </p:sp>
      <p:pic>
        <p:nvPicPr>
          <p:cNvPr id="3" name="Preaching - John Piper God isn't your butler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 flipH="1" flipV="1">
            <a:off x="1043608" y="1124744"/>
            <a:ext cx="6917718" cy="518829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2072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of the Gospel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How far may a preacher go in mimicry?</a:t>
            </a:r>
          </a:p>
          <a:p>
            <a:pPr marL="0" indent="0">
              <a:buNone/>
            </a:pPr>
            <a:r>
              <a:rPr lang="en-US" dirty="0"/>
              <a:t>	- did you find John Piper authentic?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48516" name="Picture 4" descr="C:\Documents and Settings\Karlo Janssen\Mijn documenten\Downloads\Dit Koningskind\kidsmoment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0"/>
            <a:ext cx="1066800" cy="104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5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Preaching – Mark Driscoll</a:t>
            </a:r>
          </a:p>
        </p:txBody>
      </p:sp>
      <p:pic>
        <p:nvPicPr>
          <p:cNvPr id="3" name="Preaching Mark Driscoll __ Video Games Are Just Stupid!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5536" y="1124744"/>
            <a:ext cx="8416219" cy="4734124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4872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of the Gospel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How far may a preacher go in mimicry?</a:t>
            </a:r>
          </a:p>
          <a:p>
            <a:pPr marL="0" indent="0">
              <a:buNone/>
            </a:pPr>
            <a:r>
              <a:rPr lang="en-US" dirty="0"/>
              <a:t>	- did you find John Piper authentic?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How far may a preacher go in being entertaining?</a:t>
            </a:r>
          </a:p>
          <a:p>
            <a:pPr marL="0" indent="0">
              <a:buNone/>
            </a:pPr>
            <a:r>
              <a:rPr lang="en-US" dirty="0"/>
              <a:t>	- is it okay to crack jokes during a sermon?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48516" name="Picture 4" descr="C:\Documents and Settings\Karlo Janssen\Mijn documenten\Downloads\Dit Koningskind\kidsmoment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0"/>
            <a:ext cx="1066800" cy="104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Preaching – Tim Keller</a:t>
            </a:r>
          </a:p>
        </p:txBody>
      </p:sp>
      <p:pic>
        <p:nvPicPr>
          <p:cNvPr id="4" name="Preaching - Tim Keller   What the Bible is about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1560" y="1052736"/>
            <a:ext cx="7898299" cy="4344064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647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of the Gospel</a:t>
            </a:r>
          </a:p>
        </p:txBody>
      </p:sp>
      <p:sp>
        <p:nvSpPr>
          <p:cNvPr id="448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How far may a preacher go in mimicry?</a:t>
            </a:r>
          </a:p>
          <a:p>
            <a:pPr marL="0" indent="0">
              <a:buNone/>
            </a:pPr>
            <a:r>
              <a:rPr lang="en-US" dirty="0"/>
              <a:t>	- did you find John Piper authentic?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How far may a preacher go in being entertaining?</a:t>
            </a:r>
          </a:p>
          <a:p>
            <a:pPr marL="0" indent="0">
              <a:buNone/>
            </a:pPr>
            <a:r>
              <a:rPr lang="en-US" dirty="0"/>
              <a:t>	- is it okay to crack a joke during a sermon?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Is it okay for a minister to “read” his sermon rather than speak “of the cuff”?</a:t>
            </a: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We read 1 Corinthians 2:1-5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48516" name="Picture 4" descr="C:\Documents and Settings\Karlo Janssen\Mijn documenten\Downloads\Dit Koningskind\kidsmoment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0"/>
            <a:ext cx="1066800" cy="104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39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Canons of Dort III/IV.3-8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pic>
        <p:nvPicPr>
          <p:cNvPr id="432132" name="Picture 4" descr="G:\Backup - juni 2009\Mijn afbeeldingen\Liturgy\Liturgie\geloofsbelijdenis_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0"/>
            <a:ext cx="1347787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abc.net.au/missionvoices/var/koorie/storage/variations/image/p/h/p/phpHiE5R3_600x400_21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461" y="1881722"/>
            <a:ext cx="6768752" cy="438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Canons of Dort III/IV.3-8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1. d. Man is both unwilling and unable to return to God from his fallen state.</a:t>
            </a:r>
          </a:p>
          <a:p>
            <a:pPr>
              <a:buFontTx/>
              <a:buNone/>
            </a:pPr>
            <a:r>
              <a:rPr lang="en-US" dirty="0"/>
              <a:t>2.  Man wholly pollutes it and suppresses it</a:t>
            </a:r>
          </a:p>
          <a:p>
            <a:pPr>
              <a:buFontTx/>
              <a:buNone/>
            </a:pPr>
            <a:r>
              <a:rPr lang="en-US" dirty="0"/>
              <a:t>3. It reveals the greatness of sin and more and more convicts man of his guilt</a:t>
            </a:r>
          </a:p>
          <a:p>
            <a:pPr>
              <a:buFontTx/>
              <a:buNone/>
            </a:pPr>
            <a:r>
              <a:rPr lang="en-US" dirty="0"/>
              <a:t>4. It neither points out a remedy nor gives him power to rise out of misery</a:t>
            </a:r>
          </a:p>
          <a:p>
            <a:pPr>
              <a:buFontTx/>
              <a:buNone/>
            </a:pPr>
            <a:r>
              <a:rPr lang="en-US" dirty="0"/>
              <a:t>5. The gospel of the Messiah</a:t>
            </a:r>
          </a:p>
          <a:p>
            <a:pPr>
              <a:buFontTx/>
              <a:buNone/>
            </a:pPr>
            <a:r>
              <a:rPr lang="en-US" dirty="0"/>
              <a:t>6. Because of the sovereign and good pleasure of God</a:t>
            </a:r>
          </a:p>
          <a:p>
            <a:pPr>
              <a:buFontTx/>
              <a:buNone/>
            </a:pPr>
            <a:r>
              <a:rPr lang="en-US" dirty="0"/>
              <a:t>7. Yes (God’s call is </a:t>
            </a:r>
            <a:r>
              <a:rPr lang="en-US" i="1" dirty="0"/>
              <a:t>earnest</a:t>
            </a:r>
            <a:r>
              <a:rPr lang="en-US" dirty="0"/>
              <a:t>)</a:t>
            </a:r>
          </a:p>
        </p:txBody>
      </p:sp>
      <p:pic>
        <p:nvPicPr>
          <p:cNvPr id="432132" name="Picture 4" descr="G:\Backup - juni 2009\Mijn afbeeldingen\Liturgy\Liturgie\geloofsbelijdenis_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0"/>
            <a:ext cx="1347787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77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1" grpId="0" build="p" autoUpdateAnimBg="0"/>
    </p:bldLst>
  </p:timing>
</p:sld>
</file>

<file path=ppt/theme/theme1.xml><?xml version="1.0" encoding="utf-8"?>
<a:theme xmlns:a="http://schemas.openxmlformats.org/drawingml/2006/main" name="2_Office Theme">
  <a:themeElements>
    <a:clrScheme name="Office Theme 8">
      <a:dk1>
        <a:srgbClr val="C0C0C0"/>
      </a:dk1>
      <a:lt1>
        <a:srgbClr val="FFFFFF"/>
      </a:lt1>
      <a:dk2>
        <a:srgbClr val="000000"/>
      </a:dk2>
      <a:lt2>
        <a:srgbClr val="FFFFFF"/>
      </a:lt2>
      <a:accent1>
        <a:srgbClr val="00CC99"/>
      </a:accent1>
      <a:accent2>
        <a:srgbClr val="3333CC"/>
      </a:accent2>
      <a:accent3>
        <a:srgbClr val="AAAAAA"/>
      </a:accent3>
      <a:accent4>
        <a:srgbClr val="DADADA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4463</TotalTime>
  <Words>470</Words>
  <Application>Microsoft Office PowerPoint</Application>
  <PresentationFormat>On-screen Show (4:3)</PresentationFormat>
  <Paragraphs>89</Paragraphs>
  <Slides>14</Slides>
  <Notes>14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Comic Sans MS</vt:lpstr>
      <vt:lpstr>Times New Roman</vt:lpstr>
      <vt:lpstr>2_Office Theme</vt:lpstr>
      <vt:lpstr>The Order of Salvation</vt:lpstr>
      <vt:lpstr>Psalm 40:4</vt:lpstr>
      <vt:lpstr>The chain of salvation</vt:lpstr>
      <vt:lpstr>Bible Study: 2 Cor 5:18-21</vt:lpstr>
      <vt:lpstr>Bible Study: 2 Cor 5:18-21</vt:lpstr>
      <vt:lpstr>Three video clips from sermons</vt:lpstr>
      <vt:lpstr>Preaching – John Piper</vt:lpstr>
      <vt:lpstr>Presentation of the Gospel</vt:lpstr>
      <vt:lpstr>Preaching – Mark Driscoll</vt:lpstr>
      <vt:lpstr>Presentation of the Gospel</vt:lpstr>
      <vt:lpstr>Preaching – Tim Keller</vt:lpstr>
      <vt:lpstr>Presentation of the Gospel</vt:lpstr>
      <vt:lpstr>Canons of Dort III/IV.3-8</vt:lpstr>
      <vt:lpstr>Canons of Dort III/IV.3-8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Hoe gedraagt een christen zich?</dc:title>
  <dc:creator>Roelf Janssen</dc:creator>
  <cp:lastModifiedBy>Roelf Janssen</cp:lastModifiedBy>
  <cp:revision>150</cp:revision>
  <cp:lastPrinted>2011-10-18T21:34:29Z</cp:lastPrinted>
  <dcterms:created xsi:type="dcterms:W3CDTF">2008-08-14T09:20:46Z</dcterms:created>
  <dcterms:modified xsi:type="dcterms:W3CDTF">2026-10-27T13:55:52Z</dcterms:modified>
</cp:coreProperties>
</file>