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371" r:id="rId2"/>
    <p:sldId id="640" r:id="rId3"/>
    <p:sldId id="606" r:id="rId4"/>
    <p:sldId id="607" r:id="rId5"/>
    <p:sldId id="605" r:id="rId6"/>
    <p:sldId id="641" r:id="rId7"/>
    <p:sldId id="631" r:id="rId8"/>
    <p:sldId id="618" r:id="rId9"/>
    <p:sldId id="616" r:id="rId10"/>
    <p:sldId id="629" r:id="rId11"/>
    <p:sldId id="609" r:id="rId12"/>
    <p:sldId id="621" r:id="rId13"/>
    <p:sldId id="622" r:id="rId14"/>
    <p:sldId id="633" r:id="rId15"/>
    <p:sldId id="623" r:id="rId16"/>
    <p:sldId id="634" r:id="rId17"/>
    <p:sldId id="624" r:id="rId18"/>
    <p:sldId id="635" r:id="rId19"/>
    <p:sldId id="637" r:id="rId20"/>
    <p:sldId id="626" r:id="rId21"/>
    <p:sldId id="636" r:id="rId22"/>
    <p:sldId id="638" r:id="rId23"/>
  </p:sldIdLst>
  <p:sldSz cx="9144000" cy="6858000" type="screen4x3"/>
  <p:notesSz cx="6950075" cy="9167813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7">
          <p15:clr>
            <a:srgbClr val="A4A3A4"/>
          </p15:clr>
        </p15:guide>
        <p15:guide id="2" pos="218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6600"/>
    <a:srgbClr val="FFFF00"/>
    <a:srgbClr val="6600FF"/>
    <a:srgbClr val="993300"/>
    <a:srgbClr val="FF0000"/>
    <a:srgbClr val="00FF0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650" y="-84"/>
      </p:cViewPr>
      <p:guideLst>
        <p:guide orient="horz" pos="2887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2960687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21725"/>
            <a:ext cx="3038475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721725"/>
            <a:ext cx="2960687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1FBF2A1-D0B6-4596-A445-259E9F77100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237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2960687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8400" y="703263"/>
            <a:ext cx="4595813" cy="3446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7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360863"/>
            <a:ext cx="5060950" cy="415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57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21725"/>
            <a:ext cx="3038475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21725"/>
            <a:ext cx="2960687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280A273-7BFD-4923-AF2B-1A6740F3C93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0601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EB6BDC-58B1-4079-A67B-731A27A8298A}" type="slidenum">
              <a:rPr lang="en-GB"/>
              <a:pPr/>
              <a:t>1</a:t>
            </a:fld>
            <a:endParaRPr lang="en-GB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939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47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99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220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858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9A5E25-807D-40EF-B84A-6A1640458A36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9036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256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256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196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1961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060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891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1447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422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5782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481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0939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981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938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9108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6343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634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5487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0750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636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7548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526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4952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6593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0907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8080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6587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312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219200"/>
            <a:ext cx="91440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880085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media" Target="../media/media2.m4a"/><Relationship Id="rId7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en-GB" sz="5400" dirty="0"/>
              <a:t>Growing in Faith: LD 25-31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Keys of the Kingdom</a:t>
            </a:r>
          </a:p>
          <a:p>
            <a:r>
              <a:rPr lang="en-GB" dirty="0"/>
              <a:t>Lesson 07 – LD 31b</a:t>
            </a:r>
          </a:p>
        </p:txBody>
      </p:sp>
      <p:pic>
        <p:nvPicPr>
          <p:cNvPr id="12698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029200"/>
            <a:ext cx="1290638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Psalm 81:7,8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19200"/>
            <a:ext cx="8892480" cy="5638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7. “In the worst of plights		8. “O my people, hear! </a:t>
            </a:r>
          </a:p>
          <a:p>
            <a:pPr marL="0" indent="0">
              <a:buNone/>
            </a:pPr>
            <a:r>
              <a:rPr lang="en-US" dirty="0"/>
              <a:t>comfort I provided.		Let my warnings reach you.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On Mount Sinai’s heights   	My commands revere!</a:t>
            </a:r>
          </a:p>
          <a:p>
            <a:pPr marL="0" indent="0">
              <a:buNone/>
            </a:pPr>
            <a:r>
              <a:rPr lang="en-US" dirty="0"/>
              <a:t>I gave you my law.			Would you but obey,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You at </a:t>
            </a:r>
            <a:r>
              <a:rPr lang="en-US" dirty="0" err="1"/>
              <a:t>Meribah</a:t>
            </a:r>
            <a:r>
              <a:rPr lang="en-US" dirty="0"/>
              <a:t>  			 not to evil stray.</a:t>
            </a:r>
          </a:p>
          <a:p>
            <a:pPr marL="0" indent="0">
              <a:buNone/>
            </a:pPr>
            <a:r>
              <a:rPr lang="en-US" dirty="0"/>
              <a:t>tested were and guided.”		Listen as I teach you.”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095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Keys to God’s Kingdom</a:t>
            </a:r>
          </a:p>
        </p:txBody>
      </p:sp>
      <p:sp>
        <p:nvSpPr>
          <p:cNvPr id="424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Traditionally we speak of two keys to God’s Kingdom</a:t>
            </a:r>
          </a:p>
          <a:p>
            <a:pPr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the key of the Word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the key of Discipline</a:t>
            </a:r>
          </a:p>
        </p:txBody>
      </p:sp>
      <p:grpSp>
        <p:nvGrpSpPr>
          <p:cNvPr id="424968" name="Group 8"/>
          <p:cNvGrpSpPr>
            <a:grpSpLocks/>
          </p:cNvGrpSpPr>
          <p:nvPr/>
        </p:nvGrpSpPr>
        <p:grpSpPr bwMode="auto">
          <a:xfrm>
            <a:off x="6248400" y="2286000"/>
            <a:ext cx="2700338" cy="1447800"/>
            <a:chOff x="3840" y="1920"/>
            <a:chExt cx="1701" cy="912"/>
          </a:xfrm>
        </p:grpSpPr>
        <p:pic>
          <p:nvPicPr>
            <p:cNvPr id="424969" name="Picture 9" descr="G:\Backup - juni 2009\Mijn afbeeldingen\Liturgy\Liturgie\bijbellezen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1968"/>
              <a:ext cx="864" cy="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4970" name="Picture 10" descr="G:\Backup - juni 2009\Mijn afbeeldingen\Liturgy\Liturgie\preek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" y="1920"/>
              <a:ext cx="789" cy="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2497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72000"/>
            <a:ext cx="1290638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4974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0" y="2590800"/>
            <a:ext cx="1219200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4976" name="Picture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0" y="4572000"/>
            <a:ext cx="1219200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Tonight we look at</a:t>
            </a:r>
          </a:p>
        </p:txBody>
      </p:sp>
      <p:sp>
        <p:nvSpPr>
          <p:cNvPr id="425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the key of Discipline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</a:t>
            </a:r>
          </a:p>
        </p:txBody>
      </p:sp>
      <p:sp>
        <p:nvSpPr>
          <p:cNvPr id="425995" name="AutoShape 11"/>
          <p:cNvSpPr>
            <a:spLocks noChangeArrowheads="1"/>
          </p:cNvSpPr>
          <p:nvPr/>
        </p:nvSpPr>
        <p:spPr bwMode="auto">
          <a:xfrm>
            <a:off x="152400" y="1981200"/>
            <a:ext cx="8834438" cy="1381125"/>
          </a:xfrm>
          <a:prstGeom prst="horizontalScroll">
            <a:avLst>
              <a:gd name="adj" fmla="val 7194"/>
            </a:avLst>
          </a:prstGeom>
          <a:solidFill>
            <a:srgbClr val="FF9900"/>
          </a:solidFill>
          <a:ln w="9525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/>
            <a:r>
              <a:rPr lang="en-US" sz="2400" i="1">
                <a:solidFill>
                  <a:schemeClr val="bg1"/>
                </a:solidFill>
              </a:rPr>
              <a:t>If your brother sins against you, go, show him his fault.</a:t>
            </a:r>
          </a:p>
          <a:p>
            <a:pPr algn="l"/>
            <a:r>
              <a:rPr lang="en-US" sz="2400" i="1">
                <a:solidFill>
                  <a:schemeClr val="bg1"/>
                </a:solidFill>
              </a:rPr>
              <a:t>… If he refuses to listen, tell it to the church.</a:t>
            </a:r>
          </a:p>
          <a:p>
            <a:pPr algn="r"/>
            <a:r>
              <a:rPr lang="en-US" sz="2400">
                <a:solidFill>
                  <a:schemeClr val="bg1"/>
                </a:solidFill>
              </a:rPr>
              <a:t>Matthew 18:15a, 17a</a:t>
            </a:r>
            <a:endParaRPr lang="en-US"/>
          </a:p>
        </p:txBody>
      </p:sp>
      <p:pic>
        <p:nvPicPr>
          <p:cNvPr id="42599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72000"/>
            <a:ext cx="1290638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5998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0" y="4572000"/>
            <a:ext cx="1219200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995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Our focus thus is:</a:t>
            </a:r>
          </a:p>
        </p:txBody>
      </p:sp>
      <p:pic>
        <p:nvPicPr>
          <p:cNvPr id="423949" name="Picture 13" descr="C:\Documents and Settings\Karlo Janssen\Mijn documenten\Downloads\Dit Koningskind\dope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1438275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0" name="Picture 14" descr="C:\Documents and Settings\Karlo Janssen\Mijn documenten\Downloads\Dit Koningskind\kidsmoment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0"/>
            <a:ext cx="1524000" cy="149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1" name="Picture 15" descr="G:\Backup - juni 2009\Mijn afbeeldingen\Liturgy\Liturgie\pree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752600"/>
            <a:ext cx="1528763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2" name="Picture 16" descr="C:\Documents and Settings\Karlo Janssen\Mijn documenten\Downloads\Dit Koningskind\belijdeni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57800" y="3158444"/>
            <a:ext cx="1447800" cy="143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3" name="Picture 17" descr="C:\Documents and Settings\Karlo Janssen\Mijn documenten\Downloads\Dit Koningskind\avondmaal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3124200"/>
            <a:ext cx="14478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3954" name="Line 18"/>
          <p:cNvSpPr>
            <a:spLocks noChangeShapeType="1"/>
          </p:cNvSpPr>
          <p:nvPr/>
        </p:nvSpPr>
        <p:spPr bwMode="auto">
          <a:xfrm flipV="1">
            <a:off x="1524000" y="3200400"/>
            <a:ext cx="1143000" cy="91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5" name="Line 19"/>
          <p:cNvSpPr>
            <a:spLocks noChangeShapeType="1"/>
          </p:cNvSpPr>
          <p:nvPr/>
        </p:nvSpPr>
        <p:spPr bwMode="auto">
          <a:xfrm>
            <a:off x="1524000" y="4191000"/>
            <a:ext cx="99060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6" name="Line 20"/>
          <p:cNvSpPr>
            <a:spLocks noChangeShapeType="1"/>
          </p:cNvSpPr>
          <p:nvPr/>
        </p:nvSpPr>
        <p:spPr bwMode="auto">
          <a:xfrm flipV="1">
            <a:off x="4343400" y="38862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7" name="Line 21"/>
          <p:cNvSpPr>
            <a:spLocks noChangeShapeType="1"/>
          </p:cNvSpPr>
          <p:nvPr/>
        </p:nvSpPr>
        <p:spPr bwMode="auto">
          <a:xfrm flipV="1">
            <a:off x="6629400" y="388620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8" name="Line 22"/>
          <p:cNvSpPr>
            <a:spLocks noChangeShapeType="1"/>
          </p:cNvSpPr>
          <p:nvPr/>
        </p:nvSpPr>
        <p:spPr bwMode="auto">
          <a:xfrm flipH="1">
            <a:off x="3886200" y="3886200"/>
            <a:ext cx="4572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9" name="Line 23"/>
          <p:cNvSpPr>
            <a:spLocks noChangeShapeType="1"/>
          </p:cNvSpPr>
          <p:nvPr/>
        </p:nvSpPr>
        <p:spPr bwMode="auto">
          <a:xfrm flipH="1" flipV="1">
            <a:off x="3733800" y="3276600"/>
            <a:ext cx="609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423961" name="Picture 25" descr="C:\Documents and Settings\Karlo Janssen\Mijn documenten\Downloads\Dit Koningskind\belijdeni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34000" y="4919662"/>
            <a:ext cx="1447800" cy="143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3962" name="Line 26"/>
          <p:cNvSpPr>
            <a:spLocks noChangeShapeType="1"/>
          </p:cNvSpPr>
          <p:nvPr/>
        </p:nvSpPr>
        <p:spPr bwMode="auto">
          <a:xfrm>
            <a:off x="4419600" y="3886200"/>
            <a:ext cx="914400" cy="1295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63" name="AutoShape 27"/>
          <p:cNvSpPr>
            <a:spLocks noChangeArrowheads="1"/>
          </p:cNvSpPr>
          <p:nvPr/>
        </p:nvSpPr>
        <p:spPr bwMode="auto">
          <a:xfrm>
            <a:off x="5295900" y="4874418"/>
            <a:ext cx="1524000" cy="1524000"/>
          </a:xfrm>
          <a:custGeom>
            <a:avLst/>
            <a:gdLst>
              <a:gd name="G0" fmla="+- 270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699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900"/>
                  <a:pt x="14122" y="18376"/>
                  <a:pt x="15493" y="1740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423964" name="Picture 28" descr="C:\Documents and Settings\Karlo Janssen\Mijn documenten\Downloads\Dit Koningskind\avondmaal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953000"/>
            <a:ext cx="14478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3965" name="Line 29"/>
          <p:cNvSpPr>
            <a:spLocks noChangeShapeType="1"/>
          </p:cNvSpPr>
          <p:nvPr/>
        </p:nvSpPr>
        <p:spPr bwMode="auto">
          <a:xfrm>
            <a:off x="7239000" y="3886200"/>
            <a:ext cx="457200" cy="1371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66" name="AutoShape 30"/>
          <p:cNvSpPr>
            <a:spLocks noChangeArrowheads="1"/>
          </p:cNvSpPr>
          <p:nvPr/>
        </p:nvSpPr>
        <p:spPr bwMode="auto">
          <a:xfrm>
            <a:off x="7620000" y="4876800"/>
            <a:ext cx="1524000" cy="1524000"/>
          </a:xfrm>
          <a:custGeom>
            <a:avLst/>
            <a:gdLst>
              <a:gd name="G0" fmla="+- 270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699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900"/>
                  <a:pt x="14122" y="18376"/>
                  <a:pt x="15493" y="1740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60" name="Oval 24"/>
          <p:cNvSpPr>
            <a:spLocks noChangeArrowheads="1"/>
          </p:cNvSpPr>
          <p:nvPr/>
        </p:nvSpPr>
        <p:spPr bwMode="auto">
          <a:xfrm>
            <a:off x="4648200" y="4486045"/>
            <a:ext cx="4495800" cy="2286000"/>
          </a:xfrm>
          <a:prstGeom prst="ellipse">
            <a:avLst/>
          </a:prstGeom>
          <a:solidFill>
            <a:srgbClr val="00FF00">
              <a:alpha val="50000"/>
            </a:srgbClr>
          </a:solidFill>
          <a:ln w="76200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23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8" name="AutoShape 6"/>
          <p:cNvSpPr>
            <a:spLocks noChangeArrowheads="1"/>
          </p:cNvSpPr>
          <p:nvPr/>
        </p:nvSpPr>
        <p:spPr bwMode="auto">
          <a:xfrm>
            <a:off x="121823" y="298341"/>
            <a:ext cx="8836025" cy="1341656"/>
          </a:xfrm>
          <a:prstGeom prst="wedgeEllipseCallout">
            <a:avLst>
              <a:gd name="adj1" fmla="val 23796"/>
              <a:gd name="adj2" fmla="val 112532"/>
            </a:avLst>
          </a:prstGeom>
          <a:solidFill>
            <a:schemeClr val="tx1"/>
          </a:solidFill>
          <a:ln w="254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Comic Sans MS" pitchFamily="66" charset="0"/>
              </a:rPr>
              <a:t>Discipline is telling individuals on behalf of God where things are at.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76834" name="Picture 2" descr="G:\Backup - juni 2009\Catechism\Pictures\Vragi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267200"/>
            <a:ext cx="251460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6835" name="AutoShape 3"/>
          <p:cNvSpPr>
            <a:spLocks noChangeArrowheads="1"/>
          </p:cNvSpPr>
          <p:nvPr/>
        </p:nvSpPr>
        <p:spPr bwMode="auto">
          <a:xfrm>
            <a:off x="152400" y="2657108"/>
            <a:ext cx="5029200" cy="735747"/>
          </a:xfrm>
          <a:prstGeom prst="wedgeEllipseCallout">
            <a:avLst>
              <a:gd name="adj1" fmla="val -23042"/>
              <a:gd name="adj2" fmla="val 117792"/>
            </a:avLst>
          </a:prstGeom>
          <a:solidFill>
            <a:schemeClr val="tx1"/>
          </a:solidFill>
          <a:ln w="254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CA" sz="2800" dirty="0">
                <a:solidFill>
                  <a:schemeClr val="bg1"/>
                </a:solidFill>
                <a:latin typeface="Comic Sans MS" pitchFamily="66" charset="0"/>
              </a:rPr>
              <a:t>What is discipline?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76837" name="Picture 5" descr="G:\Backup - juni 2009\Catechism\Pictures\Roepi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2971800"/>
            <a:ext cx="1685925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391DA69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826632" y="4841956"/>
            <a:ext cx="609600" cy="609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auto">
          <a:xfrm>
            <a:off x="3712833" y="4750712"/>
            <a:ext cx="792088" cy="792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pic>
        <p:nvPicPr>
          <p:cNvPr id="3" name="FF1D960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26388" y="2016125"/>
            <a:ext cx="609600" cy="6096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auto">
          <a:xfrm>
            <a:off x="7743900" y="1902681"/>
            <a:ext cx="792088" cy="792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16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2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2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75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76838" grpId="0" animBg="1"/>
      <p:bldP spid="3768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Discipline is</a:t>
            </a:r>
          </a:p>
        </p:txBody>
      </p:sp>
      <p:sp>
        <p:nvSpPr>
          <p:cNvPr id="442371" name="Rectangle 3"/>
          <p:cNvSpPr>
            <a:spLocks noGrp="1" noChangeArrowheads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Telling individuals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On behalf of God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		Where things are at.</a:t>
            </a: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  <a:p>
            <a:pPr algn="ctr">
              <a:buFontTx/>
              <a:buNone/>
            </a:pPr>
            <a:r>
              <a:rPr lang="en-US" sz="3600" dirty="0"/>
              <a:t>Preaching is</a:t>
            </a:r>
            <a:endParaRPr lang="en-US" sz="3200" dirty="0"/>
          </a:p>
          <a:p>
            <a:pPr>
              <a:buFontTx/>
              <a:buNone/>
            </a:pPr>
            <a:r>
              <a:rPr lang="en-US" dirty="0"/>
              <a:t>Telling people</a:t>
            </a:r>
          </a:p>
          <a:p>
            <a:pPr>
              <a:buFontTx/>
              <a:buNone/>
            </a:pPr>
            <a:r>
              <a:rPr lang="en-US" dirty="0"/>
              <a:t>			On behalf of God</a:t>
            </a:r>
          </a:p>
          <a:p>
            <a:pPr>
              <a:buFontTx/>
              <a:buNone/>
            </a:pPr>
            <a:r>
              <a:rPr lang="en-US" dirty="0"/>
              <a:t>					Where things are at.</a:t>
            </a: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</p:txBody>
      </p:sp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7696200" y="0"/>
            <a:ext cx="1447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8000">
                <a:solidFill>
                  <a:srgbClr val="00FF00"/>
                </a:solidFill>
                <a:sym typeface="Wingdings" pitchFamily="2" charset="2"/>
              </a:rPr>
              <a:t></a:t>
            </a: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2" name="Rounded Rectangle 1"/>
          <p:cNvSpPr/>
          <p:nvPr/>
        </p:nvSpPr>
        <p:spPr bwMode="auto">
          <a:xfrm>
            <a:off x="1043608" y="1440160"/>
            <a:ext cx="1656184" cy="504056"/>
          </a:xfrm>
          <a:prstGeom prst="roundRect">
            <a:avLst/>
          </a:prstGeom>
          <a:noFill/>
          <a:ln w="762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1043608" y="4149080"/>
            <a:ext cx="1152128" cy="504056"/>
          </a:xfrm>
          <a:prstGeom prst="roundRect">
            <a:avLst/>
          </a:prstGeom>
          <a:noFill/>
          <a:ln w="762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63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1" grpId="0" uiExpand="1" build="p"/>
      <p:bldP spid="2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Discipline is</a:t>
            </a:r>
          </a:p>
        </p:txBody>
      </p:sp>
      <p:sp>
        <p:nvSpPr>
          <p:cNvPr id="442371" name="Rectangle 3"/>
          <p:cNvSpPr>
            <a:spLocks noGrp="1" noChangeArrowheads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Telling individuals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On behalf of God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		Where things are at.</a:t>
            </a: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  <a:p>
            <a:pPr>
              <a:buFontTx/>
              <a:buNone/>
            </a:pPr>
            <a:r>
              <a:rPr lang="en-US" dirty="0"/>
              <a:t>That message is, in brief:</a:t>
            </a:r>
          </a:p>
          <a:p>
            <a:pPr>
              <a:buFontTx/>
              <a:buNone/>
            </a:pPr>
            <a:r>
              <a:rPr lang="en-US" dirty="0"/>
              <a:t>- You are doing </a:t>
            </a:r>
            <a:r>
              <a:rPr lang="en-US" dirty="0">
                <a:solidFill>
                  <a:srgbClr val="00FF00"/>
                </a:solidFill>
              </a:rPr>
              <a:t>something God is not pleased with</a:t>
            </a:r>
          </a:p>
          <a:p>
            <a:pPr>
              <a:buFontTx/>
              <a:buNone/>
            </a:pPr>
            <a:r>
              <a:rPr lang="en-US" dirty="0"/>
              <a:t>- If you don’t </a:t>
            </a:r>
            <a:r>
              <a:rPr lang="en-US" dirty="0">
                <a:solidFill>
                  <a:srgbClr val="00FF00"/>
                </a:solidFill>
              </a:rPr>
              <a:t>change your ways, God will expel you from His Kingdom</a:t>
            </a:r>
          </a:p>
          <a:p>
            <a:pPr>
              <a:buFontTx/>
              <a:buNone/>
            </a:pPr>
            <a:r>
              <a:rPr lang="en-US" dirty="0"/>
              <a:t>- If you do </a:t>
            </a:r>
            <a:r>
              <a:rPr lang="en-US" dirty="0">
                <a:solidFill>
                  <a:srgbClr val="00FF00"/>
                </a:solidFill>
              </a:rPr>
              <a:t>change your ways, God will forgive </a:t>
            </a:r>
            <a:r>
              <a:rPr lang="en-US">
                <a:solidFill>
                  <a:srgbClr val="00FF00"/>
                </a:solidFill>
              </a:rPr>
              <a:t>your sins</a:t>
            </a:r>
            <a:endParaRPr lang="en-US" dirty="0">
              <a:solidFill>
                <a:srgbClr val="00FF00"/>
              </a:solidFill>
            </a:endParaRP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</p:txBody>
      </p:sp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7696200" y="0"/>
            <a:ext cx="1447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8000">
                <a:solidFill>
                  <a:srgbClr val="00FF00"/>
                </a:solidFill>
                <a:sym typeface="Wingdings" pitchFamily="2" charset="2"/>
              </a:rPr>
              <a:t></a:t>
            </a: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1" grpId="0" uiExpand="1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Bible Study: Matthew 18:15-18</a:t>
            </a:r>
          </a:p>
        </p:txBody>
      </p:sp>
      <p:pic>
        <p:nvPicPr>
          <p:cNvPr id="440324" name="Picture 4" descr="G:\Backup - juni 2009\Mijn afbeeldingen\Liturgy\Liturgie\bijbel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1227989" y="1509440"/>
            <a:ext cx="6552728" cy="4768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Bible Study: Matthew 18:15-18</a:t>
            </a:r>
          </a:p>
        </p:txBody>
      </p:sp>
      <p:sp>
        <p:nvSpPr>
          <p:cNvPr id="440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1. Just you and the sinner</a:t>
            </a:r>
          </a:p>
          <a:p>
            <a:pPr>
              <a:buFontTx/>
              <a:buNone/>
            </a:pPr>
            <a:r>
              <a:rPr lang="en-US" dirty="0"/>
              <a:t>2. Visit with others</a:t>
            </a:r>
          </a:p>
          <a:p>
            <a:pPr>
              <a:buFontTx/>
              <a:buNone/>
            </a:pPr>
            <a:r>
              <a:rPr lang="en-US" dirty="0"/>
              <a:t>3. Tell it to the church</a:t>
            </a:r>
          </a:p>
          <a:p>
            <a:pPr>
              <a:buFontTx/>
              <a:buNone/>
            </a:pPr>
            <a:r>
              <a:rPr lang="en-US" dirty="0"/>
              <a:t>4. As a Gentile or tax collector</a:t>
            </a:r>
          </a:p>
          <a:p>
            <a:pPr>
              <a:buFontTx/>
              <a:buNone/>
            </a:pPr>
            <a:r>
              <a:rPr lang="en-US" dirty="0"/>
              <a:t>	The person is an object for </a:t>
            </a:r>
            <a:r>
              <a:rPr lang="en-US" dirty="0" err="1"/>
              <a:t>evangelisation</a:t>
            </a:r>
            <a:r>
              <a:rPr lang="en-US" dirty="0"/>
              <a:t> </a:t>
            </a:r>
            <a:r>
              <a:rPr lang="nl-NL" dirty="0"/>
              <a:t>(think of how Jesus treated Zaccheus)</a:t>
            </a:r>
            <a:endParaRPr lang="en-US" dirty="0"/>
          </a:p>
          <a:p>
            <a:pPr>
              <a:buFontTx/>
              <a:buNone/>
            </a:pPr>
            <a:r>
              <a:rPr lang="en-US" dirty="0"/>
              <a:t>5. Will have been bound / will have been loosed</a:t>
            </a:r>
          </a:p>
          <a:p>
            <a:pPr>
              <a:buFontTx/>
              <a:buNone/>
            </a:pPr>
            <a:r>
              <a:rPr lang="en-US" dirty="0"/>
              <a:t>	The church on earth does not have the </a:t>
            </a:r>
            <a:r>
              <a:rPr lang="en-US" i="1" dirty="0"/>
              <a:t>initiative </a:t>
            </a:r>
            <a:r>
              <a:rPr lang="en-US" dirty="0"/>
              <a:t>(heaven does what the church does) but </a:t>
            </a:r>
            <a:r>
              <a:rPr lang="en-US" i="1" dirty="0"/>
              <a:t>follows </a:t>
            </a:r>
            <a:r>
              <a:rPr lang="en-US" dirty="0"/>
              <a:t>(the church does what heaven has done)</a:t>
            </a:r>
          </a:p>
        </p:txBody>
      </p:sp>
      <p:pic>
        <p:nvPicPr>
          <p:cNvPr id="440324" name="Picture 4" descr="G:\Backup - juni 2009\Mijn afbeeldingen\Liturgy\Liturgie\bijbel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7010400" y="1662113"/>
            <a:ext cx="21336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651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23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9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b="1" i="1" u="sng" dirty="0"/>
              <a:t>Heidelberg Catechism</a:t>
            </a:r>
            <a:endParaRPr lang="en-US" sz="2400" dirty="0"/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According to the command of Christ,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people who call themselves Christians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but show themselves to be un-</a:t>
            </a:r>
            <a:r>
              <a:rPr lang="en-US" sz="2400" i="1" dirty="0" err="1">
                <a:solidFill>
                  <a:srgbClr val="FFFF00"/>
                </a:solidFill>
              </a:rPr>
              <a:t>christian</a:t>
            </a:r>
            <a:r>
              <a:rPr lang="en-US" sz="2400" i="1" dirty="0">
                <a:solidFill>
                  <a:srgbClr val="FFFF00"/>
                </a:solidFill>
              </a:rPr>
              <a:t> in doctrine or life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are first repeatedly admonished in a brotherly manner.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give up their errors or wickedness,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reported to the church, that is, to the elders.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heed also their admonitions,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forbidden the use of the sacraments,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they are excluded by the elders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	from the Christian congregation,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by God Himself from the kingdom of Christ.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They are again received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as members of Christ and of the church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when they promise and show real amendment.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b="1" i="1" u="sng" dirty="0"/>
              <a:t>Heidelberg Catechism</a:t>
            </a:r>
            <a:endParaRPr lang="en-US" sz="2400" dirty="0"/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According to the command of Christ,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people </a:t>
            </a:r>
            <a:r>
              <a:rPr lang="en-US" sz="2400" i="1" dirty="0">
                <a:solidFill>
                  <a:srgbClr val="FF6600"/>
                </a:solidFill>
              </a:rPr>
              <a:t>who call themselves Christians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6600"/>
                </a:solidFill>
              </a:rPr>
              <a:t>	but show themselves to be un-</a:t>
            </a:r>
            <a:r>
              <a:rPr lang="en-US" sz="2400" i="1" dirty="0" err="1">
                <a:solidFill>
                  <a:srgbClr val="FF6600"/>
                </a:solidFill>
              </a:rPr>
              <a:t>christian</a:t>
            </a:r>
            <a:r>
              <a:rPr lang="en-US" sz="2400" i="1" dirty="0">
                <a:solidFill>
                  <a:srgbClr val="FF6600"/>
                </a:solidFill>
              </a:rPr>
              <a:t> in doctrine or life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are first repeatedly admonished in a brotherly manner.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give up their errors or wickedness,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reported to the church, that is, to the elders.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heed also their admonitions,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forbidden the use of the sacraments,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they are excluded by the elders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	from the Christian congregation,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by God Himself from the kingdom of Christ.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They are again received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as members of Christ and of the church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when they promise and show real amendment.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490" name="Rectangle 1026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b="1" i="1" u="sng" dirty="0"/>
              <a:t>Heidelberg Catechism</a:t>
            </a:r>
            <a:endParaRPr lang="en-US" sz="2400" dirty="0"/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According to the command of Christ,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people who call themselves Christians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but show themselves to be un-</a:t>
            </a:r>
            <a:r>
              <a:rPr lang="en-US" sz="2400" i="1" dirty="0" err="1">
                <a:solidFill>
                  <a:srgbClr val="FFFF00"/>
                </a:solidFill>
              </a:rPr>
              <a:t>christian</a:t>
            </a:r>
            <a:r>
              <a:rPr lang="en-US" sz="2400" i="1" dirty="0">
                <a:solidFill>
                  <a:srgbClr val="FFFF00"/>
                </a:solidFill>
              </a:rPr>
              <a:t> in doctrine or life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are </a:t>
            </a:r>
            <a:r>
              <a:rPr lang="en-US" sz="2400" i="1" dirty="0">
                <a:solidFill>
                  <a:srgbClr val="FF6600"/>
                </a:solidFill>
              </a:rPr>
              <a:t>first repeatedly admonished in a brotherly manner</a:t>
            </a:r>
            <a:r>
              <a:rPr lang="en-US" sz="2400" i="1" dirty="0">
                <a:solidFill>
                  <a:srgbClr val="FFFF00"/>
                </a:solidFill>
              </a:rPr>
              <a:t>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give up their errors or wickedness,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reported to the church, that is, to the elders.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heed also their admonitions,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forbidden the use of the sacraments,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they are excluded by the elders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	from the Christian congregation,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by God Himself from the kingdom of Christ.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They are again received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as members of Christ and of the church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when they promise and show real amendment.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The way of Matthew 18</a:t>
            </a:r>
          </a:p>
        </p:txBody>
      </p:sp>
      <p:sp>
        <p:nvSpPr>
          <p:cNvPr id="444421" name="Oval 5"/>
          <p:cNvSpPr>
            <a:spLocks noChangeArrowheads="1"/>
          </p:cNvSpPr>
          <p:nvPr/>
        </p:nvSpPr>
        <p:spPr bwMode="auto">
          <a:xfrm>
            <a:off x="2514600" y="974656"/>
            <a:ext cx="5254625" cy="1168539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Tell the sinner his fault</a:t>
            </a:r>
          </a:p>
          <a:p>
            <a:r>
              <a:rPr lang="en-US" sz="240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just the two of you</a:t>
            </a:r>
            <a:endParaRPr lang="en-US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44440" name="Group 24"/>
          <p:cNvGrpSpPr>
            <a:grpSpLocks/>
          </p:cNvGrpSpPr>
          <p:nvPr/>
        </p:nvGrpSpPr>
        <p:grpSpPr bwMode="auto">
          <a:xfrm>
            <a:off x="0" y="2895600"/>
            <a:ext cx="3505200" cy="3998913"/>
            <a:chOff x="0" y="1824"/>
            <a:chExt cx="2208" cy="2519"/>
          </a:xfrm>
        </p:grpSpPr>
        <p:sp>
          <p:nvSpPr>
            <p:cNvPr id="444425" name="AutoShape 9"/>
            <p:cNvSpPr>
              <a:spLocks noChangeArrowheads="1"/>
            </p:cNvSpPr>
            <p:nvPr/>
          </p:nvSpPr>
          <p:spPr bwMode="auto">
            <a:xfrm>
              <a:off x="0" y="3364"/>
              <a:ext cx="2208" cy="979"/>
            </a:xfrm>
            <a:prstGeom prst="star32">
              <a:avLst>
                <a:gd name="adj" fmla="val 37500"/>
              </a:avLst>
            </a:prstGeom>
            <a:solidFill>
              <a:srgbClr val="003399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sinner has been saved!</a:t>
              </a:r>
            </a:p>
          </p:txBody>
        </p:sp>
        <p:sp>
          <p:nvSpPr>
            <p:cNvPr id="444429" name="Line 13"/>
            <p:cNvSpPr>
              <a:spLocks noChangeShapeType="1"/>
            </p:cNvSpPr>
            <p:nvPr/>
          </p:nvSpPr>
          <p:spPr bwMode="auto">
            <a:xfrm>
              <a:off x="912" y="1824"/>
              <a:ext cx="0" cy="1392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1" name="Line 15"/>
            <p:cNvSpPr>
              <a:spLocks noChangeShapeType="1"/>
            </p:cNvSpPr>
            <p:nvPr/>
          </p:nvSpPr>
          <p:spPr bwMode="auto">
            <a:xfrm flipH="1">
              <a:off x="912" y="1824"/>
              <a:ext cx="624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3" name="Group 27"/>
          <p:cNvGrpSpPr>
            <a:grpSpLocks/>
          </p:cNvGrpSpPr>
          <p:nvPr/>
        </p:nvGrpSpPr>
        <p:grpSpPr bwMode="auto">
          <a:xfrm>
            <a:off x="1905000" y="4724400"/>
            <a:ext cx="533400" cy="609600"/>
            <a:chOff x="1200" y="2976"/>
            <a:chExt cx="336" cy="384"/>
          </a:xfrm>
        </p:grpSpPr>
        <p:sp>
          <p:nvSpPr>
            <p:cNvPr id="444430" name="Line 14"/>
            <p:cNvSpPr>
              <a:spLocks noChangeShapeType="1"/>
            </p:cNvSpPr>
            <p:nvPr/>
          </p:nvSpPr>
          <p:spPr bwMode="auto">
            <a:xfrm flipH="1">
              <a:off x="1200" y="2976"/>
              <a:ext cx="336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2" name="Line 16"/>
            <p:cNvSpPr>
              <a:spLocks noChangeShapeType="1"/>
            </p:cNvSpPr>
            <p:nvPr/>
          </p:nvSpPr>
          <p:spPr bwMode="auto">
            <a:xfrm>
              <a:off x="1200" y="2976"/>
              <a:ext cx="0" cy="384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1" name="Group 25"/>
          <p:cNvGrpSpPr>
            <a:grpSpLocks/>
          </p:cNvGrpSpPr>
          <p:nvPr/>
        </p:nvGrpSpPr>
        <p:grpSpPr bwMode="auto">
          <a:xfrm>
            <a:off x="4267200" y="2819400"/>
            <a:ext cx="4495800" cy="1609725"/>
            <a:chOff x="2688" y="1776"/>
            <a:chExt cx="2832" cy="1014"/>
          </a:xfrm>
        </p:grpSpPr>
        <p:sp>
          <p:nvSpPr>
            <p:cNvPr id="444424" name="Oval 8"/>
            <p:cNvSpPr>
              <a:spLocks noChangeArrowheads="1"/>
            </p:cNvSpPr>
            <p:nvPr/>
          </p:nvSpPr>
          <p:spPr bwMode="auto">
            <a:xfrm>
              <a:off x="2688" y="2054"/>
              <a:ext cx="2832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Tell the sinner his fault, take witnesses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3" name="Line 17"/>
            <p:cNvSpPr>
              <a:spLocks noChangeShapeType="1"/>
            </p:cNvSpPr>
            <p:nvPr/>
          </p:nvSpPr>
          <p:spPr bwMode="auto">
            <a:xfrm flipH="1">
              <a:off x="4176" y="1776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4" name="Line 18"/>
            <p:cNvSpPr>
              <a:spLocks noChangeShapeType="1"/>
            </p:cNvSpPr>
            <p:nvPr/>
          </p:nvSpPr>
          <p:spPr bwMode="auto">
            <a:xfrm>
              <a:off x="4800" y="1776"/>
              <a:ext cx="0" cy="384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4" name="Group 28"/>
          <p:cNvGrpSpPr>
            <a:grpSpLocks/>
          </p:cNvGrpSpPr>
          <p:nvPr/>
        </p:nvGrpSpPr>
        <p:grpSpPr bwMode="auto">
          <a:xfrm>
            <a:off x="4495800" y="4800600"/>
            <a:ext cx="4648200" cy="1914525"/>
            <a:chOff x="2832" y="3024"/>
            <a:chExt cx="2928" cy="1206"/>
          </a:xfrm>
        </p:grpSpPr>
        <p:sp>
          <p:nvSpPr>
            <p:cNvPr id="444427" name="Oval 11"/>
            <p:cNvSpPr>
              <a:spLocks noChangeArrowheads="1"/>
            </p:cNvSpPr>
            <p:nvPr/>
          </p:nvSpPr>
          <p:spPr bwMode="auto">
            <a:xfrm>
              <a:off x="2832" y="3494"/>
              <a:ext cx="2928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r>
                <a:rPr lang="en-US" sz="2400" dirty="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Report the matter to the church (elders)</a:t>
              </a:r>
              <a:endParaRPr lang="en-US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5" name="Line 19"/>
            <p:cNvSpPr>
              <a:spLocks noChangeShapeType="1"/>
            </p:cNvSpPr>
            <p:nvPr/>
          </p:nvSpPr>
          <p:spPr bwMode="auto">
            <a:xfrm flipH="1">
              <a:off x="4080" y="3024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6" name="Line 20"/>
            <p:cNvSpPr>
              <a:spLocks noChangeShapeType="1"/>
            </p:cNvSpPr>
            <p:nvPr/>
          </p:nvSpPr>
          <p:spPr bwMode="auto">
            <a:xfrm>
              <a:off x="4704" y="3024"/>
              <a:ext cx="0" cy="48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39" name="Group 23"/>
          <p:cNvGrpSpPr>
            <a:grpSpLocks/>
          </p:cNvGrpSpPr>
          <p:nvPr/>
        </p:nvGrpSpPr>
        <p:grpSpPr bwMode="auto">
          <a:xfrm>
            <a:off x="2514600" y="2057401"/>
            <a:ext cx="4033838" cy="1255713"/>
            <a:chOff x="1584" y="1296"/>
            <a:chExt cx="2541" cy="791"/>
          </a:xfrm>
        </p:grpSpPr>
        <p:sp>
          <p:nvSpPr>
            <p:cNvPr id="444422" name="AutoShape 6"/>
            <p:cNvSpPr>
              <a:spLocks noChangeArrowheads="1"/>
            </p:cNvSpPr>
            <p:nvPr/>
          </p:nvSpPr>
          <p:spPr bwMode="auto">
            <a:xfrm>
              <a:off x="1584" y="15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7" name="Line 21"/>
            <p:cNvSpPr>
              <a:spLocks noChangeShapeType="1"/>
            </p:cNvSpPr>
            <p:nvPr/>
          </p:nvSpPr>
          <p:spPr bwMode="auto">
            <a:xfrm>
              <a:off x="2832" y="12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2" name="Group 26"/>
          <p:cNvGrpSpPr>
            <a:grpSpLocks/>
          </p:cNvGrpSpPr>
          <p:nvPr/>
        </p:nvGrpSpPr>
        <p:grpSpPr bwMode="auto">
          <a:xfrm>
            <a:off x="2438400" y="3962402"/>
            <a:ext cx="4033838" cy="1255713"/>
            <a:chOff x="1536" y="2496"/>
            <a:chExt cx="2541" cy="791"/>
          </a:xfrm>
        </p:grpSpPr>
        <p:sp>
          <p:nvSpPr>
            <p:cNvPr id="444426" name="AutoShape 10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8" name="Line 22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6" name="AutoShape 4"/>
          <p:cNvSpPr>
            <a:spLocks noChangeArrowheads="1"/>
          </p:cNvSpPr>
          <p:nvPr/>
        </p:nvSpPr>
        <p:spPr bwMode="auto">
          <a:xfrm>
            <a:off x="-5916" y="17751"/>
            <a:ext cx="2907432" cy="186773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sins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21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421" grpId="0" animBg="1" autoUpdateAnimBg="0"/>
      <p:bldP spid="26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8" name="Rectangle 2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b="1" i="1" u="sng" dirty="0"/>
              <a:t>Heidelberg Catechism</a:t>
            </a:r>
            <a:endParaRPr lang="en-US" sz="2400" dirty="0"/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According to the command of Christ,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people who call themselves Christians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but show themselves to be un-</a:t>
            </a:r>
            <a:r>
              <a:rPr lang="en-US" sz="2400" i="1" dirty="0" err="1">
                <a:solidFill>
                  <a:srgbClr val="FFFF00"/>
                </a:solidFill>
              </a:rPr>
              <a:t>christian</a:t>
            </a:r>
            <a:r>
              <a:rPr lang="en-US" sz="2400" i="1" dirty="0">
                <a:solidFill>
                  <a:srgbClr val="FFFF00"/>
                </a:solidFill>
              </a:rPr>
              <a:t> in doctrine or life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are first repeatedly admonished in a brotherly manner.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give up their errors or wickedness,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</a:t>
            </a:r>
            <a:r>
              <a:rPr lang="en-US" sz="2400" i="1" dirty="0">
                <a:solidFill>
                  <a:srgbClr val="FF6600"/>
                </a:solidFill>
              </a:rPr>
              <a:t>they are reported to the church, that is, to the elders.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heed also their admonitions,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</a:t>
            </a:r>
            <a:r>
              <a:rPr lang="en-US" sz="2400" i="1" dirty="0">
                <a:solidFill>
                  <a:srgbClr val="FF6600"/>
                </a:solidFill>
              </a:rPr>
              <a:t>they are forbidden the use of the sacraments,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they are excluded by the elders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	from the Christian congregation,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by God Himself from the kingdom of Christ.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They are again received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as members of Christ and of the church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when they promise and show real amendment.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Tell the church</a:t>
            </a:r>
          </a:p>
        </p:txBody>
      </p:sp>
      <p:grpSp>
        <p:nvGrpSpPr>
          <p:cNvPr id="445464" name="Group 24"/>
          <p:cNvGrpSpPr>
            <a:grpSpLocks/>
          </p:cNvGrpSpPr>
          <p:nvPr/>
        </p:nvGrpSpPr>
        <p:grpSpPr bwMode="auto">
          <a:xfrm>
            <a:off x="0" y="2895600"/>
            <a:ext cx="3505200" cy="3998913"/>
            <a:chOff x="0" y="1824"/>
            <a:chExt cx="2208" cy="2519"/>
          </a:xfrm>
        </p:grpSpPr>
        <p:sp>
          <p:nvSpPr>
            <p:cNvPr id="445447" name="AutoShape 7"/>
            <p:cNvSpPr>
              <a:spLocks noChangeArrowheads="1"/>
            </p:cNvSpPr>
            <p:nvPr/>
          </p:nvSpPr>
          <p:spPr bwMode="auto">
            <a:xfrm>
              <a:off x="0" y="3364"/>
              <a:ext cx="2208" cy="979"/>
            </a:xfrm>
            <a:prstGeom prst="star32">
              <a:avLst>
                <a:gd name="adj" fmla="val 37500"/>
              </a:avLst>
            </a:prstGeom>
            <a:solidFill>
              <a:srgbClr val="003399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sinner has been saved!</a:t>
              </a:r>
            </a:p>
          </p:txBody>
        </p:sp>
        <p:sp>
          <p:nvSpPr>
            <p:cNvPr id="445450" name="Line 10"/>
            <p:cNvSpPr>
              <a:spLocks noChangeShapeType="1"/>
            </p:cNvSpPr>
            <p:nvPr/>
          </p:nvSpPr>
          <p:spPr bwMode="auto">
            <a:xfrm>
              <a:off x="912" y="1824"/>
              <a:ext cx="0" cy="1392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2" name="Line 12"/>
            <p:cNvSpPr>
              <a:spLocks noChangeShapeType="1"/>
            </p:cNvSpPr>
            <p:nvPr/>
          </p:nvSpPr>
          <p:spPr bwMode="auto">
            <a:xfrm flipH="1">
              <a:off x="912" y="1824"/>
              <a:ext cx="624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7" name="Group 27"/>
          <p:cNvGrpSpPr>
            <a:grpSpLocks/>
          </p:cNvGrpSpPr>
          <p:nvPr/>
        </p:nvGrpSpPr>
        <p:grpSpPr bwMode="auto">
          <a:xfrm>
            <a:off x="1905000" y="4724400"/>
            <a:ext cx="533400" cy="609600"/>
            <a:chOff x="1200" y="2976"/>
            <a:chExt cx="336" cy="384"/>
          </a:xfrm>
        </p:grpSpPr>
        <p:sp>
          <p:nvSpPr>
            <p:cNvPr id="445451" name="Line 11"/>
            <p:cNvSpPr>
              <a:spLocks noChangeShapeType="1"/>
            </p:cNvSpPr>
            <p:nvPr/>
          </p:nvSpPr>
          <p:spPr bwMode="auto">
            <a:xfrm flipH="1">
              <a:off x="1200" y="2976"/>
              <a:ext cx="336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3" name="Line 13"/>
            <p:cNvSpPr>
              <a:spLocks noChangeShapeType="1"/>
            </p:cNvSpPr>
            <p:nvPr/>
          </p:nvSpPr>
          <p:spPr bwMode="auto">
            <a:xfrm>
              <a:off x="1200" y="2976"/>
              <a:ext cx="0" cy="384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45446" name="Oval 6"/>
          <p:cNvSpPr>
            <a:spLocks noChangeArrowheads="1"/>
          </p:cNvSpPr>
          <p:nvPr/>
        </p:nvSpPr>
        <p:spPr bwMode="auto">
          <a:xfrm>
            <a:off x="2590800" y="746056"/>
            <a:ext cx="3962400" cy="1168539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elders tell the sinner his fault</a:t>
            </a:r>
            <a:endParaRPr lang="en-US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45463" name="Group 23"/>
          <p:cNvGrpSpPr>
            <a:grpSpLocks/>
          </p:cNvGrpSpPr>
          <p:nvPr/>
        </p:nvGrpSpPr>
        <p:grpSpPr bwMode="auto">
          <a:xfrm>
            <a:off x="2514600" y="1752601"/>
            <a:ext cx="4033838" cy="1560513"/>
            <a:chOff x="1584" y="1104"/>
            <a:chExt cx="2541" cy="983"/>
          </a:xfrm>
        </p:grpSpPr>
        <p:sp>
          <p:nvSpPr>
            <p:cNvPr id="445445" name="AutoShape 5"/>
            <p:cNvSpPr>
              <a:spLocks noChangeArrowheads="1"/>
            </p:cNvSpPr>
            <p:nvPr/>
          </p:nvSpPr>
          <p:spPr bwMode="auto">
            <a:xfrm>
              <a:off x="1584" y="15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8" name="Line 18"/>
            <p:cNvSpPr>
              <a:spLocks noChangeShapeType="1"/>
            </p:cNvSpPr>
            <p:nvPr/>
          </p:nvSpPr>
          <p:spPr bwMode="auto">
            <a:xfrm>
              <a:off x="2832" y="1104"/>
              <a:ext cx="0" cy="432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5" name="Group 25"/>
          <p:cNvGrpSpPr>
            <a:grpSpLocks/>
          </p:cNvGrpSpPr>
          <p:nvPr/>
        </p:nvGrpSpPr>
        <p:grpSpPr bwMode="auto">
          <a:xfrm>
            <a:off x="4343400" y="2819400"/>
            <a:ext cx="4800600" cy="1609725"/>
            <a:chOff x="2736" y="1776"/>
            <a:chExt cx="3024" cy="1014"/>
          </a:xfrm>
        </p:grpSpPr>
        <p:sp>
          <p:nvSpPr>
            <p:cNvPr id="445454" name="Line 14"/>
            <p:cNvSpPr>
              <a:spLocks noChangeShapeType="1"/>
            </p:cNvSpPr>
            <p:nvPr/>
          </p:nvSpPr>
          <p:spPr bwMode="auto">
            <a:xfrm flipH="1">
              <a:off x="4176" y="1776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60" name="Oval 20"/>
            <p:cNvSpPr>
              <a:spLocks noChangeArrowheads="1"/>
            </p:cNvSpPr>
            <p:nvPr/>
          </p:nvSpPr>
          <p:spPr bwMode="auto">
            <a:xfrm>
              <a:off x="2736" y="2054"/>
              <a:ext cx="3024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Suspension from Lord’s Supper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5" name="Line 15"/>
            <p:cNvSpPr>
              <a:spLocks noChangeShapeType="1"/>
            </p:cNvSpPr>
            <p:nvPr/>
          </p:nvSpPr>
          <p:spPr bwMode="auto">
            <a:xfrm>
              <a:off x="4800" y="1776"/>
              <a:ext cx="0" cy="384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8" name="Group 28"/>
          <p:cNvGrpSpPr>
            <a:grpSpLocks/>
          </p:cNvGrpSpPr>
          <p:nvPr/>
        </p:nvGrpSpPr>
        <p:grpSpPr bwMode="auto">
          <a:xfrm>
            <a:off x="5181600" y="4800600"/>
            <a:ext cx="3962400" cy="1838325"/>
            <a:chOff x="3264" y="3024"/>
            <a:chExt cx="2496" cy="1158"/>
          </a:xfrm>
        </p:grpSpPr>
        <p:sp>
          <p:nvSpPr>
            <p:cNvPr id="445456" name="Line 16"/>
            <p:cNvSpPr>
              <a:spLocks noChangeShapeType="1"/>
            </p:cNvSpPr>
            <p:nvPr/>
          </p:nvSpPr>
          <p:spPr bwMode="auto">
            <a:xfrm flipH="1">
              <a:off x="4080" y="3024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61" name="Oval 21"/>
            <p:cNvSpPr>
              <a:spLocks noChangeArrowheads="1"/>
            </p:cNvSpPr>
            <p:nvPr/>
          </p:nvSpPr>
          <p:spPr bwMode="auto">
            <a:xfrm>
              <a:off x="3264" y="3446"/>
              <a:ext cx="2496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Excommunication process starts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7" name="Line 17"/>
            <p:cNvSpPr>
              <a:spLocks noChangeShapeType="1"/>
            </p:cNvSpPr>
            <p:nvPr/>
          </p:nvSpPr>
          <p:spPr bwMode="auto">
            <a:xfrm>
              <a:off x="4704" y="3024"/>
              <a:ext cx="0" cy="48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6" name="Group 26"/>
          <p:cNvGrpSpPr>
            <a:grpSpLocks/>
          </p:cNvGrpSpPr>
          <p:nvPr/>
        </p:nvGrpSpPr>
        <p:grpSpPr bwMode="auto">
          <a:xfrm>
            <a:off x="2438400" y="3962402"/>
            <a:ext cx="4033838" cy="1255713"/>
            <a:chOff x="1536" y="2496"/>
            <a:chExt cx="2541" cy="791"/>
          </a:xfrm>
        </p:grpSpPr>
        <p:sp>
          <p:nvSpPr>
            <p:cNvPr id="445448" name="AutoShape 8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9" name="Line 19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6" name="AutoShape 4"/>
          <p:cNvSpPr>
            <a:spLocks noChangeArrowheads="1"/>
          </p:cNvSpPr>
          <p:nvPr/>
        </p:nvSpPr>
        <p:spPr bwMode="auto">
          <a:xfrm>
            <a:off x="-5916" y="17751"/>
            <a:ext cx="2907432" cy="186773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sins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2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5446" grpId="0" animBg="1" autoUpdateAnimBg="0"/>
      <p:bldP spid="26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2" name="Rectangle 2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b="1" i="1" u="sng" dirty="0"/>
              <a:t>Heidelberg Catechism</a:t>
            </a:r>
            <a:endParaRPr lang="en-US" sz="2400" dirty="0"/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According to the command of Christ,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people who call themselves Christians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but show themselves to be un-</a:t>
            </a:r>
            <a:r>
              <a:rPr lang="en-US" sz="2400" i="1" dirty="0" err="1">
                <a:solidFill>
                  <a:srgbClr val="FFFF00"/>
                </a:solidFill>
              </a:rPr>
              <a:t>christian</a:t>
            </a:r>
            <a:r>
              <a:rPr lang="en-US" sz="2400" i="1" dirty="0">
                <a:solidFill>
                  <a:srgbClr val="FFFF00"/>
                </a:solidFill>
              </a:rPr>
              <a:t> in doctrine or life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are first repeatedly admonished in a brotherly manner.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give up their errors or wickedness,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reported to the church, that is, to the elders.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heed also their admonitions,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forbidden the use of the sacraments,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</a:t>
            </a:r>
            <a:r>
              <a:rPr lang="en-US" sz="2400" i="1" dirty="0">
                <a:solidFill>
                  <a:srgbClr val="FF6600"/>
                </a:solidFill>
              </a:rPr>
              <a:t>they are excluded by the elders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6600"/>
                </a:solidFill>
              </a:rPr>
              <a:t>			from the Christian congregation,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6600"/>
                </a:solidFill>
              </a:rPr>
              <a:t>		and by God Himself from the kingdom of Christ</a:t>
            </a:r>
            <a:r>
              <a:rPr lang="en-US" sz="2400" i="1" dirty="0">
                <a:solidFill>
                  <a:srgbClr val="FFFF00"/>
                </a:solidFill>
              </a:rPr>
              <a:t>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They are again received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as members of Christ and of the church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when they promise and show real amendment.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Expelled</a:t>
            </a:r>
          </a:p>
        </p:txBody>
      </p:sp>
      <p:grpSp>
        <p:nvGrpSpPr>
          <p:cNvPr id="451630" name="Group 46"/>
          <p:cNvGrpSpPr>
            <a:grpSpLocks/>
          </p:cNvGrpSpPr>
          <p:nvPr/>
        </p:nvGrpSpPr>
        <p:grpSpPr bwMode="auto">
          <a:xfrm>
            <a:off x="0" y="2332038"/>
            <a:ext cx="3505200" cy="4562474"/>
            <a:chOff x="0" y="1469"/>
            <a:chExt cx="2208" cy="2874"/>
          </a:xfrm>
        </p:grpSpPr>
        <p:sp>
          <p:nvSpPr>
            <p:cNvPr id="451589" name="AutoShape 5"/>
            <p:cNvSpPr>
              <a:spLocks noChangeArrowheads="1"/>
            </p:cNvSpPr>
            <p:nvPr/>
          </p:nvSpPr>
          <p:spPr bwMode="auto">
            <a:xfrm>
              <a:off x="0" y="3364"/>
              <a:ext cx="2208" cy="979"/>
            </a:xfrm>
            <a:prstGeom prst="star32">
              <a:avLst>
                <a:gd name="adj" fmla="val 37500"/>
              </a:avLst>
            </a:prstGeom>
            <a:solidFill>
              <a:srgbClr val="003399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sinner has been saved!</a:t>
              </a:r>
            </a:p>
          </p:txBody>
        </p:sp>
        <p:sp>
          <p:nvSpPr>
            <p:cNvPr id="451590" name="Line 6"/>
            <p:cNvSpPr>
              <a:spLocks noChangeShapeType="1"/>
            </p:cNvSpPr>
            <p:nvPr/>
          </p:nvSpPr>
          <p:spPr bwMode="auto">
            <a:xfrm>
              <a:off x="912" y="1469"/>
              <a:ext cx="0" cy="1891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591" name="Line 7"/>
            <p:cNvSpPr>
              <a:spLocks noChangeShapeType="1"/>
            </p:cNvSpPr>
            <p:nvPr/>
          </p:nvSpPr>
          <p:spPr bwMode="auto">
            <a:xfrm flipH="1">
              <a:off x="912" y="1469"/>
              <a:ext cx="624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21" name="Group 37"/>
          <p:cNvGrpSpPr>
            <a:grpSpLocks/>
          </p:cNvGrpSpPr>
          <p:nvPr/>
        </p:nvGrpSpPr>
        <p:grpSpPr bwMode="auto">
          <a:xfrm>
            <a:off x="1905000" y="4160838"/>
            <a:ext cx="533400" cy="1173162"/>
            <a:chOff x="1200" y="2621"/>
            <a:chExt cx="336" cy="739"/>
          </a:xfrm>
        </p:grpSpPr>
        <p:sp>
          <p:nvSpPr>
            <p:cNvPr id="451593" name="Line 9"/>
            <p:cNvSpPr>
              <a:spLocks noChangeShapeType="1"/>
            </p:cNvSpPr>
            <p:nvPr/>
          </p:nvSpPr>
          <p:spPr bwMode="auto">
            <a:xfrm flipH="1">
              <a:off x="1200" y="2621"/>
              <a:ext cx="336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594" name="Line 10"/>
            <p:cNvSpPr>
              <a:spLocks noChangeShapeType="1"/>
            </p:cNvSpPr>
            <p:nvPr/>
          </p:nvSpPr>
          <p:spPr bwMode="auto">
            <a:xfrm>
              <a:off x="1200" y="2621"/>
              <a:ext cx="0" cy="739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51595" name="Oval 11"/>
          <p:cNvSpPr>
            <a:spLocks noChangeArrowheads="1"/>
          </p:cNvSpPr>
          <p:nvPr/>
        </p:nvSpPr>
        <p:spPr bwMode="auto">
          <a:xfrm>
            <a:off x="2667000" y="823169"/>
            <a:ext cx="3962400" cy="649188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1st announcement</a:t>
            </a:r>
            <a:endParaRPr lang="en-US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51626" name="Group 42"/>
          <p:cNvGrpSpPr>
            <a:grpSpLocks/>
          </p:cNvGrpSpPr>
          <p:nvPr/>
        </p:nvGrpSpPr>
        <p:grpSpPr bwMode="auto">
          <a:xfrm>
            <a:off x="2514600" y="1447801"/>
            <a:ext cx="4033838" cy="1301751"/>
            <a:chOff x="1584" y="912"/>
            <a:chExt cx="2541" cy="820"/>
          </a:xfrm>
        </p:grpSpPr>
        <p:sp>
          <p:nvSpPr>
            <p:cNvPr id="451597" name="AutoShape 13"/>
            <p:cNvSpPr>
              <a:spLocks noChangeArrowheads="1"/>
            </p:cNvSpPr>
            <p:nvPr/>
          </p:nvSpPr>
          <p:spPr bwMode="auto">
            <a:xfrm>
              <a:off x="1584" y="1154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598" name="Line 14"/>
            <p:cNvSpPr>
              <a:spLocks noChangeShapeType="1"/>
            </p:cNvSpPr>
            <p:nvPr/>
          </p:nvSpPr>
          <p:spPr bwMode="auto">
            <a:xfrm>
              <a:off x="2832" y="912"/>
              <a:ext cx="0" cy="269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28" name="Group 44"/>
          <p:cNvGrpSpPr>
            <a:grpSpLocks/>
          </p:cNvGrpSpPr>
          <p:nvPr/>
        </p:nvGrpSpPr>
        <p:grpSpPr bwMode="auto">
          <a:xfrm>
            <a:off x="5181600" y="4237038"/>
            <a:ext cx="3962400" cy="863600"/>
            <a:chOff x="3264" y="2669"/>
            <a:chExt cx="2496" cy="544"/>
          </a:xfrm>
        </p:grpSpPr>
        <p:sp>
          <p:nvSpPr>
            <p:cNvPr id="451604" name="Line 20"/>
            <p:cNvSpPr>
              <a:spLocks noChangeShapeType="1"/>
            </p:cNvSpPr>
            <p:nvPr/>
          </p:nvSpPr>
          <p:spPr bwMode="auto">
            <a:xfrm flipH="1">
              <a:off x="4080" y="2669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5" name="Oval 21"/>
            <p:cNvSpPr>
              <a:spLocks noChangeArrowheads="1"/>
            </p:cNvSpPr>
            <p:nvPr/>
          </p:nvSpPr>
          <p:spPr bwMode="auto">
            <a:xfrm>
              <a:off x="3264" y="2804"/>
              <a:ext cx="2496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3rd announcement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6" name="Line 22"/>
            <p:cNvSpPr>
              <a:spLocks noChangeShapeType="1"/>
            </p:cNvSpPr>
            <p:nvPr/>
          </p:nvSpPr>
          <p:spPr bwMode="auto">
            <a:xfrm>
              <a:off x="4704" y="2669"/>
              <a:ext cx="0" cy="192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27" name="Group 43"/>
          <p:cNvGrpSpPr>
            <a:grpSpLocks/>
          </p:cNvGrpSpPr>
          <p:nvPr/>
        </p:nvGrpSpPr>
        <p:grpSpPr bwMode="auto">
          <a:xfrm>
            <a:off x="4343400" y="2255838"/>
            <a:ext cx="4800600" cy="1473200"/>
            <a:chOff x="2736" y="1421"/>
            <a:chExt cx="3024" cy="928"/>
          </a:xfrm>
        </p:grpSpPr>
        <p:sp>
          <p:nvSpPr>
            <p:cNvPr id="451600" name="Line 16"/>
            <p:cNvSpPr>
              <a:spLocks noChangeShapeType="1"/>
            </p:cNvSpPr>
            <p:nvPr/>
          </p:nvSpPr>
          <p:spPr bwMode="auto">
            <a:xfrm flipH="1">
              <a:off x="4176" y="1421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1" name="Oval 17"/>
            <p:cNvSpPr>
              <a:spLocks noChangeArrowheads="1"/>
            </p:cNvSpPr>
            <p:nvPr/>
          </p:nvSpPr>
          <p:spPr bwMode="auto">
            <a:xfrm>
              <a:off x="2736" y="1604"/>
              <a:ext cx="3024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Classis approval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2" name="Line 18"/>
            <p:cNvSpPr>
              <a:spLocks noChangeShapeType="1"/>
            </p:cNvSpPr>
            <p:nvPr/>
          </p:nvSpPr>
          <p:spPr bwMode="auto">
            <a:xfrm>
              <a:off x="4800" y="1421"/>
              <a:ext cx="0" cy="24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11" name="Oval 27"/>
            <p:cNvSpPr>
              <a:spLocks noChangeArrowheads="1"/>
            </p:cNvSpPr>
            <p:nvPr/>
          </p:nvSpPr>
          <p:spPr bwMode="auto">
            <a:xfrm>
              <a:off x="2736" y="1940"/>
              <a:ext cx="3024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2nd announcement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07" name="Group 23"/>
          <p:cNvGrpSpPr>
            <a:grpSpLocks/>
          </p:cNvGrpSpPr>
          <p:nvPr/>
        </p:nvGrpSpPr>
        <p:grpSpPr bwMode="auto">
          <a:xfrm>
            <a:off x="2438400" y="3398840"/>
            <a:ext cx="4033838" cy="1255713"/>
            <a:chOff x="1536" y="2496"/>
            <a:chExt cx="2541" cy="791"/>
          </a:xfrm>
        </p:grpSpPr>
        <p:sp>
          <p:nvSpPr>
            <p:cNvPr id="451608" name="AutoShape 24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9" name="Line 25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12" name="Group 28"/>
          <p:cNvGrpSpPr>
            <a:grpSpLocks/>
          </p:cNvGrpSpPr>
          <p:nvPr/>
        </p:nvGrpSpPr>
        <p:grpSpPr bwMode="auto">
          <a:xfrm>
            <a:off x="3581400" y="4846640"/>
            <a:ext cx="4033838" cy="1255713"/>
            <a:chOff x="1536" y="2496"/>
            <a:chExt cx="2541" cy="791"/>
          </a:xfrm>
        </p:grpSpPr>
        <p:sp>
          <p:nvSpPr>
            <p:cNvPr id="451613" name="AutoShape 29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14" name="Line 30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51620" name="Line 36"/>
          <p:cNvSpPr>
            <a:spLocks noChangeShapeType="1"/>
          </p:cNvSpPr>
          <p:nvPr/>
        </p:nvSpPr>
        <p:spPr bwMode="auto">
          <a:xfrm flipH="1">
            <a:off x="3124200" y="5638800"/>
            <a:ext cx="609600" cy="30163"/>
          </a:xfrm>
          <a:prstGeom prst="line">
            <a:avLst/>
          </a:prstGeom>
          <a:noFill/>
          <a:ln w="63500">
            <a:solidFill>
              <a:srgbClr val="008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51629" name="Group 45"/>
          <p:cNvGrpSpPr>
            <a:grpSpLocks/>
          </p:cNvGrpSpPr>
          <p:nvPr/>
        </p:nvGrpSpPr>
        <p:grpSpPr bwMode="auto">
          <a:xfrm>
            <a:off x="5181600" y="5638800"/>
            <a:ext cx="3962400" cy="1235075"/>
            <a:chOff x="3264" y="3552"/>
            <a:chExt cx="2496" cy="778"/>
          </a:xfrm>
        </p:grpSpPr>
        <p:sp>
          <p:nvSpPr>
            <p:cNvPr id="451623" name="Line 39"/>
            <p:cNvSpPr>
              <a:spLocks noChangeShapeType="1"/>
            </p:cNvSpPr>
            <p:nvPr/>
          </p:nvSpPr>
          <p:spPr bwMode="auto">
            <a:xfrm flipH="1">
              <a:off x="4704" y="3552"/>
              <a:ext cx="336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24" name="Line 40"/>
            <p:cNvSpPr>
              <a:spLocks noChangeShapeType="1"/>
            </p:cNvSpPr>
            <p:nvPr/>
          </p:nvSpPr>
          <p:spPr bwMode="auto">
            <a:xfrm>
              <a:off x="5040" y="3552"/>
              <a:ext cx="0" cy="384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25" name="Oval 41"/>
            <p:cNvSpPr>
              <a:spLocks noChangeArrowheads="1"/>
            </p:cNvSpPr>
            <p:nvPr/>
          </p:nvSpPr>
          <p:spPr bwMode="auto">
            <a:xfrm>
              <a:off x="3264" y="3921"/>
              <a:ext cx="2496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Excommunication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-5916" y="17751"/>
            <a:ext cx="2907432" cy="186773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sins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91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95" grpId="0" animBg="1" autoUpdateAnimBg="0"/>
      <p:bldP spid="451620" grpId="0" animBg="1"/>
      <p:bldP spid="35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61" name="Text Box 5"/>
          <p:cNvSpPr txBox="1">
            <a:spLocks noChangeArrowheads="1"/>
          </p:cNvSpPr>
          <p:nvPr/>
        </p:nvSpPr>
        <p:spPr bwMode="auto">
          <a:xfrm>
            <a:off x="3657600" y="617329"/>
            <a:ext cx="548640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Withdrawal</a:t>
            </a:r>
          </a:p>
          <a:p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At any point during the process, a sinner may decide to withdraw from the church. This implies the person stops being a member. This also implies the responsibility of the church is ended, and the process ‘grinds to a halt’.</a:t>
            </a:r>
          </a:p>
          <a:p>
            <a:pPr algn="l"/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Should such a person ever want to come back (repentance!) the person is re-admitted.</a:t>
            </a:r>
          </a:p>
        </p:txBody>
      </p:sp>
      <p:graphicFrame>
        <p:nvGraphicFramePr>
          <p:cNvPr id="454662" name="Object 6"/>
          <p:cNvGraphicFramePr>
            <a:graphicFrameLocks noChangeAspect="1"/>
          </p:cNvGraphicFramePr>
          <p:nvPr/>
        </p:nvGraphicFramePr>
        <p:xfrm>
          <a:off x="0" y="0"/>
          <a:ext cx="29718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529652" imgH="3393872" progId="PowerPoint.Slide.8">
                  <p:embed/>
                </p:oleObj>
              </mc:Choice>
              <mc:Fallback>
                <p:oleObj name="Slide" r:id="rId3" imgW="4529652" imgH="3393872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971800" cy="222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4664" name="Object 8"/>
          <p:cNvGraphicFramePr>
            <a:graphicFrameLocks noChangeAspect="1"/>
          </p:cNvGraphicFramePr>
          <p:nvPr/>
        </p:nvGraphicFramePr>
        <p:xfrm>
          <a:off x="0" y="4632325"/>
          <a:ext cx="29718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5" imgW="4529652" imgH="3393872" progId="PowerPoint.Slide.8">
                  <p:embed/>
                </p:oleObj>
              </mc:Choice>
              <mc:Fallback>
                <p:oleObj name="Slide" r:id="rId5" imgW="4529652" imgH="3393872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632325"/>
                        <a:ext cx="2971800" cy="222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4665" name="Object 9"/>
          <p:cNvGraphicFramePr>
            <a:graphicFrameLocks noChangeAspect="1"/>
          </p:cNvGraphicFramePr>
          <p:nvPr/>
        </p:nvGraphicFramePr>
        <p:xfrm>
          <a:off x="0" y="2286000"/>
          <a:ext cx="29718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7" imgW="4529652" imgH="3393872" progId="PowerPoint.Slide.8">
                  <p:embed/>
                </p:oleObj>
              </mc:Choice>
              <mc:Fallback>
                <p:oleObj name="Slide" r:id="rId7" imgW="4529652" imgH="3393872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286000"/>
                        <a:ext cx="2971800" cy="222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373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0" name="Rectangle 2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b="1" i="1" u="sng" dirty="0"/>
              <a:t>Heidelberg Catechism</a:t>
            </a:r>
            <a:endParaRPr lang="en-US" sz="2400" dirty="0"/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According to the command of Christ,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people who call themselves Christians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but show themselves to be un-</a:t>
            </a:r>
            <a:r>
              <a:rPr lang="en-US" sz="2400" i="1" dirty="0" err="1">
                <a:solidFill>
                  <a:srgbClr val="FFFF00"/>
                </a:solidFill>
              </a:rPr>
              <a:t>christian</a:t>
            </a:r>
            <a:r>
              <a:rPr lang="en-US" sz="2400" i="1" dirty="0">
                <a:solidFill>
                  <a:srgbClr val="FFFF00"/>
                </a:solidFill>
              </a:rPr>
              <a:t> in doctrine or life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are first repeatedly admonished in a brotherly manner.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give up their errors or wickedness,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reported to the church, that is, to the elders.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heed also their admonitions,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forbidden the use of the sacraments,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they are excluded by the elders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	from the Christian congregation,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by God Himself from the kingdom of Christ.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6600"/>
                </a:solidFill>
              </a:rPr>
              <a:t>They are again received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6600"/>
                </a:solidFill>
              </a:rPr>
              <a:t>	as members of Christ and of the church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6600"/>
                </a:solidFill>
              </a:rPr>
              <a:t>	when they promise and show real amendment.</a:t>
            </a:r>
            <a:endParaRPr lang="en-US" i="1" dirty="0">
              <a:solidFill>
                <a:srgbClr val="FF66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/>
              <a:t>Readmission</a:t>
            </a:r>
          </a:p>
        </p:txBody>
      </p:sp>
      <p:sp>
        <p:nvSpPr>
          <p:cNvPr id="453643" name="Oval 11"/>
          <p:cNvSpPr>
            <a:spLocks noChangeArrowheads="1"/>
          </p:cNvSpPr>
          <p:nvPr/>
        </p:nvSpPr>
        <p:spPr bwMode="auto">
          <a:xfrm>
            <a:off x="2590800" y="1127969"/>
            <a:ext cx="3962400" cy="649188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elders visit</a:t>
            </a:r>
            <a:endParaRPr lang="en-US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3645" name="AutoShape 13"/>
          <p:cNvSpPr>
            <a:spLocks noChangeArrowheads="1"/>
          </p:cNvSpPr>
          <p:nvPr/>
        </p:nvSpPr>
        <p:spPr bwMode="auto">
          <a:xfrm>
            <a:off x="228600" y="109786"/>
            <a:ext cx="4033838" cy="917079"/>
          </a:xfrm>
          <a:prstGeom prst="flowChartDecision">
            <a:avLst/>
          </a:prstGeom>
          <a:solidFill>
            <a:srgbClr val="993300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Repentance!</a:t>
            </a:r>
            <a:endParaRPr lang="en-US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53662" name="Group 30"/>
          <p:cNvGrpSpPr>
            <a:grpSpLocks/>
          </p:cNvGrpSpPr>
          <p:nvPr/>
        </p:nvGrpSpPr>
        <p:grpSpPr bwMode="auto">
          <a:xfrm>
            <a:off x="2514600" y="1752600"/>
            <a:ext cx="3962400" cy="1838325"/>
            <a:chOff x="1584" y="1104"/>
            <a:chExt cx="2496" cy="1158"/>
          </a:xfrm>
        </p:grpSpPr>
        <p:sp>
          <p:nvSpPr>
            <p:cNvPr id="453658" name="Oval 26"/>
            <p:cNvSpPr>
              <a:spLocks noChangeArrowheads="1"/>
            </p:cNvSpPr>
            <p:nvPr/>
          </p:nvSpPr>
          <p:spPr bwMode="auto">
            <a:xfrm>
              <a:off x="1584" y="1526"/>
              <a:ext cx="2496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Announcement of readmission</a:t>
              </a:r>
              <a:endParaRPr lang="en-U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3646" name="Line 14"/>
            <p:cNvSpPr>
              <a:spLocks noChangeShapeType="1"/>
            </p:cNvSpPr>
            <p:nvPr/>
          </p:nvSpPr>
          <p:spPr bwMode="auto">
            <a:xfrm>
              <a:off x="2784" y="1104"/>
              <a:ext cx="0" cy="432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3663" name="Group 31"/>
          <p:cNvGrpSpPr>
            <a:grpSpLocks/>
          </p:cNvGrpSpPr>
          <p:nvPr/>
        </p:nvGrpSpPr>
        <p:grpSpPr bwMode="auto">
          <a:xfrm>
            <a:off x="2514600" y="3581400"/>
            <a:ext cx="4713288" cy="2235200"/>
            <a:chOff x="1584" y="2256"/>
            <a:chExt cx="2969" cy="1408"/>
          </a:xfrm>
        </p:grpSpPr>
        <p:sp>
          <p:nvSpPr>
            <p:cNvPr id="453659" name="Oval 27"/>
            <p:cNvSpPr>
              <a:spLocks noChangeArrowheads="1"/>
            </p:cNvSpPr>
            <p:nvPr/>
          </p:nvSpPr>
          <p:spPr bwMode="auto">
            <a:xfrm>
              <a:off x="1584" y="3255"/>
              <a:ext cx="2496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Readmission</a:t>
              </a:r>
              <a:endParaRPr lang="en-U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3660" name="Line 28"/>
            <p:cNvSpPr>
              <a:spLocks noChangeShapeType="1"/>
            </p:cNvSpPr>
            <p:nvPr/>
          </p:nvSpPr>
          <p:spPr bwMode="auto">
            <a:xfrm>
              <a:off x="2784" y="2256"/>
              <a:ext cx="0" cy="96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3661" name="Text Box 29"/>
            <p:cNvSpPr txBox="1">
              <a:spLocks noChangeArrowheads="1"/>
            </p:cNvSpPr>
            <p:nvPr/>
          </p:nvSpPr>
          <p:spPr bwMode="auto">
            <a:xfrm>
              <a:off x="3018" y="2543"/>
              <a:ext cx="153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240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At least 2 Sundays</a:t>
              </a:r>
              <a:endParaRPr lang="en-US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0122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3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3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43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/>
              <a:t>Readmission</a:t>
            </a:r>
          </a:p>
        </p:txBody>
      </p:sp>
      <p:sp>
        <p:nvSpPr>
          <p:cNvPr id="453645" name="AutoShape 13"/>
          <p:cNvSpPr>
            <a:spLocks noChangeArrowheads="1"/>
          </p:cNvSpPr>
          <p:nvPr/>
        </p:nvSpPr>
        <p:spPr bwMode="auto">
          <a:xfrm>
            <a:off x="228600" y="109786"/>
            <a:ext cx="4033838" cy="917079"/>
          </a:xfrm>
          <a:prstGeom prst="flowChartDecision">
            <a:avLst/>
          </a:prstGeom>
          <a:solidFill>
            <a:srgbClr val="993300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Repentance!</a:t>
            </a:r>
            <a:endParaRPr lang="en-US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3664" name="AutoShape 32"/>
          <p:cNvSpPr>
            <a:spLocks noChangeArrowheads="1"/>
          </p:cNvSpPr>
          <p:nvPr/>
        </p:nvSpPr>
        <p:spPr bwMode="auto">
          <a:xfrm>
            <a:off x="91343" y="1777225"/>
            <a:ext cx="8961313" cy="3972104"/>
          </a:xfrm>
          <a:prstGeom prst="star32">
            <a:avLst>
              <a:gd name="adj" fmla="val 37500"/>
            </a:avLst>
          </a:prstGeom>
          <a:solidFill>
            <a:srgbClr val="00339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6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sinner has been saved!</a:t>
            </a:r>
            <a:endParaRPr lang="en-US" sz="2000" dirty="0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5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64" grpId="0" animBg="1" autoUpdateAnimBg="0"/>
    </p:bldLst>
  </p:timing>
</p:sld>
</file>

<file path=ppt/theme/theme1.xml><?xml version="1.0" encoding="utf-8"?>
<a:theme xmlns:a="http://schemas.openxmlformats.org/drawingml/2006/main" name="1_Office Theme">
  <a:themeElements>
    <a:clrScheme name="Office Theme 8">
      <a:dk1>
        <a:srgbClr val="C0C0C0"/>
      </a:dk1>
      <a:lt1>
        <a:srgbClr val="FFFFFF"/>
      </a:lt1>
      <a:dk2>
        <a:srgbClr val="000000"/>
      </a:dk2>
      <a:lt2>
        <a:srgbClr val="FFFFFF"/>
      </a:lt2>
      <a:accent1>
        <a:srgbClr val="00CC99"/>
      </a:accent1>
      <a:accent2>
        <a:srgbClr val="3333CC"/>
      </a:accent2>
      <a:accent3>
        <a:srgbClr val="AAAAAA"/>
      </a:accent3>
      <a:accent4>
        <a:srgbClr val="DADADA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3992</TotalTime>
  <Words>1406</Words>
  <Application>Microsoft Office PowerPoint</Application>
  <PresentationFormat>On-screen Show (4:3)</PresentationFormat>
  <Paragraphs>221</Paragraphs>
  <Slides>22</Slides>
  <Notes>22</Notes>
  <HiddenSlides>0</HiddenSlides>
  <MMClips>2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Comic Sans MS</vt:lpstr>
      <vt:lpstr>Times New Roman</vt:lpstr>
      <vt:lpstr>1_Office Theme</vt:lpstr>
      <vt:lpstr>Slide</vt:lpstr>
      <vt:lpstr>Growing in Faith: LD 25-31</vt:lpstr>
      <vt:lpstr>Psalm 81:7,8</vt:lpstr>
      <vt:lpstr>Keys to God’s Kingdom</vt:lpstr>
      <vt:lpstr>Tonight we look at</vt:lpstr>
      <vt:lpstr>Our focus thus is:</vt:lpstr>
      <vt:lpstr>PowerPoint Presentation</vt:lpstr>
      <vt:lpstr>Discipline is</vt:lpstr>
      <vt:lpstr>Discipline is</vt:lpstr>
      <vt:lpstr>Bible Study: Matthew 18:15-18</vt:lpstr>
      <vt:lpstr>Bible Study: Matthew 18:15-18</vt:lpstr>
      <vt:lpstr>PowerPoint Presentation</vt:lpstr>
      <vt:lpstr>PowerPoint Presentation</vt:lpstr>
      <vt:lpstr>PowerPoint Presentation</vt:lpstr>
      <vt:lpstr>The way of Matthew 18</vt:lpstr>
      <vt:lpstr>PowerPoint Presentation</vt:lpstr>
      <vt:lpstr>Tell the church</vt:lpstr>
      <vt:lpstr>PowerPoint Presentation</vt:lpstr>
      <vt:lpstr>Expelled</vt:lpstr>
      <vt:lpstr>PowerPoint Presentation</vt:lpstr>
      <vt:lpstr>PowerPoint Presentation</vt:lpstr>
      <vt:lpstr>Readmission</vt:lpstr>
      <vt:lpstr>Readmission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Hoe gedraagt een christen zich?</dc:title>
  <dc:creator>Roelf Janssen</dc:creator>
  <cp:lastModifiedBy>Roelf Janssen</cp:lastModifiedBy>
  <cp:revision>156</cp:revision>
  <cp:lastPrinted>2009-10-22T18:22:04Z</cp:lastPrinted>
  <dcterms:created xsi:type="dcterms:W3CDTF">2008-08-14T09:20:46Z</dcterms:created>
  <dcterms:modified xsi:type="dcterms:W3CDTF">2022-11-16T03:19:41Z</dcterms:modified>
</cp:coreProperties>
</file>