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60" r:id="rId1"/>
  </p:sldMasterIdLst>
  <p:notesMasterIdLst>
    <p:notesMasterId r:id="rId18"/>
  </p:notesMasterIdLst>
  <p:handoutMasterIdLst>
    <p:handoutMasterId r:id="rId19"/>
  </p:handoutMasterIdLst>
  <p:sldIdLst>
    <p:sldId id="371" r:id="rId2"/>
    <p:sldId id="632" r:id="rId3"/>
    <p:sldId id="649" r:id="rId4"/>
    <p:sldId id="653" r:id="rId5"/>
    <p:sldId id="654" r:id="rId6"/>
    <p:sldId id="639" r:id="rId7"/>
    <p:sldId id="640" r:id="rId8"/>
    <p:sldId id="642" r:id="rId9"/>
    <p:sldId id="643" r:id="rId10"/>
    <p:sldId id="641" r:id="rId11"/>
    <p:sldId id="644" r:id="rId12"/>
    <p:sldId id="645" r:id="rId13"/>
    <p:sldId id="646" r:id="rId14"/>
    <p:sldId id="650" r:id="rId15"/>
    <p:sldId id="647" r:id="rId16"/>
    <p:sldId id="648" r:id="rId17"/>
  </p:sldIdLst>
  <p:sldSz cx="9144000" cy="6858000" type="screen4x3"/>
  <p:notesSz cx="9167813" cy="6950075"/>
  <p:defaultTextStyle>
    <a:defPPr>
      <a:defRPr lang="en-GB"/>
    </a:defPPr>
    <a:lvl1pPr algn="ctr" rtl="0" eaLnBrk="0" fontAlgn="base" hangingPunct="0">
      <a:spcBef>
        <a:spcPct val="0"/>
      </a:spcBef>
      <a:spcAft>
        <a:spcPct val="0"/>
      </a:spcAft>
      <a:defRPr sz="4400" kern="1200">
        <a:solidFill>
          <a:schemeClr val="tx2"/>
        </a:solidFill>
        <a:latin typeface="Times New Roman" pitchFamily="18" charset="0"/>
        <a:ea typeface="+mn-ea"/>
        <a:cs typeface="+mn-cs"/>
      </a:defRPr>
    </a:lvl1pPr>
    <a:lvl2pPr marL="457200" algn="ctr" rtl="0" eaLnBrk="0" fontAlgn="base" hangingPunct="0">
      <a:spcBef>
        <a:spcPct val="0"/>
      </a:spcBef>
      <a:spcAft>
        <a:spcPct val="0"/>
      </a:spcAft>
      <a:defRPr sz="4400" kern="1200">
        <a:solidFill>
          <a:schemeClr val="tx2"/>
        </a:solidFill>
        <a:latin typeface="Times New Roman" pitchFamily="18" charset="0"/>
        <a:ea typeface="+mn-ea"/>
        <a:cs typeface="+mn-cs"/>
      </a:defRPr>
    </a:lvl2pPr>
    <a:lvl3pPr marL="914400" algn="ctr" rtl="0" eaLnBrk="0" fontAlgn="base" hangingPunct="0">
      <a:spcBef>
        <a:spcPct val="0"/>
      </a:spcBef>
      <a:spcAft>
        <a:spcPct val="0"/>
      </a:spcAft>
      <a:defRPr sz="4400" kern="1200">
        <a:solidFill>
          <a:schemeClr val="tx2"/>
        </a:solidFill>
        <a:latin typeface="Times New Roman" pitchFamily="18" charset="0"/>
        <a:ea typeface="+mn-ea"/>
        <a:cs typeface="+mn-cs"/>
      </a:defRPr>
    </a:lvl3pPr>
    <a:lvl4pPr marL="1371600" algn="ctr" rtl="0" eaLnBrk="0" fontAlgn="base" hangingPunct="0">
      <a:spcBef>
        <a:spcPct val="0"/>
      </a:spcBef>
      <a:spcAft>
        <a:spcPct val="0"/>
      </a:spcAft>
      <a:defRPr sz="4400" kern="1200">
        <a:solidFill>
          <a:schemeClr val="tx2"/>
        </a:solidFill>
        <a:latin typeface="Times New Roman" pitchFamily="18" charset="0"/>
        <a:ea typeface="+mn-ea"/>
        <a:cs typeface="+mn-cs"/>
      </a:defRPr>
    </a:lvl4pPr>
    <a:lvl5pPr marL="1828800" algn="ctr" rtl="0" eaLnBrk="0" fontAlgn="base" hangingPunct="0">
      <a:spcBef>
        <a:spcPct val="0"/>
      </a:spcBef>
      <a:spcAft>
        <a:spcPct val="0"/>
      </a:spcAft>
      <a:defRPr sz="4400" kern="1200">
        <a:solidFill>
          <a:schemeClr val="tx2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4400" kern="1200">
        <a:solidFill>
          <a:schemeClr val="tx2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4400" kern="1200">
        <a:solidFill>
          <a:schemeClr val="tx2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4400" kern="1200">
        <a:solidFill>
          <a:schemeClr val="tx2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4400" kern="1200">
        <a:solidFill>
          <a:schemeClr val="tx2"/>
        </a:solidFill>
        <a:latin typeface="Times New Roman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189">
          <p15:clr>
            <a:srgbClr val="A4A3A4"/>
          </p15:clr>
        </p15:guide>
        <p15:guide id="2" pos="2888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  <a:srgbClr val="99FF66"/>
    <a:srgbClr val="6600FF"/>
    <a:srgbClr val="99CCFF"/>
    <a:srgbClr val="993300"/>
    <a:srgbClr val="FF0000"/>
    <a:srgbClr val="0066FF"/>
    <a:srgbClr val="CC3300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1093" autoAdjust="0"/>
  </p:normalViewPr>
  <p:slideViewPr>
    <p:cSldViewPr>
      <p:cViewPr varScale="1">
        <p:scale>
          <a:sx n="76" d="100"/>
          <a:sy n="76" d="100"/>
        </p:scale>
        <p:origin x="2028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650" y="-84"/>
      </p:cViewPr>
      <p:guideLst>
        <p:guide orient="horz" pos="2189"/>
        <p:guide pos="2888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4008039" cy="373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15053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237256" y="0"/>
            <a:ext cx="3905429" cy="373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15053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1" y="6611898"/>
            <a:ext cx="4008039" cy="32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15053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237256" y="6611898"/>
            <a:ext cx="3905429" cy="32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AC93D930-530B-4139-8732-007C1ECA5552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877975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" y="0"/>
            <a:ext cx="4008039" cy="373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1576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237256" y="0"/>
            <a:ext cx="3905429" cy="3730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1577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2830513" y="533400"/>
            <a:ext cx="3484562" cy="26130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577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233404" y="3305949"/>
            <a:ext cx="6675877" cy="3147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1577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" y="6611898"/>
            <a:ext cx="4008039" cy="32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solidFill>
                  <a:schemeClr val="tx1"/>
                </a:solidFill>
              </a:defRPr>
            </a:lvl1pPr>
          </a:lstStyle>
          <a:p>
            <a:endParaRPr lang="en-GB"/>
          </a:p>
        </p:txBody>
      </p:sp>
      <p:sp>
        <p:nvSpPr>
          <p:cNvPr id="1577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237256" y="6611898"/>
            <a:ext cx="3905429" cy="320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accent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chemeClr val="tx1"/>
                </a:solidFill>
              </a:defRPr>
            </a:lvl1pPr>
          </a:lstStyle>
          <a:p>
            <a:fld id="{DABB2A27-77B8-4773-944A-CD3BE5A9756D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67427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28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EAB4B5C-5A30-4663-A24D-6F961A66224C}" type="slidenum">
              <a:rPr lang="en-GB"/>
              <a:pPr/>
              <a:t>1</a:t>
            </a:fld>
            <a:endParaRPr lang="en-GB"/>
          </a:p>
        </p:txBody>
      </p:sp>
      <p:sp>
        <p:nvSpPr>
          <p:cNvPr id="15872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8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B2A27-77B8-4773-944A-CD3BE5A9756D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9390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B2A27-77B8-4773-944A-CD3BE5A9756D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89390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B2A27-77B8-4773-944A-CD3BE5A9756D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1042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BB2A27-77B8-4773-944A-CD3BE5A9756D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51042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2D232-1398-41CF-937D-AB2721D7316D}" type="slidenum">
              <a:rPr lang="en-GB" smtClean="0"/>
              <a:pPr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84206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2D232-1398-41CF-937D-AB2721D7316D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14511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2D232-1398-41CF-937D-AB2721D7316D}" type="slidenum">
              <a:rPr lang="en-GB" smtClean="0"/>
              <a:pPr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081805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2D232-1398-41CF-937D-AB2721D7316D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90447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2D232-1398-41CF-937D-AB2721D7316D}" type="slidenum">
              <a:rPr lang="en-GB" smtClean="0"/>
              <a:pPr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83430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2D232-1398-41CF-937D-AB2721D7316D}" type="slidenum">
              <a:rPr lang="en-GB" smtClean="0"/>
              <a:pPr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14565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2D232-1398-41CF-937D-AB2721D7316D}" type="slidenum">
              <a:rPr lang="en-GB" smtClean="0"/>
              <a:pPr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44178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2D232-1398-41CF-937D-AB2721D7316D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663431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0F1A6BE-F846-4FC2-8389-46AF7A4962A1}" type="slidenum">
              <a:rPr lang="en-GB" smtClean="0"/>
              <a:pPr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50858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CA" dirty="0"/>
              <a:t>Discuss the implications for this as to how one experiences the relationship with God.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2D232-1398-41CF-937D-AB2721D7316D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49944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C32D232-1398-41CF-937D-AB2721D7316D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95632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2841176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978324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07176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0" y="1219200"/>
            <a:ext cx="4495800" cy="5638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19200"/>
            <a:ext cx="4495800" cy="5638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00549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321853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3878417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404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178865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81575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4984554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0"/>
            <a:ext cx="2286000" cy="68580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0" y="0"/>
            <a:ext cx="6705600" cy="68580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194475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0" y="0"/>
            <a:ext cx="91440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0" y="1219200"/>
            <a:ext cx="9144000" cy="5638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dirty="0"/>
              <a:t>Click to edit Master text styles</a:t>
            </a:r>
          </a:p>
          <a:p>
            <a:pPr lvl="1"/>
            <a:r>
              <a:rPr lang="en-GB" altLang="en-US" dirty="0"/>
              <a:t>Second level</a:t>
            </a:r>
          </a:p>
          <a:p>
            <a:pPr lvl="2"/>
            <a:r>
              <a:rPr lang="en-GB" altLang="en-US" dirty="0"/>
              <a:t>Third level</a:t>
            </a:r>
          </a:p>
          <a:p>
            <a:pPr lvl="3"/>
            <a:r>
              <a:rPr lang="en-GB" altLang="en-US" dirty="0"/>
              <a:t>Fourth level</a:t>
            </a:r>
          </a:p>
          <a:p>
            <a:pPr lvl="4"/>
            <a:r>
              <a:rPr lang="en-GB" alt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345300617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Calibri" panose="020F0502020204030204" pitchFamily="34" charset="0"/>
          <a:ea typeface="+mj-ea"/>
          <a:cs typeface="Calibri" panose="020F0502020204030204" pitchFamily="34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omic Sans MS" panose="030F0702030302020204" pitchFamily="66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8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4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000"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ern="120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97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43608" y="3328649"/>
            <a:ext cx="7772400" cy="1143000"/>
          </a:xfrm>
        </p:spPr>
        <p:txBody>
          <a:bodyPr/>
          <a:lstStyle/>
          <a:p>
            <a:r>
              <a:rPr lang="en-GB" dirty="0"/>
              <a:t>The Order of Salvation</a:t>
            </a:r>
          </a:p>
        </p:txBody>
      </p:sp>
      <p:sp>
        <p:nvSpPr>
          <p:cNvPr id="12697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4581128"/>
            <a:ext cx="6400800" cy="1752600"/>
          </a:xfrm>
        </p:spPr>
        <p:txBody>
          <a:bodyPr/>
          <a:lstStyle/>
          <a:p>
            <a:r>
              <a:rPr lang="en-GB" dirty="0"/>
              <a:t>Inward Call</a:t>
            </a:r>
          </a:p>
          <a:p>
            <a:r>
              <a:rPr lang="en-GB" dirty="0"/>
              <a:t>Lesson 7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EC91CD4-FB8E-462F-A3F2-1AC32965464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5656" y="345039"/>
            <a:ext cx="7308304" cy="2874131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Psalm 25:2,8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r>
              <a:rPr lang="en-US" dirty="0"/>
              <a:t>Show </a:t>
            </a:r>
            <a:r>
              <a:rPr lang="en-US" i="1" dirty="0"/>
              <a:t>your paths to</a:t>
            </a:r>
            <a:r>
              <a:rPr lang="en-US" dirty="0"/>
              <a:t> me, </a:t>
            </a:r>
            <a:r>
              <a:rPr lang="en-US" i="1" dirty="0"/>
              <a:t>your</a:t>
            </a:r>
            <a:r>
              <a:rPr lang="en-US" dirty="0"/>
              <a:t> servant,</a:t>
            </a:r>
            <a:endParaRPr lang="en-CA" dirty="0"/>
          </a:p>
          <a:p>
            <a:pPr marL="0" indent="0">
              <a:buNone/>
            </a:pPr>
            <a:r>
              <a:rPr lang="en-US" dirty="0"/>
              <a:t>	and di</a:t>
            </a:r>
            <a:r>
              <a:rPr lang="en-US" i="1" dirty="0"/>
              <a:t>rect</a:t>
            </a:r>
            <a:r>
              <a:rPr lang="en-US" dirty="0"/>
              <a:t> </a:t>
            </a:r>
            <a:r>
              <a:rPr lang="en-US" i="1" dirty="0"/>
              <a:t>me</a:t>
            </a:r>
            <a:r>
              <a:rPr lang="en-US" dirty="0"/>
              <a:t> in your ways.</a:t>
            </a:r>
            <a:endParaRPr lang="en-CA" dirty="0"/>
          </a:p>
          <a:p>
            <a:pPr marL="0" indent="0">
              <a:buNone/>
            </a:pPr>
            <a:r>
              <a:rPr lang="en-US" dirty="0"/>
              <a:t>	Lead </a:t>
            </a:r>
            <a:r>
              <a:rPr lang="en-US" i="1" dirty="0"/>
              <a:t>me in your</a:t>
            </a:r>
            <a:r>
              <a:rPr lang="en-US" dirty="0"/>
              <a:t> truth </a:t>
            </a:r>
            <a:r>
              <a:rPr lang="en-US" i="1" dirty="0"/>
              <a:t>and</a:t>
            </a:r>
            <a:r>
              <a:rPr lang="en-US" dirty="0"/>
              <a:t> teach me;</a:t>
            </a:r>
            <a:endParaRPr lang="en-CA" dirty="0"/>
          </a:p>
          <a:p>
            <a:pPr marL="0" indent="0">
              <a:buNone/>
            </a:pPr>
            <a:r>
              <a:rPr lang="en-US" dirty="0"/>
              <a:t>	guide and </a:t>
            </a:r>
            <a:r>
              <a:rPr lang="en-US" i="1" dirty="0"/>
              <a:t>keep me</a:t>
            </a:r>
            <a:r>
              <a:rPr lang="en-US" dirty="0"/>
              <a:t> all my days.</a:t>
            </a:r>
            <a:endParaRPr lang="en-CA" dirty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cap="small" dirty="0"/>
              <a:t>Lord</a:t>
            </a:r>
            <a:r>
              <a:rPr lang="en-US" dirty="0"/>
              <a:t>, I</a:t>
            </a:r>
            <a:r>
              <a:rPr lang="en-US" i="1" dirty="0"/>
              <a:t> know your word</a:t>
            </a:r>
            <a:r>
              <a:rPr lang="en-US" dirty="0"/>
              <a:t> </a:t>
            </a:r>
            <a:r>
              <a:rPr lang="en-US" i="1" dirty="0"/>
              <a:t>is</a:t>
            </a:r>
            <a:r>
              <a:rPr lang="en-US" dirty="0"/>
              <a:t> true,</a:t>
            </a:r>
            <a:endParaRPr lang="en-CA" dirty="0"/>
          </a:p>
          <a:p>
            <a:pPr marL="0" indent="0">
              <a:buNone/>
            </a:pPr>
            <a:r>
              <a:rPr lang="en-US" dirty="0"/>
              <a:t>	and </a:t>
            </a:r>
            <a:r>
              <a:rPr lang="en-US" i="1" dirty="0"/>
              <a:t>with</a:t>
            </a:r>
            <a:r>
              <a:rPr lang="en-US" dirty="0"/>
              <a:t> ea</a:t>
            </a:r>
            <a:r>
              <a:rPr lang="en-US" i="1" dirty="0"/>
              <a:t>ger</a:t>
            </a:r>
            <a:r>
              <a:rPr lang="en-US" dirty="0"/>
              <a:t> </a:t>
            </a:r>
            <a:r>
              <a:rPr lang="en-US" i="1" dirty="0"/>
              <a:t>expec</a:t>
            </a:r>
            <a:r>
              <a:rPr lang="en-US" dirty="0"/>
              <a:t>tation</a:t>
            </a:r>
            <a:endParaRPr lang="en-CA" dirty="0"/>
          </a:p>
          <a:p>
            <a:pPr marL="0" indent="0">
              <a:buNone/>
            </a:pPr>
            <a:r>
              <a:rPr lang="en-US" dirty="0"/>
              <a:t>	all day </a:t>
            </a:r>
            <a:r>
              <a:rPr lang="en-US" i="1" dirty="0"/>
              <a:t>long I hope in</a:t>
            </a:r>
            <a:r>
              <a:rPr lang="en-US" dirty="0"/>
              <a:t> you</a:t>
            </a:r>
            <a:endParaRPr lang="en-CA" dirty="0"/>
          </a:p>
          <a:p>
            <a:pPr marL="0" indent="0">
              <a:buNone/>
            </a:pPr>
            <a:r>
              <a:rPr lang="en-US" dirty="0"/>
              <a:t>	as the </a:t>
            </a:r>
            <a:r>
              <a:rPr lang="en-US" i="1" dirty="0"/>
              <a:t>God of my</a:t>
            </a:r>
            <a:r>
              <a:rPr lang="en-US" dirty="0"/>
              <a:t> </a:t>
            </a:r>
            <a:r>
              <a:rPr lang="en-US" i="1" dirty="0"/>
              <a:t>sal</a:t>
            </a:r>
            <a:r>
              <a:rPr lang="en-US" dirty="0"/>
              <a:t>vation.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11408652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Psalm 25:2,8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	</a:t>
            </a:r>
            <a:r>
              <a:rPr lang="en-US" dirty="0"/>
              <a:t>Turn </a:t>
            </a:r>
            <a:r>
              <a:rPr lang="en-US" i="1" dirty="0"/>
              <a:t>to me and</a:t>
            </a:r>
            <a:r>
              <a:rPr lang="en-US" dirty="0"/>
              <a:t> show </a:t>
            </a:r>
            <a:r>
              <a:rPr lang="en-US" i="1" dirty="0"/>
              <a:t>your</a:t>
            </a:r>
            <a:r>
              <a:rPr lang="en-US" dirty="0"/>
              <a:t> </a:t>
            </a:r>
            <a:r>
              <a:rPr lang="en-US" dirty="0" err="1"/>
              <a:t>favour</a:t>
            </a:r>
            <a:r>
              <a:rPr lang="en-US" dirty="0"/>
              <a:t>;</a:t>
            </a:r>
            <a:endParaRPr lang="en-CA" dirty="0"/>
          </a:p>
          <a:p>
            <a:pPr marL="0" indent="0">
              <a:buNone/>
            </a:pPr>
            <a:r>
              <a:rPr lang="en-US" dirty="0"/>
              <a:t>	I am </a:t>
            </a:r>
            <a:r>
              <a:rPr lang="en-US" i="1" dirty="0"/>
              <a:t>lonely</a:t>
            </a:r>
            <a:r>
              <a:rPr lang="en-US" dirty="0"/>
              <a:t> and distressed.</a:t>
            </a:r>
            <a:endParaRPr lang="en-CA" dirty="0"/>
          </a:p>
          <a:p>
            <a:pPr marL="0" indent="0">
              <a:buNone/>
            </a:pPr>
            <a:r>
              <a:rPr lang="en-US" dirty="0"/>
              <a:t>	From </a:t>
            </a:r>
            <a:r>
              <a:rPr lang="en-US" i="1" dirty="0"/>
              <a:t>my troubles</a:t>
            </a:r>
            <a:r>
              <a:rPr lang="en-US" dirty="0"/>
              <a:t> me </a:t>
            </a:r>
            <a:r>
              <a:rPr lang="en-US" i="1" dirty="0"/>
              <a:t>de</a:t>
            </a:r>
            <a:r>
              <a:rPr lang="en-US" dirty="0"/>
              <a:t>liver;</a:t>
            </a:r>
            <a:endParaRPr lang="en-CA" dirty="0"/>
          </a:p>
          <a:p>
            <a:pPr marL="0" indent="0">
              <a:buNone/>
            </a:pPr>
            <a:r>
              <a:rPr lang="en-US" dirty="0"/>
              <a:t>	save me, </a:t>
            </a:r>
            <a:r>
              <a:rPr lang="en-US" i="1" dirty="0"/>
              <a:t>for I</a:t>
            </a:r>
            <a:r>
              <a:rPr lang="en-US" dirty="0"/>
              <a:t> am oppressed.</a:t>
            </a:r>
            <a:endParaRPr lang="en-CA" dirty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cap="small" dirty="0"/>
              <a:t>Lord</a:t>
            </a:r>
            <a:r>
              <a:rPr lang="en-US" dirty="0"/>
              <a:t>, I </a:t>
            </a:r>
            <a:r>
              <a:rPr lang="en-US" i="1" dirty="0"/>
              <a:t>plead for your sup</a:t>
            </a:r>
            <a:r>
              <a:rPr lang="en-US" dirty="0"/>
              <a:t>port</a:t>
            </a:r>
            <a:endParaRPr lang="en-CA" dirty="0"/>
          </a:p>
          <a:p>
            <a:pPr marL="0" indent="0">
              <a:buNone/>
            </a:pPr>
            <a:r>
              <a:rPr lang="en-US" dirty="0"/>
              <a:t>	as </a:t>
            </a:r>
            <a:r>
              <a:rPr lang="en-US" i="1" dirty="0"/>
              <a:t>I </a:t>
            </a:r>
            <a:r>
              <a:rPr lang="en-US" dirty="0"/>
              <a:t>pine </a:t>
            </a:r>
            <a:r>
              <a:rPr lang="en-US" i="1" dirty="0"/>
              <a:t>away and</a:t>
            </a:r>
            <a:r>
              <a:rPr lang="en-US" dirty="0"/>
              <a:t> languish.</a:t>
            </a:r>
            <a:endParaRPr lang="en-CA" dirty="0"/>
          </a:p>
          <a:p>
            <a:pPr marL="0" indent="0">
              <a:buNone/>
            </a:pPr>
            <a:r>
              <a:rPr lang="en-US" dirty="0"/>
              <a:t>	Heal the </a:t>
            </a:r>
            <a:r>
              <a:rPr lang="en-US" i="1" dirty="0"/>
              <a:t>sorrows of my</a:t>
            </a:r>
            <a:r>
              <a:rPr lang="en-US" dirty="0"/>
              <a:t> heart</a:t>
            </a:r>
            <a:endParaRPr lang="en-CA" dirty="0"/>
          </a:p>
          <a:p>
            <a:pPr marL="0" indent="0">
              <a:buNone/>
            </a:pPr>
            <a:r>
              <a:rPr lang="en-US" dirty="0"/>
              <a:t>	and re</a:t>
            </a:r>
            <a:r>
              <a:rPr lang="en-US" i="1" dirty="0"/>
              <a:t>lieve</a:t>
            </a:r>
            <a:r>
              <a:rPr lang="en-US" dirty="0"/>
              <a:t> </a:t>
            </a:r>
            <a:r>
              <a:rPr lang="en-US" i="1" dirty="0"/>
              <a:t>my growing</a:t>
            </a:r>
            <a:r>
              <a:rPr lang="en-US" dirty="0"/>
              <a:t> anguish.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644194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/>
              <a:t>Canons of Dort III/IV.3-8</a:t>
            </a:r>
          </a:p>
        </p:txBody>
      </p:sp>
      <p:sp>
        <p:nvSpPr>
          <p:cNvPr id="4321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endParaRPr lang="en-US" dirty="0"/>
          </a:p>
        </p:txBody>
      </p:sp>
      <p:pic>
        <p:nvPicPr>
          <p:cNvPr id="432132" name="Picture 4" descr="G:\Backup - juni 2009\Mijn afbeeldingen\Liturgy\Liturgie\geloofsbelijdenis_lez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6213" y="0"/>
            <a:ext cx="1347787" cy="136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www.abc.net.au/missionvoices/var/koorie/storage/variations/image/p/h/p/phpHiE5R3_600x400_213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461" y="1881722"/>
            <a:ext cx="6768752" cy="4388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2131" grpId="0" build="p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/>
              <a:t>Canons of Dort III/IV.3-8</a:t>
            </a:r>
          </a:p>
        </p:txBody>
      </p:sp>
      <p:sp>
        <p:nvSpPr>
          <p:cNvPr id="4321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dirty="0"/>
              <a:t>1. d. Man is both unwilling and unable to return to God from his fallen state.</a:t>
            </a:r>
          </a:p>
          <a:p>
            <a:pPr>
              <a:buFontTx/>
              <a:buNone/>
            </a:pPr>
            <a:r>
              <a:rPr lang="en-US" dirty="0"/>
              <a:t>2.  Man wholly pollutes it and suppresses it</a:t>
            </a:r>
          </a:p>
          <a:p>
            <a:pPr>
              <a:buFontTx/>
              <a:buNone/>
            </a:pPr>
            <a:r>
              <a:rPr lang="en-US" dirty="0"/>
              <a:t>3. It reveals the greatness of sin and more and more convicts man of his guilt</a:t>
            </a:r>
          </a:p>
          <a:p>
            <a:pPr>
              <a:buFontTx/>
              <a:buNone/>
            </a:pPr>
            <a:r>
              <a:rPr lang="en-US" dirty="0"/>
              <a:t>4. It neither points out a remedy nor gives him power to rise out of misery</a:t>
            </a:r>
          </a:p>
          <a:p>
            <a:pPr>
              <a:buFontTx/>
              <a:buNone/>
            </a:pPr>
            <a:r>
              <a:rPr lang="en-US" dirty="0"/>
              <a:t>5. The gospel of the Messiah</a:t>
            </a:r>
          </a:p>
          <a:p>
            <a:pPr>
              <a:buFontTx/>
              <a:buNone/>
            </a:pPr>
            <a:r>
              <a:rPr lang="en-US" dirty="0"/>
              <a:t>6. Because of the sovereign and good pleasure of God</a:t>
            </a:r>
          </a:p>
          <a:p>
            <a:pPr>
              <a:buFontTx/>
              <a:buNone/>
            </a:pPr>
            <a:r>
              <a:rPr lang="en-US" dirty="0"/>
              <a:t>7. Yes (God’s call is </a:t>
            </a:r>
            <a:r>
              <a:rPr lang="en-US" i="1" dirty="0"/>
              <a:t>earnest</a:t>
            </a:r>
            <a:r>
              <a:rPr lang="en-US" dirty="0"/>
              <a:t>)</a:t>
            </a:r>
          </a:p>
        </p:txBody>
      </p:sp>
      <p:pic>
        <p:nvPicPr>
          <p:cNvPr id="432132" name="Picture 4" descr="G:\Backup - juni 2009\Mijn afbeeldingen\Liturgy\Liturgie\geloofsbelijdenis_lez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6213" y="0"/>
            <a:ext cx="1347787" cy="1362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868410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321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2131" grpId="0" build="p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5" name="Picture 1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200" y="1447800"/>
            <a:ext cx="1219200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0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The chain of salvation</a:t>
            </a:r>
          </a:p>
        </p:txBody>
      </p:sp>
      <p:sp>
        <p:nvSpPr>
          <p:cNvPr id="450564" name="AutoShape 4"/>
          <p:cNvSpPr>
            <a:spLocks noChangeArrowheads="1"/>
          </p:cNvSpPr>
          <p:nvPr/>
        </p:nvSpPr>
        <p:spPr bwMode="auto">
          <a:xfrm>
            <a:off x="2362200" y="1524000"/>
            <a:ext cx="2298700" cy="1077913"/>
          </a:xfrm>
          <a:prstGeom prst="rightArrow">
            <a:avLst>
              <a:gd name="adj1" fmla="val 50000"/>
              <a:gd name="adj2" fmla="val 53314"/>
            </a:avLst>
          </a:prstGeom>
          <a:solidFill>
            <a:srgbClr val="CCFF99">
              <a:alpha val="50000"/>
            </a:srgb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Gospel call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450565" name="AutoShape 5"/>
          <p:cNvSpPr>
            <a:spLocks noChangeArrowheads="1"/>
          </p:cNvSpPr>
          <p:nvPr/>
        </p:nvSpPr>
        <p:spPr bwMode="auto">
          <a:xfrm>
            <a:off x="4724400" y="1524000"/>
            <a:ext cx="2297113" cy="1077913"/>
          </a:xfrm>
          <a:prstGeom prst="rightArrow">
            <a:avLst>
              <a:gd name="adj1" fmla="val 50000"/>
              <a:gd name="adj2" fmla="val 53277"/>
            </a:avLst>
          </a:prstGeom>
          <a:solidFill>
            <a:srgbClr val="00FF00"/>
          </a:solidFill>
          <a:ln w="9525">
            <a:solidFill>
              <a:srgbClr val="00FF00"/>
            </a:solidFill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Inward call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450566" name="AutoShape 6"/>
          <p:cNvSpPr>
            <a:spLocks noChangeArrowheads="1"/>
          </p:cNvSpPr>
          <p:nvPr/>
        </p:nvSpPr>
        <p:spPr bwMode="auto">
          <a:xfrm>
            <a:off x="7086600" y="1905000"/>
            <a:ext cx="1676400" cy="1752600"/>
          </a:xfrm>
          <a:prstGeom prst="curvedLeftArrow">
            <a:avLst>
              <a:gd name="adj1" fmla="val 20909"/>
              <a:gd name="adj2" fmla="val 41818"/>
              <a:gd name="adj3" fmla="val 33333"/>
            </a:avLst>
          </a:prstGeom>
          <a:solidFill>
            <a:schemeClr val="bg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US">
              <a:solidFill>
                <a:schemeClr val="bg1"/>
              </a:solidFill>
            </a:endParaRPr>
          </a:p>
        </p:txBody>
      </p:sp>
      <p:sp>
        <p:nvSpPr>
          <p:cNvPr id="450567" name="AutoShape 7"/>
          <p:cNvSpPr>
            <a:spLocks noChangeArrowheads="1"/>
          </p:cNvSpPr>
          <p:nvPr/>
        </p:nvSpPr>
        <p:spPr bwMode="auto">
          <a:xfrm>
            <a:off x="4267200" y="2743200"/>
            <a:ext cx="2673350" cy="1077913"/>
          </a:xfrm>
          <a:prstGeom prst="leftArrow">
            <a:avLst>
              <a:gd name="adj1" fmla="val 50000"/>
              <a:gd name="adj2" fmla="val 62003"/>
            </a:avLst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Regeneration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450568" name="AutoShape 8"/>
          <p:cNvSpPr>
            <a:spLocks noChangeArrowheads="1"/>
          </p:cNvSpPr>
          <p:nvPr/>
        </p:nvSpPr>
        <p:spPr bwMode="auto">
          <a:xfrm>
            <a:off x="1676400" y="2743200"/>
            <a:ext cx="2336800" cy="1077913"/>
          </a:xfrm>
          <a:prstGeom prst="leftArrow">
            <a:avLst>
              <a:gd name="adj1" fmla="val 50000"/>
              <a:gd name="adj2" fmla="val 54197"/>
            </a:avLst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Conversion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450569" name="AutoShape 9"/>
          <p:cNvSpPr>
            <a:spLocks noChangeArrowheads="1"/>
          </p:cNvSpPr>
          <p:nvPr/>
        </p:nvSpPr>
        <p:spPr bwMode="auto">
          <a:xfrm>
            <a:off x="0" y="3124200"/>
            <a:ext cx="1219200" cy="1752600"/>
          </a:xfrm>
          <a:prstGeom prst="curvedRightArrow">
            <a:avLst>
              <a:gd name="adj1" fmla="val 28750"/>
              <a:gd name="adj2" fmla="val 57500"/>
              <a:gd name="adj3" fmla="val 33333"/>
            </a:avLst>
          </a:prstGeom>
          <a:solidFill>
            <a:schemeClr val="bg2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CA"/>
          </a:p>
        </p:txBody>
      </p:sp>
      <p:sp>
        <p:nvSpPr>
          <p:cNvPr id="450570" name="AutoShape 10"/>
          <p:cNvSpPr>
            <a:spLocks noChangeArrowheads="1"/>
          </p:cNvSpPr>
          <p:nvPr/>
        </p:nvSpPr>
        <p:spPr bwMode="auto">
          <a:xfrm>
            <a:off x="3865563" y="4027488"/>
            <a:ext cx="2774950" cy="1077912"/>
          </a:xfrm>
          <a:prstGeom prst="rightArrow">
            <a:avLst>
              <a:gd name="adj1" fmla="val 50000"/>
              <a:gd name="adj2" fmla="val 64359"/>
            </a:avLst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Sanctification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450571" name="AutoShape 11"/>
          <p:cNvSpPr>
            <a:spLocks noChangeArrowheads="1"/>
          </p:cNvSpPr>
          <p:nvPr/>
        </p:nvSpPr>
        <p:spPr bwMode="auto">
          <a:xfrm>
            <a:off x="1295400" y="4027488"/>
            <a:ext cx="2465388" cy="1077912"/>
          </a:xfrm>
          <a:prstGeom prst="rightArrow">
            <a:avLst>
              <a:gd name="adj1" fmla="val 50000"/>
              <a:gd name="adj2" fmla="val 57180"/>
            </a:avLst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Justification</a:t>
            </a:r>
            <a:endParaRPr lang="en-US">
              <a:solidFill>
                <a:schemeClr val="bg1"/>
              </a:solidFill>
            </a:endParaRPr>
          </a:p>
        </p:txBody>
      </p:sp>
      <p:sp>
        <p:nvSpPr>
          <p:cNvPr id="450572" name="Rectangle 12"/>
          <p:cNvSpPr>
            <a:spLocks noChangeArrowheads="1"/>
          </p:cNvSpPr>
          <p:nvPr/>
        </p:nvSpPr>
        <p:spPr bwMode="auto">
          <a:xfrm>
            <a:off x="6781800" y="4267200"/>
            <a:ext cx="2362200" cy="588963"/>
          </a:xfrm>
          <a:prstGeom prst="rect">
            <a:avLst/>
          </a:prstGeom>
          <a:solidFill>
            <a:srgbClr val="FF6600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Glorification</a:t>
            </a:r>
            <a:endParaRPr lang="en-US">
              <a:solidFill>
                <a:schemeClr val="bg1"/>
              </a:solidFill>
            </a:endParaRPr>
          </a:p>
        </p:txBody>
      </p:sp>
      <p:pic>
        <p:nvPicPr>
          <p:cNvPr id="450573" name="Picture 1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6019800"/>
            <a:ext cx="8001000" cy="466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50574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219200"/>
            <a:ext cx="1295400" cy="129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50563" name="AutoShape 3"/>
          <p:cNvSpPr>
            <a:spLocks noChangeArrowheads="1"/>
          </p:cNvSpPr>
          <p:nvPr/>
        </p:nvSpPr>
        <p:spPr bwMode="auto">
          <a:xfrm>
            <a:off x="534988" y="1524000"/>
            <a:ext cx="1741487" cy="1077913"/>
          </a:xfrm>
          <a:prstGeom prst="rightArrow">
            <a:avLst>
              <a:gd name="adj1" fmla="val 50000"/>
              <a:gd name="adj2" fmla="val 40390"/>
            </a:avLst>
          </a:prstGeom>
          <a:solidFill>
            <a:srgbClr val="CCFF99">
              <a:alpha val="50000"/>
            </a:srgbClr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r>
              <a:rPr lang="en-US" sz="3200">
                <a:solidFill>
                  <a:schemeClr val="bg1"/>
                </a:solidFill>
              </a:rPr>
              <a:t>Election</a:t>
            </a:r>
            <a:endParaRPr lang="en-US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07473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9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Outward and Inward call</a:t>
            </a:r>
          </a:p>
        </p:txBody>
      </p:sp>
      <p:sp>
        <p:nvSpPr>
          <p:cNvPr id="449539" name="Rectangle 3"/>
          <p:cNvSpPr>
            <a:spLocks noGrp="1" noChangeArrowheads="1"/>
          </p:cNvSpPr>
          <p:nvPr>
            <p:ph idx="1"/>
          </p:nvPr>
        </p:nvSpPr>
        <p:spPr>
          <a:xfrm>
            <a:off x="0" y="1219200"/>
            <a:ext cx="7696200" cy="5638800"/>
          </a:xfrm>
        </p:spPr>
        <p:txBody>
          <a:bodyPr/>
          <a:lstStyle/>
          <a:p>
            <a:pPr>
              <a:buFontTx/>
              <a:buNone/>
            </a:pPr>
            <a:r>
              <a:rPr lang="en-GB" dirty="0"/>
              <a:t>The outward call is the call </a:t>
            </a:r>
            <a:r>
              <a:rPr lang="en-GB" dirty="0">
                <a:solidFill>
                  <a:srgbClr val="00FF00"/>
                </a:solidFill>
              </a:rPr>
              <a:t>that comes to a person from without, and enters his person via the body (senses, in particular the ears)</a:t>
            </a:r>
          </a:p>
          <a:p>
            <a:pPr>
              <a:buFontTx/>
              <a:buNone/>
            </a:pPr>
            <a:r>
              <a:rPr lang="en-GB" dirty="0"/>
              <a:t>The inward call is the call </a:t>
            </a:r>
            <a:r>
              <a:rPr lang="en-GB" dirty="0">
                <a:solidFill>
                  <a:srgbClr val="00FF00"/>
                </a:solidFill>
              </a:rPr>
              <a:t>that comes to a person from within, and enters his person via  </a:t>
            </a:r>
            <a:r>
              <a:rPr lang="en-GB">
                <a:solidFill>
                  <a:srgbClr val="00FF00"/>
                </a:solidFill>
              </a:rPr>
              <a:t>the Spirit </a:t>
            </a:r>
            <a:r>
              <a:rPr lang="en-GB" dirty="0">
                <a:solidFill>
                  <a:srgbClr val="00FF00"/>
                </a:solidFill>
              </a:rPr>
              <a:t>(emotions, will, the heart)</a:t>
            </a:r>
            <a:endParaRPr lang="en-GB" dirty="0"/>
          </a:p>
          <a:p>
            <a:pPr>
              <a:buFontTx/>
              <a:buNone/>
            </a:pPr>
            <a:endParaRPr lang="en-GB" dirty="0"/>
          </a:p>
          <a:p>
            <a:pPr>
              <a:buFontTx/>
              <a:buNone/>
            </a:pPr>
            <a:r>
              <a:rPr lang="en-GB" dirty="0"/>
              <a:t>Maybe think of “falling in love” with someone.</a:t>
            </a:r>
          </a:p>
          <a:p>
            <a:pPr>
              <a:buFontTx/>
              <a:buNone/>
            </a:pPr>
            <a:r>
              <a:rPr lang="en-GB" dirty="0"/>
              <a:t>	- “outward call” = advances</a:t>
            </a:r>
          </a:p>
          <a:p>
            <a:pPr>
              <a:buFontTx/>
              <a:buNone/>
            </a:pPr>
            <a:r>
              <a:rPr lang="en-GB" dirty="0"/>
              <a:t>	- “inward call” = butterflies in your stomach</a:t>
            </a:r>
          </a:p>
        </p:txBody>
      </p:sp>
      <p:pic>
        <p:nvPicPr>
          <p:cNvPr id="449540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1295400"/>
            <a:ext cx="1447800" cy="13287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954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3124200"/>
            <a:ext cx="1447800" cy="1306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4954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00" t="17166" r="6400" b="19618"/>
          <a:stretch>
            <a:fillRect/>
          </a:stretch>
        </p:blipFill>
        <p:spPr bwMode="auto">
          <a:xfrm>
            <a:off x="7708900" y="5029200"/>
            <a:ext cx="1435100" cy="1600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24720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6466" name="Rectangle 1026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/>
              <a:t>Bible Study: Romans 9:10-21</a:t>
            </a:r>
          </a:p>
        </p:txBody>
      </p:sp>
      <p:sp>
        <p:nvSpPr>
          <p:cNvPr id="446467" name="Rectangle 1027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dirty="0"/>
              <a:t>1. Already before they were born</a:t>
            </a:r>
          </a:p>
          <a:p>
            <a:pPr>
              <a:buFontTx/>
              <a:buNone/>
            </a:pPr>
            <a:r>
              <a:rPr lang="en-US" dirty="0"/>
              <a:t>2. In order that God’s purpose of election might continue</a:t>
            </a:r>
          </a:p>
          <a:p>
            <a:pPr>
              <a:buFontTx/>
              <a:buNone/>
            </a:pPr>
            <a:r>
              <a:rPr lang="en-US" dirty="0"/>
              <a:t>3. By no means</a:t>
            </a:r>
          </a:p>
          <a:p>
            <a:pPr>
              <a:buFontTx/>
              <a:buNone/>
            </a:pPr>
            <a:r>
              <a:rPr lang="en-US" dirty="0"/>
              <a:t>4. Man’s will or exertion</a:t>
            </a:r>
          </a:p>
          <a:p>
            <a:pPr>
              <a:buFontTx/>
              <a:buNone/>
            </a:pPr>
            <a:r>
              <a:rPr lang="en-US" dirty="0"/>
              <a:t>5. On God who has mercy</a:t>
            </a:r>
          </a:p>
          <a:p>
            <a:pPr>
              <a:buFontTx/>
              <a:buNone/>
            </a:pPr>
            <a:r>
              <a:rPr lang="en-US" dirty="0"/>
              <a:t>6. God has mercy on whom He wants to have mercy and He hardens whom He wants to harden</a:t>
            </a:r>
          </a:p>
          <a:p>
            <a:pPr>
              <a:buFontTx/>
              <a:buNone/>
            </a:pPr>
            <a:r>
              <a:rPr lang="en-US" dirty="0"/>
              <a:t>7. Who is man to talk back to God? </a:t>
            </a:r>
          </a:p>
          <a:p>
            <a:pPr>
              <a:buFontTx/>
              <a:buNone/>
            </a:pPr>
            <a:r>
              <a:rPr lang="en-US" dirty="0"/>
              <a:t>8. ….</a:t>
            </a:r>
          </a:p>
        </p:txBody>
      </p:sp>
      <p:pic>
        <p:nvPicPr>
          <p:cNvPr id="446468" name="Picture 1028" descr="G:\Backup - juni 2009\Mijn afbeeldingen\Liturgy\Liturgie\bijbelleze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0"/>
            <a:ext cx="1371600" cy="1371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324369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9"/>
                                          </p:stCondLst>
                                        </p:cTn>
                                        <p:tgtEl>
                                          <p:spTgt spid="4464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6467" grpId="0" build="p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8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Inward call</a:t>
            </a:r>
          </a:p>
        </p:txBody>
      </p:sp>
      <p:sp>
        <p:nvSpPr>
          <p:cNvPr id="45875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GB" dirty="0"/>
              <a:t>Basically, the inward call is</a:t>
            </a:r>
          </a:p>
          <a:p>
            <a:pPr>
              <a:buFontTx/>
              <a:buNone/>
            </a:pPr>
            <a:endParaRPr lang="en-GB" dirty="0">
              <a:solidFill>
                <a:srgbClr val="00FF00"/>
              </a:solidFill>
            </a:endParaRPr>
          </a:p>
          <a:p>
            <a:pPr algn="ctr">
              <a:buFontTx/>
              <a:buNone/>
            </a:pPr>
            <a:r>
              <a:rPr lang="en-GB" sz="4000" dirty="0">
                <a:solidFill>
                  <a:srgbClr val="00FF00"/>
                </a:solidFill>
              </a:rPr>
              <a:t>a heartfelt desire to serve God</a:t>
            </a:r>
            <a:endParaRPr lang="en-GB" dirty="0">
              <a:solidFill>
                <a:srgbClr val="00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33551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1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Mysterious</a:t>
            </a:r>
          </a:p>
        </p:txBody>
      </p:sp>
      <p:sp>
        <p:nvSpPr>
          <p:cNvPr id="4515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GB"/>
              <a:t>The outward call is quite clear to us</a:t>
            </a:r>
          </a:p>
          <a:p>
            <a:pPr lvl="1">
              <a:buFontTx/>
              <a:buNone/>
            </a:pPr>
            <a:r>
              <a:rPr lang="en-GB"/>
              <a:t>- there is a message</a:t>
            </a:r>
          </a:p>
          <a:p>
            <a:pPr lvl="1">
              <a:buFontTx/>
              <a:buNone/>
            </a:pPr>
            <a:r>
              <a:rPr lang="en-GB"/>
              <a:t>- there is a tangible (touchable) messenger: preacher</a:t>
            </a:r>
          </a:p>
          <a:p>
            <a:pPr>
              <a:buFontTx/>
              <a:buNone/>
            </a:pPr>
            <a:r>
              <a:rPr lang="en-GB"/>
              <a:t>The inward call has many mysterious aspects to it</a:t>
            </a:r>
          </a:p>
          <a:p>
            <a:pPr lvl="1">
              <a:buFontTx/>
              <a:buNone/>
            </a:pPr>
            <a:r>
              <a:rPr lang="en-GB"/>
              <a:t>- there is an emotion</a:t>
            </a:r>
          </a:p>
          <a:p>
            <a:pPr lvl="1">
              <a:buFontTx/>
              <a:buNone/>
            </a:pPr>
            <a:r>
              <a:rPr lang="en-GB"/>
              <a:t>- there is a mysterious messenger: the Holy Spirit</a:t>
            </a:r>
          </a:p>
          <a:p>
            <a:pPr lvl="1">
              <a:buFontTx/>
              <a:buNone/>
            </a:pPr>
            <a:endParaRPr lang="en-GB"/>
          </a:p>
          <a:p>
            <a:pPr lvl="1">
              <a:buFontTx/>
              <a:buNone/>
            </a:pPr>
            <a:endParaRPr lang="en-GB"/>
          </a:p>
          <a:p>
            <a:pPr lvl="1">
              <a:buFontTx/>
              <a:buNone/>
            </a:pPr>
            <a:endParaRPr lang="en-GB"/>
          </a:p>
          <a:p>
            <a:pPr lvl="1">
              <a:buFontTx/>
              <a:buNone/>
            </a:pPr>
            <a:endParaRPr lang="en-GB"/>
          </a:p>
          <a:p>
            <a:pPr lvl="1">
              <a:buFontTx/>
              <a:buNone/>
            </a:pPr>
            <a:endParaRPr lang="en-GB"/>
          </a:p>
          <a:p>
            <a:pPr lvl="1">
              <a:buFontTx/>
              <a:buNone/>
            </a:pPr>
            <a:endParaRPr lang="en-GB"/>
          </a:p>
          <a:p>
            <a:pPr>
              <a:buFontTx/>
              <a:buNone/>
            </a:pPr>
            <a:endParaRPr lang="en-GB"/>
          </a:p>
        </p:txBody>
      </p:sp>
      <p:pic>
        <p:nvPicPr>
          <p:cNvPr id="45158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3800" y="4953000"/>
            <a:ext cx="1295400" cy="1292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52594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2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Outward </a:t>
            </a:r>
            <a:r>
              <a:rPr lang="en-GB" i="1"/>
              <a:t>and</a:t>
            </a:r>
            <a:r>
              <a:rPr lang="en-GB"/>
              <a:t> Inward</a:t>
            </a:r>
          </a:p>
        </p:txBody>
      </p:sp>
      <p:sp>
        <p:nvSpPr>
          <p:cNvPr id="45261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GB" dirty="0"/>
              <a:t>Not </a:t>
            </a:r>
            <a:r>
              <a:rPr lang="en-GB" dirty="0">
                <a:solidFill>
                  <a:srgbClr val="00FF00"/>
                </a:solidFill>
              </a:rPr>
              <a:t>all who hear the outward call, also hear the inward call.</a:t>
            </a:r>
          </a:p>
          <a:p>
            <a:pPr>
              <a:buFontTx/>
              <a:buNone/>
            </a:pPr>
            <a:r>
              <a:rPr lang="en-GB" dirty="0">
                <a:solidFill>
                  <a:srgbClr val="00FF00"/>
                </a:solidFill>
              </a:rPr>
              <a:t>	</a:t>
            </a:r>
            <a:r>
              <a:rPr lang="en-GB" dirty="0"/>
              <a:t>Those who </a:t>
            </a:r>
            <a:r>
              <a:rPr lang="en-GB" dirty="0">
                <a:solidFill>
                  <a:srgbClr val="00FF00"/>
                </a:solidFill>
              </a:rPr>
              <a:t>reject the outward call (and thus sin against the Holy Spirit), never have an inward call. </a:t>
            </a:r>
          </a:p>
          <a:p>
            <a:pPr>
              <a:buFontTx/>
              <a:buNone/>
            </a:pPr>
            <a:r>
              <a:rPr lang="en-GB" dirty="0"/>
              <a:t>God Himself </a:t>
            </a:r>
            <a:r>
              <a:rPr lang="en-GB" dirty="0">
                <a:solidFill>
                  <a:srgbClr val="00FF00"/>
                </a:solidFill>
              </a:rPr>
              <a:t>determines who will inwardly be moved.</a:t>
            </a:r>
          </a:p>
          <a:p>
            <a:pPr>
              <a:buFontTx/>
              <a:buNone/>
            </a:pPr>
            <a:r>
              <a:rPr lang="en-GB" dirty="0"/>
              <a:t>God will both </a:t>
            </a:r>
            <a:r>
              <a:rPr lang="en-GB" dirty="0">
                <a:solidFill>
                  <a:srgbClr val="00FF00"/>
                </a:solidFill>
              </a:rPr>
              <a:t>outwardly and inwardly call all those whom He has elected.</a:t>
            </a:r>
            <a:endParaRPr lang="en-GB" dirty="0"/>
          </a:p>
          <a:p>
            <a:pPr>
              <a:buFontTx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30687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7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Outward </a:t>
            </a:r>
            <a:r>
              <a:rPr lang="en-GB" i="1" dirty="0"/>
              <a:t>and</a:t>
            </a:r>
            <a:r>
              <a:rPr lang="en-GB" dirty="0"/>
              <a:t> Inward</a:t>
            </a:r>
          </a:p>
        </p:txBody>
      </p:sp>
      <p:sp>
        <p:nvSpPr>
          <p:cNvPr id="457731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GB" dirty="0"/>
              <a:t>The outward and inward call are </a:t>
            </a:r>
            <a:r>
              <a:rPr lang="en-GB" dirty="0">
                <a:solidFill>
                  <a:srgbClr val="00FF00"/>
                </a:solidFill>
              </a:rPr>
              <a:t>not chronological.</a:t>
            </a:r>
          </a:p>
          <a:p>
            <a:pPr>
              <a:buFontTx/>
              <a:buNone/>
            </a:pPr>
            <a:endParaRPr lang="en-GB" dirty="0"/>
          </a:p>
          <a:p>
            <a:pPr>
              <a:buFontTx/>
              <a:buNone/>
            </a:pPr>
            <a:r>
              <a:rPr lang="en-GB" dirty="0">
                <a:solidFill>
                  <a:srgbClr val="FFC000"/>
                </a:solidFill>
              </a:rPr>
              <a:t>What is the order with Lydia</a:t>
            </a:r>
            <a:r>
              <a:rPr lang="en-CA" dirty="0">
                <a:solidFill>
                  <a:srgbClr val="FFC000"/>
                </a:solidFill>
              </a:rPr>
              <a:t>?</a:t>
            </a:r>
            <a:r>
              <a:rPr lang="en-GB" dirty="0">
                <a:solidFill>
                  <a:srgbClr val="FFC000"/>
                </a:solidFill>
              </a:rPr>
              <a:t> (Acts 16:13-15)</a:t>
            </a:r>
          </a:p>
          <a:p>
            <a:pPr>
              <a:buFontTx/>
              <a:buNone/>
            </a:pPr>
            <a:r>
              <a:rPr lang="en-GB" dirty="0"/>
              <a:t>	First the inward (she was a worshiper of God)</a:t>
            </a:r>
          </a:p>
          <a:p>
            <a:pPr>
              <a:buFontTx/>
              <a:buNone/>
            </a:pPr>
            <a:r>
              <a:rPr lang="en-GB" dirty="0"/>
              <a:t>	Then the outward call (she hears Paul preach)</a:t>
            </a:r>
          </a:p>
          <a:p>
            <a:pPr>
              <a:buFontTx/>
              <a:buNone/>
            </a:pPr>
            <a:r>
              <a:rPr lang="en-GB" dirty="0">
                <a:solidFill>
                  <a:srgbClr val="FFC000"/>
                </a:solidFill>
              </a:rPr>
              <a:t>What is the order with the jailer? (Acts 16:29-34)</a:t>
            </a:r>
          </a:p>
          <a:p>
            <a:pPr>
              <a:buFontTx/>
              <a:buNone/>
            </a:pPr>
            <a:r>
              <a:rPr lang="en-GB" dirty="0"/>
              <a:t>	First the outward (the testimony of Paul)</a:t>
            </a:r>
          </a:p>
          <a:p>
            <a:pPr>
              <a:buFontTx/>
              <a:buNone/>
            </a:pPr>
            <a:r>
              <a:rPr lang="en-GB" dirty="0"/>
              <a:t>	Then the inward call (what must I do to be saved)</a:t>
            </a:r>
          </a:p>
          <a:p>
            <a:pPr>
              <a:buFontTx/>
              <a:buNone/>
            </a:pPr>
            <a:r>
              <a:rPr lang="en-GB" dirty="0"/>
              <a:t>	(Or is it more like simultaneously?)</a:t>
            </a:r>
          </a:p>
        </p:txBody>
      </p:sp>
    </p:spTree>
    <p:extLst>
      <p:ext uri="{BB962C8B-B14F-4D97-AF65-F5344CB8AC3E}">
        <p14:creationId xmlns:p14="http://schemas.microsoft.com/office/powerpoint/2010/main" val="14380133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3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3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3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77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7731" grpId="0" uiExpand="1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3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God narrows it down</a:t>
            </a:r>
          </a:p>
        </p:txBody>
      </p:sp>
      <p:sp>
        <p:nvSpPr>
          <p:cNvPr id="453635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GB" dirty="0">
                <a:solidFill>
                  <a:srgbClr val="00FF00"/>
                </a:solidFill>
              </a:rPr>
              <a:t>Of all people,</a:t>
            </a:r>
          </a:p>
          <a:p>
            <a:pPr lvl="1">
              <a:buFontTx/>
              <a:buNone/>
            </a:pPr>
            <a:r>
              <a:rPr lang="en-GB" sz="2800" dirty="0">
                <a:solidFill>
                  <a:srgbClr val="00FF00"/>
                </a:solidFill>
              </a:rPr>
              <a:t>many, but not all, hear the Gospel</a:t>
            </a:r>
            <a:endParaRPr lang="en-GB" dirty="0">
              <a:solidFill>
                <a:srgbClr val="00FF00"/>
              </a:solidFill>
            </a:endParaRPr>
          </a:p>
          <a:p>
            <a:pPr>
              <a:buFontTx/>
              <a:buNone/>
            </a:pPr>
            <a:r>
              <a:rPr lang="en-GB" dirty="0">
                <a:solidFill>
                  <a:srgbClr val="00FF00"/>
                </a:solidFill>
              </a:rPr>
              <a:t>Of those who hear the Gospel</a:t>
            </a:r>
          </a:p>
          <a:p>
            <a:pPr lvl="1">
              <a:buFontTx/>
              <a:buNone/>
            </a:pPr>
            <a:r>
              <a:rPr lang="en-GB" sz="2800" dirty="0">
                <a:solidFill>
                  <a:srgbClr val="00FF00"/>
                </a:solidFill>
              </a:rPr>
              <a:t>many, but not all, are inwardly called</a:t>
            </a:r>
            <a:endParaRPr lang="en-GB" sz="2800" dirty="0"/>
          </a:p>
          <a:p>
            <a:pPr lvl="1">
              <a:buFontTx/>
              <a:buNone/>
            </a:pPr>
            <a:endParaRPr lang="en-GB" dirty="0"/>
          </a:p>
          <a:p>
            <a:pPr>
              <a:buFontTx/>
              <a:buNone/>
            </a:pPr>
            <a:endParaRPr lang="en-GB" dirty="0"/>
          </a:p>
        </p:txBody>
      </p:sp>
      <p:sp>
        <p:nvSpPr>
          <p:cNvPr id="453637" name="Oval 5"/>
          <p:cNvSpPr>
            <a:spLocks noChangeArrowheads="1"/>
          </p:cNvSpPr>
          <p:nvPr/>
        </p:nvSpPr>
        <p:spPr bwMode="auto">
          <a:xfrm>
            <a:off x="228600" y="3429000"/>
            <a:ext cx="8763000" cy="3048000"/>
          </a:xfrm>
          <a:prstGeom prst="ellipse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r>
              <a:rPr lang="en-GB" sz="2000"/>
              <a:t>all people</a:t>
            </a:r>
            <a:endParaRPr lang="en-GB"/>
          </a:p>
        </p:txBody>
      </p:sp>
      <p:sp>
        <p:nvSpPr>
          <p:cNvPr id="453638" name="Oval 6"/>
          <p:cNvSpPr>
            <a:spLocks noChangeArrowheads="1"/>
          </p:cNvSpPr>
          <p:nvPr/>
        </p:nvSpPr>
        <p:spPr bwMode="auto">
          <a:xfrm>
            <a:off x="1981200" y="4876800"/>
            <a:ext cx="5943600" cy="1295400"/>
          </a:xfrm>
          <a:prstGeom prst="ellipse">
            <a:avLst/>
          </a:prstGeom>
          <a:solidFill>
            <a:srgbClr val="0066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r>
              <a:rPr lang="en-GB" sz="2000"/>
              <a:t>outwardly called</a:t>
            </a:r>
            <a:endParaRPr lang="en-GB"/>
          </a:p>
        </p:txBody>
      </p:sp>
      <p:sp>
        <p:nvSpPr>
          <p:cNvPr id="453639" name="Oval 7"/>
          <p:cNvSpPr>
            <a:spLocks noChangeArrowheads="1"/>
          </p:cNvSpPr>
          <p:nvPr/>
        </p:nvSpPr>
        <p:spPr bwMode="auto">
          <a:xfrm>
            <a:off x="5181600" y="5257800"/>
            <a:ext cx="2362200" cy="609600"/>
          </a:xfrm>
          <a:prstGeom prst="ellipse">
            <a:avLst/>
          </a:prstGeom>
          <a:solidFill>
            <a:srgbClr val="3399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GB" sz="2000" dirty="0"/>
              <a:t>inwardly called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77263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3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3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3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3635" grpId="0" uiExpand="1" build="p"/>
      <p:bldP spid="453637" grpId="0" animBg="1"/>
      <p:bldP spid="453638" grpId="0" animBg="1"/>
      <p:bldP spid="45363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Covenant and Election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CA" dirty="0"/>
              <a:t>Election is </a:t>
            </a:r>
            <a:r>
              <a:rPr lang="en-CA" dirty="0">
                <a:solidFill>
                  <a:srgbClr val="00FF00"/>
                </a:solidFill>
              </a:rPr>
              <a:t>God’s decree on who will be saved</a:t>
            </a:r>
          </a:p>
          <a:p>
            <a:pPr marL="0" indent="0">
              <a:buNone/>
            </a:pPr>
            <a:r>
              <a:rPr lang="en-CA" dirty="0"/>
              <a:t>Covenant is </a:t>
            </a:r>
            <a:r>
              <a:rPr lang="en-CA" dirty="0">
                <a:solidFill>
                  <a:srgbClr val="00FF00"/>
                </a:solidFill>
              </a:rPr>
              <a:t>God’s instrument to bring people to salvation.</a:t>
            </a:r>
          </a:p>
          <a:p>
            <a:pPr marL="0" indent="0">
              <a:buNone/>
            </a:pPr>
            <a:r>
              <a:rPr lang="en-CA" dirty="0"/>
              <a:t>The covenant circle is </a:t>
            </a:r>
            <a:r>
              <a:rPr lang="en-CA" dirty="0">
                <a:solidFill>
                  <a:srgbClr val="00FF00"/>
                </a:solidFill>
              </a:rPr>
              <a:t>broader than the circle of the elect.</a:t>
            </a:r>
          </a:p>
          <a:p>
            <a:endParaRPr lang="en-CA" dirty="0"/>
          </a:p>
        </p:txBody>
      </p:sp>
      <p:sp>
        <p:nvSpPr>
          <p:cNvPr id="4" name="Oval 5"/>
          <p:cNvSpPr>
            <a:spLocks noChangeArrowheads="1"/>
          </p:cNvSpPr>
          <p:nvPr/>
        </p:nvSpPr>
        <p:spPr bwMode="auto">
          <a:xfrm>
            <a:off x="228600" y="3429000"/>
            <a:ext cx="8763000" cy="3048000"/>
          </a:xfrm>
          <a:prstGeom prst="ellipse">
            <a:avLst/>
          </a:prstGeom>
          <a:solidFill>
            <a:srgbClr val="00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r>
              <a:rPr lang="en-GB" sz="2000" dirty="0"/>
              <a:t>all people</a:t>
            </a:r>
          </a:p>
          <a:p>
            <a:pPr algn="l"/>
            <a:endParaRPr lang="en-GB" sz="2000" dirty="0"/>
          </a:p>
          <a:p>
            <a:pPr algn="l"/>
            <a:endParaRPr lang="en-GB" sz="2000" dirty="0"/>
          </a:p>
          <a:p>
            <a:pPr algn="l"/>
            <a:endParaRPr lang="en-GB" sz="2000" dirty="0"/>
          </a:p>
          <a:p>
            <a:pPr algn="l"/>
            <a:endParaRPr lang="en-GB" dirty="0"/>
          </a:p>
        </p:txBody>
      </p:sp>
      <p:sp>
        <p:nvSpPr>
          <p:cNvPr id="5" name="Oval 6"/>
          <p:cNvSpPr>
            <a:spLocks noChangeArrowheads="1"/>
          </p:cNvSpPr>
          <p:nvPr/>
        </p:nvSpPr>
        <p:spPr bwMode="auto">
          <a:xfrm>
            <a:off x="1981200" y="4365104"/>
            <a:ext cx="5943600" cy="1807096"/>
          </a:xfrm>
          <a:prstGeom prst="ellipse">
            <a:avLst/>
          </a:prstGeom>
          <a:solidFill>
            <a:srgbClr val="0066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l"/>
            <a:r>
              <a:rPr lang="en-GB" sz="2000" dirty="0"/>
              <a:t>God’s covenant</a:t>
            </a:r>
          </a:p>
          <a:p>
            <a:pPr algn="l"/>
            <a:endParaRPr lang="en-GB" dirty="0"/>
          </a:p>
        </p:txBody>
      </p:sp>
      <p:sp>
        <p:nvSpPr>
          <p:cNvPr id="6" name="Oval 7"/>
          <p:cNvSpPr>
            <a:spLocks noChangeArrowheads="1"/>
          </p:cNvSpPr>
          <p:nvPr/>
        </p:nvSpPr>
        <p:spPr bwMode="auto">
          <a:xfrm>
            <a:off x="2843808" y="5085184"/>
            <a:ext cx="4699992" cy="936104"/>
          </a:xfrm>
          <a:prstGeom prst="ellipse">
            <a:avLst/>
          </a:prstGeom>
          <a:solidFill>
            <a:srgbClr val="3399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r>
              <a:rPr lang="en-GB" sz="2000" dirty="0"/>
              <a:t>God’s elect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59826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4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Subjectivism and Objectivism</a:t>
            </a:r>
          </a:p>
        </p:txBody>
      </p:sp>
      <p:sp>
        <p:nvSpPr>
          <p:cNvPr id="4546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GB" dirty="0"/>
              <a:t>In some Reformed circles the inward call is </a:t>
            </a:r>
            <a:r>
              <a:rPr lang="en-GB" dirty="0">
                <a:solidFill>
                  <a:srgbClr val="00FF00"/>
                </a:solidFill>
              </a:rPr>
              <a:t>downplayed for fear of </a:t>
            </a:r>
            <a:r>
              <a:rPr lang="en-GB" i="1" dirty="0">
                <a:solidFill>
                  <a:srgbClr val="00FF00"/>
                </a:solidFill>
              </a:rPr>
              <a:t>subjectivism</a:t>
            </a:r>
            <a:r>
              <a:rPr lang="en-GB" dirty="0">
                <a:solidFill>
                  <a:srgbClr val="00FF00"/>
                </a:solidFill>
              </a:rPr>
              <a:t>.</a:t>
            </a:r>
          </a:p>
          <a:p>
            <a:pPr>
              <a:buFontTx/>
              <a:buNone/>
            </a:pPr>
            <a:r>
              <a:rPr lang="en-GB" dirty="0">
                <a:solidFill>
                  <a:srgbClr val="00FF00"/>
                </a:solidFill>
              </a:rPr>
              <a:t>	</a:t>
            </a:r>
            <a:r>
              <a:rPr lang="en-GB" dirty="0"/>
              <a:t>The concern is that, </a:t>
            </a:r>
            <a:r>
              <a:rPr lang="en-GB" dirty="0">
                <a:solidFill>
                  <a:srgbClr val="00FF00"/>
                </a:solidFill>
              </a:rPr>
              <a:t>as the inward call can never be verified by others, anyone can claim to be saved.</a:t>
            </a:r>
          </a:p>
          <a:p>
            <a:pPr>
              <a:buFontTx/>
              <a:buNone/>
            </a:pPr>
            <a:endParaRPr lang="en-GB" dirty="0">
              <a:solidFill>
                <a:srgbClr val="00FF00"/>
              </a:solidFill>
            </a:endParaRPr>
          </a:p>
          <a:p>
            <a:pPr>
              <a:buFontTx/>
              <a:buNone/>
            </a:pPr>
            <a:r>
              <a:rPr lang="en-GB" dirty="0"/>
              <a:t>In other Reformed circles the inward call is </a:t>
            </a:r>
            <a:r>
              <a:rPr lang="en-GB" dirty="0">
                <a:solidFill>
                  <a:srgbClr val="00FF00"/>
                </a:solidFill>
              </a:rPr>
              <a:t>emphasized for fear of </a:t>
            </a:r>
            <a:r>
              <a:rPr lang="en-GB" i="1" dirty="0">
                <a:solidFill>
                  <a:srgbClr val="00FF00"/>
                </a:solidFill>
              </a:rPr>
              <a:t>objectivism.</a:t>
            </a:r>
          </a:p>
          <a:p>
            <a:pPr>
              <a:buFontTx/>
              <a:buNone/>
            </a:pPr>
            <a:r>
              <a:rPr lang="en-GB" i="1" dirty="0">
                <a:solidFill>
                  <a:srgbClr val="00FF00"/>
                </a:solidFill>
              </a:rPr>
              <a:t>	</a:t>
            </a:r>
            <a:r>
              <a:rPr lang="en-GB" dirty="0"/>
              <a:t>The concern is that, </a:t>
            </a:r>
            <a:r>
              <a:rPr lang="en-GB" dirty="0">
                <a:solidFill>
                  <a:srgbClr val="00FF00"/>
                </a:solidFill>
              </a:rPr>
              <a:t>as sin and God’s judgment must be taken seriously, people will too quickly assume they are saved.</a:t>
            </a:r>
          </a:p>
          <a:p>
            <a:pPr>
              <a:buFontTx/>
              <a:buNone/>
            </a:pPr>
            <a:endParaRPr lang="en-GB" dirty="0"/>
          </a:p>
        </p:txBody>
      </p:sp>
      <p:sp>
        <p:nvSpPr>
          <p:cNvPr id="454660" name="Text Box 4"/>
          <p:cNvSpPr txBox="1">
            <a:spLocks noChangeArrowheads="1"/>
          </p:cNvSpPr>
          <p:nvPr/>
        </p:nvSpPr>
        <p:spPr bwMode="auto">
          <a:xfrm>
            <a:off x="7696200" y="0"/>
            <a:ext cx="1447800" cy="1311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r>
              <a:rPr lang="en-US" sz="8000">
                <a:solidFill>
                  <a:srgbClr val="00FF00"/>
                </a:solidFill>
                <a:sym typeface="Wingdings" pitchFamily="2" charset="2"/>
              </a:rPr>
              <a:t></a:t>
            </a:r>
            <a:endParaRPr lang="en-US" sz="240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949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6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6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65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465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4659" grpId="0" uiExpand="1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5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Preaching</a:t>
            </a:r>
          </a:p>
        </p:txBody>
      </p:sp>
      <p:sp>
        <p:nvSpPr>
          <p:cNvPr id="455683" name="Rectangle 3"/>
          <p:cNvSpPr>
            <a:spLocks noGrp="1" noChangeArrowheads="1"/>
          </p:cNvSpPr>
          <p:nvPr>
            <p:ph idx="1"/>
          </p:nvPr>
        </p:nvSpPr>
        <p:spPr>
          <a:xfrm>
            <a:off x="0" y="990600"/>
            <a:ext cx="9144000" cy="5867400"/>
          </a:xfrm>
        </p:spPr>
        <p:txBody>
          <a:bodyPr/>
          <a:lstStyle/>
          <a:p>
            <a:pPr>
              <a:buFontTx/>
              <a:buNone/>
            </a:pPr>
            <a:r>
              <a:rPr lang="en-GB" i="1" dirty="0">
                <a:solidFill>
                  <a:srgbClr val="00FF00"/>
                </a:solidFill>
              </a:rPr>
              <a:t>Covenantal </a:t>
            </a:r>
            <a:r>
              <a:rPr lang="en-GB" i="1" dirty="0"/>
              <a:t>preaching</a:t>
            </a:r>
            <a:r>
              <a:rPr lang="en-GB" dirty="0"/>
              <a:t> is the type of preaching that explicitly emphasizes </a:t>
            </a:r>
            <a:r>
              <a:rPr lang="en-GB" dirty="0">
                <a:solidFill>
                  <a:srgbClr val="00FF00"/>
                </a:solidFill>
              </a:rPr>
              <a:t>the certainty of God’s promise (outward call). It runs the danger of </a:t>
            </a:r>
            <a:r>
              <a:rPr lang="en-GB" i="1" dirty="0">
                <a:solidFill>
                  <a:srgbClr val="00FF00"/>
                </a:solidFill>
              </a:rPr>
              <a:t>objectivism</a:t>
            </a:r>
            <a:r>
              <a:rPr lang="en-GB" dirty="0">
                <a:solidFill>
                  <a:srgbClr val="00FF00"/>
                </a:solidFill>
              </a:rPr>
              <a:t>.</a:t>
            </a:r>
            <a:r>
              <a:rPr lang="en-GB" i="1" dirty="0">
                <a:solidFill>
                  <a:srgbClr val="00FF00"/>
                </a:solidFill>
              </a:rPr>
              <a:t> </a:t>
            </a:r>
          </a:p>
          <a:p>
            <a:pPr>
              <a:buFontTx/>
              <a:buNone/>
            </a:pPr>
            <a:r>
              <a:rPr lang="en-GB" i="1" dirty="0">
                <a:solidFill>
                  <a:srgbClr val="00FF00"/>
                </a:solidFill>
              </a:rPr>
              <a:t>Experiential </a:t>
            </a:r>
            <a:r>
              <a:rPr lang="en-GB" i="1" dirty="0"/>
              <a:t>preaching</a:t>
            </a:r>
            <a:r>
              <a:rPr lang="en-GB" dirty="0"/>
              <a:t> is the type of preaching that explicitly emphasizes </a:t>
            </a:r>
            <a:r>
              <a:rPr lang="en-GB" dirty="0">
                <a:solidFill>
                  <a:srgbClr val="00FF00"/>
                </a:solidFill>
              </a:rPr>
              <a:t>the need for the working of the Spirit (inward call). It runs the danger of </a:t>
            </a:r>
            <a:r>
              <a:rPr lang="en-GB" i="1" dirty="0">
                <a:solidFill>
                  <a:srgbClr val="00FF00"/>
                </a:solidFill>
              </a:rPr>
              <a:t>subjectivism</a:t>
            </a:r>
            <a:r>
              <a:rPr lang="en-GB" dirty="0">
                <a:solidFill>
                  <a:srgbClr val="00FF00"/>
                </a:solidFill>
              </a:rPr>
              <a:t>.</a:t>
            </a:r>
            <a:endParaRPr lang="en-GB" dirty="0"/>
          </a:p>
          <a:p>
            <a:pPr>
              <a:buFontTx/>
              <a:buNone/>
            </a:pPr>
            <a:r>
              <a:rPr lang="en-GB" dirty="0"/>
              <a:t>Discuss the pro’s and con’s of objectivism and subjectivism. How might the negative sides to these be addressed in the preaching?</a:t>
            </a:r>
          </a:p>
          <a:p>
            <a:pPr>
              <a:buFontTx/>
              <a:buNone/>
            </a:pPr>
            <a:r>
              <a:rPr lang="en-GB" dirty="0"/>
              <a:t>Can a sermon be both </a:t>
            </a:r>
            <a:r>
              <a:rPr lang="en-GB" i="1" dirty="0"/>
              <a:t>covenantal </a:t>
            </a:r>
            <a:r>
              <a:rPr lang="en-GB" dirty="0"/>
              <a:t>and </a:t>
            </a:r>
            <a:r>
              <a:rPr lang="en-GB" i="1" dirty="0"/>
              <a:t>experiential </a:t>
            </a:r>
            <a:r>
              <a:rPr lang="en-GB" dirty="0"/>
              <a:t>at the same time?</a:t>
            </a:r>
          </a:p>
        </p:txBody>
      </p:sp>
      <p:pic>
        <p:nvPicPr>
          <p:cNvPr id="455684" name="Picture 4" descr="C:\Documents and Settings\Karlo Janssen\Mijn documenten\Downloads\Dit Koningskind\kidsmoment.bm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6800" cy="1042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712217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5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5683" grpId="0" uiExpand="1" build="p"/>
    </p:bldLst>
  </p:timing>
</p:sld>
</file>

<file path=ppt/theme/theme1.xml><?xml version="1.0" encoding="utf-8"?>
<a:theme xmlns:a="http://schemas.openxmlformats.org/drawingml/2006/main" name="2_Office Theme">
  <a:themeElements>
    <a:clrScheme name="Office Theme 8">
      <a:dk1>
        <a:srgbClr val="C0C0C0"/>
      </a:dk1>
      <a:lt1>
        <a:srgbClr val="FFFFFF"/>
      </a:lt1>
      <a:dk2>
        <a:srgbClr val="000000"/>
      </a:dk2>
      <a:lt2>
        <a:srgbClr val="FFFFFF"/>
      </a:lt2>
      <a:accent1>
        <a:srgbClr val="00CC99"/>
      </a:accent1>
      <a:accent2>
        <a:srgbClr val="3333CC"/>
      </a:accent2>
      <a:accent3>
        <a:srgbClr val="AAAAAA"/>
      </a:accent3>
      <a:accent4>
        <a:srgbClr val="DADADA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Comic Sans MS"/>
        <a:ea typeface=""/>
        <a:cs typeface=""/>
      </a:majorFont>
      <a:minorFont>
        <a:latin typeface="Comic Sans MS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anose="02020603050405020304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tx1"/>
        </a:solidFill>
        <a:ln w="9525" cap="flat" cmpd="sng" algn="ctr">
          <a:solidFill>
            <a:schemeClr val="bg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GB" altLang="en-US" sz="24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Times New Roman" panose="02020603050405020304" pitchFamily="18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8">
        <a:dk1>
          <a:srgbClr val="C0C0C0"/>
        </a:dk1>
        <a:lt1>
          <a:srgbClr val="FFFFFF"/>
        </a:lt1>
        <a:dk2>
          <a:srgbClr val="000000"/>
        </a:dk2>
        <a:lt2>
          <a:srgbClr val="FFFFFF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DADADA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4368</TotalTime>
  <Words>926</Words>
  <Application>Microsoft Office PowerPoint</Application>
  <PresentationFormat>On-screen Show (4:3)</PresentationFormat>
  <Paragraphs>132</Paragraphs>
  <Slides>16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2" baseType="lpstr">
      <vt:lpstr>Arial</vt:lpstr>
      <vt:lpstr>Calibri</vt:lpstr>
      <vt:lpstr>Comic Sans MS</vt:lpstr>
      <vt:lpstr>Times New Roman</vt:lpstr>
      <vt:lpstr>Wingdings</vt:lpstr>
      <vt:lpstr>2_Office Theme</vt:lpstr>
      <vt:lpstr>The Order of Salvation</vt:lpstr>
      <vt:lpstr>Psalm 25:2,8</vt:lpstr>
      <vt:lpstr>Psalm 25:2,8</vt:lpstr>
      <vt:lpstr>Canons of Dort III/IV.3-8</vt:lpstr>
      <vt:lpstr>Canons of Dort III/IV.3-8</vt:lpstr>
      <vt:lpstr>The chain of salvation</vt:lpstr>
      <vt:lpstr>Outward and Inward call</vt:lpstr>
      <vt:lpstr>Bible Study: Romans 9:10-21</vt:lpstr>
      <vt:lpstr>Inward call</vt:lpstr>
      <vt:lpstr>Mysterious</vt:lpstr>
      <vt:lpstr>Outward and Inward</vt:lpstr>
      <vt:lpstr>Outward and Inward</vt:lpstr>
      <vt:lpstr>God narrows it down</vt:lpstr>
      <vt:lpstr>Covenant and Election</vt:lpstr>
      <vt:lpstr>Subjectivism and Objectivism</vt:lpstr>
      <vt:lpstr>Preaching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Hoe gedraagt een christen zich?</dc:title>
  <dc:creator>Roelf Janssen</dc:creator>
  <cp:lastModifiedBy>Roelf Janssen</cp:lastModifiedBy>
  <cp:revision>150</cp:revision>
  <cp:lastPrinted>2011-10-18T21:34:29Z</cp:lastPrinted>
  <dcterms:created xsi:type="dcterms:W3CDTF">2008-08-14T09:20:46Z</dcterms:created>
  <dcterms:modified xsi:type="dcterms:W3CDTF">2026-11-03T13:57:32Z</dcterms:modified>
</cp:coreProperties>
</file>